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lvl1pPr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84"/>
  </p:normalViewPr>
  <p:slideViewPr>
    <p:cSldViewPr snapToGrid="0" snapToObjects="1">
      <p:cViewPr varScale="1">
        <p:scale>
          <a:sx n="58" d="100"/>
          <a:sy n="58" d="100"/>
        </p:scale>
        <p:origin x="22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485900" y="4838700"/>
            <a:ext cx="10033000" cy="88900"/>
            <a:chOff x="0" y="0"/>
            <a:chExt cx="10033000" cy="88900"/>
          </a:xfrm>
        </p:grpSpPr>
        <p:pic>
          <p:nvPicPr>
            <p:cNvPr id="6" name="TypesetFlourish_Shape_Big.pdf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TypesetFlourish_Line.pdf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TypesetFlourish_Line.pdf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/>
            </a:pPr>
            <a:r>
              <a:rPr sz="7000" cap="all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485900" y="2070100"/>
            <a:ext cx="10033000" cy="88900"/>
            <a:chOff x="0" y="0"/>
            <a:chExt cx="10033000" cy="88900"/>
          </a:xfrm>
        </p:grpSpPr>
        <p:pic>
          <p:nvPicPr>
            <p:cNvPr id="13" name="TypesetFlourish_Shape_Big.pdf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TypesetFlourish_Line.pdf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000" cap="all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000" cap="all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1638300" y="4889500"/>
            <a:ext cx="4368800" cy="88900"/>
            <a:chOff x="0" y="0"/>
            <a:chExt cx="4368800" cy="88900"/>
          </a:xfrm>
        </p:grpSpPr>
        <p:pic>
          <p:nvPicPr>
            <p:cNvPr id="22" name="TypesetFlourish_Shape_Big.pdf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20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TypesetFlourish_Line.pdf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100"/>
              <a:ext cx="20320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TypesetFlourish_Line.pdf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336800" y="38100"/>
              <a:ext cx="20320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 lvl="0">
              <a:defRPr sz="1800" cap="none"/>
            </a:pPr>
            <a:r>
              <a:rPr sz="5600" cap="all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17248" y="2438400"/>
            <a:ext cx="12383234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000" cap="all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000" cap="all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17248" y="2438400"/>
            <a:ext cx="12383234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000" cap="all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92100" y="2438400"/>
            <a:ext cx="12420600" cy="129"/>
          </a:xfrm>
          <a:prstGeom prst="rect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/>
            </a:pPr>
            <a:r>
              <a:rPr sz="7000" cap="all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80000"/>
        </a:lnSpc>
        <a:defRPr sz="7000" cap="all">
          <a:latin typeface="+mn-lt"/>
          <a:ea typeface="+mn-ea"/>
          <a:cs typeface="+mn-cs"/>
          <a:sym typeface="Academy Engraved LET"/>
        </a:defRPr>
      </a:lvl1pPr>
      <a:lvl2pPr indent="228600" algn="ctr" defTabSz="584200">
        <a:lnSpc>
          <a:spcPct val="80000"/>
        </a:lnSpc>
        <a:defRPr sz="7000" cap="all">
          <a:latin typeface="+mn-lt"/>
          <a:ea typeface="+mn-ea"/>
          <a:cs typeface="+mn-cs"/>
          <a:sym typeface="Academy Engraved LET"/>
        </a:defRPr>
      </a:lvl2pPr>
      <a:lvl3pPr indent="457200" algn="ctr" defTabSz="584200">
        <a:lnSpc>
          <a:spcPct val="80000"/>
        </a:lnSpc>
        <a:defRPr sz="7000" cap="all">
          <a:latin typeface="+mn-lt"/>
          <a:ea typeface="+mn-ea"/>
          <a:cs typeface="+mn-cs"/>
          <a:sym typeface="Academy Engraved LET"/>
        </a:defRPr>
      </a:lvl3pPr>
      <a:lvl4pPr indent="685800" algn="ctr" defTabSz="584200">
        <a:lnSpc>
          <a:spcPct val="80000"/>
        </a:lnSpc>
        <a:defRPr sz="7000" cap="all">
          <a:latin typeface="+mn-lt"/>
          <a:ea typeface="+mn-ea"/>
          <a:cs typeface="+mn-cs"/>
          <a:sym typeface="Academy Engraved LET"/>
        </a:defRPr>
      </a:lvl4pPr>
      <a:lvl5pPr indent="914400" algn="ctr" defTabSz="584200">
        <a:lnSpc>
          <a:spcPct val="80000"/>
        </a:lnSpc>
        <a:defRPr sz="7000" cap="all">
          <a:latin typeface="+mn-lt"/>
          <a:ea typeface="+mn-ea"/>
          <a:cs typeface="+mn-cs"/>
          <a:sym typeface="Academy Engraved LET"/>
        </a:defRPr>
      </a:lvl5pPr>
      <a:lvl6pPr indent="1143000" algn="ctr" defTabSz="584200">
        <a:lnSpc>
          <a:spcPct val="80000"/>
        </a:lnSpc>
        <a:defRPr sz="7000" cap="all">
          <a:latin typeface="+mn-lt"/>
          <a:ea typeface="+mn-ea"/>
          <a:cs typeface="+mn-cs"/>
          <a:sym typeface="Academy Engraved LET"/>
        </a:defRPr>
      </a:lvl6pPr>
      <a:lvl7pPr indent="1371600" algn="ctr" defTabSz="584200">
        <a:lnSpc>
          <a:spcPct val="80000"/>
        </a:lnSpc>
        <a:defRPr sz="7000" cap="all">
          <a:latin typeface="+mn-lt"/>
          <a:ea typeface="+mn-ea"/>
          <a:cs typeface="+mn-cs"/>
          <a:sym typeface="Academy Engraved LET"/>
        </a:defRPr>
      </a:lvl7pPr>
      <a:lvl8pPr indent="1600200" algn="ctr" defTabSz="584200">
        <a:lnSpc>
          <a:spcPct val="80000"/>
        </a:lnSpc>
        <a:defRPr sz="7000" cap="all">
          <a:latin typeface="+mn-lt"/>
          <a:ea typeface="+mn-ea"/>
          <a:cs typeface="+mn-cs"/>
          <a:sym typeface="Academy Engraved LET"/>
        </a:defRPr>
      </a:lvl8pPr>
      <a:lvl9pPr indent="1828800" algn="ctr" defTabSz="584200">
        <a:lnSpc>
          <a:spcPct val="80000"/>
        </a:lnSpc>
        <a:defRPr sz="7000" cap="all">
          <a:latin typeface="+mn-lt"/>
          <a:ea typeface="+mn-ea"/>
          <a:cs typeface="+mn-cs"/>
          <a:sym typeface="Academy Engraved LET"/>
        </a:defRPr>
      </a:lvl9pPr>
    </p:titleStyle>
    <p:bodyStyle>
      <a:lvl1pPr marL="444500" indent="-444500" defTabSz="584200">
        <a:lnSpc>
          <a:spcPct val="110000"/>
        </a:lnSpc>
        <a:spcBef>
          <a:spcPts val="5500"/>
        </a:spcBef>
        <a:buSzPct val="45000"/>
        <a:buBlip>
          <a:blip r:embed="rId15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1pPr>
      <a:lvl2pPr marL="889000" indent="-444500" defTabSz="584200">
        <a:lnSpc>
          <a:spcPct val="110000"/>
        </a:lnSpc>
        <a:spcBef>
          <a:spcPts val="5500"/>
        </a:spcBef>
        <a:buSzPct val="45000"/>
        <a:buBlip>
          <a:blip r:embed="rId15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2pPr>
      <a:lvl3pPr marL="1333500" indent="-444500" defTabSz="584200">
        <a:lnSpc>
          <a:spcPct val="110000"/>
        </a:lnSpc>
        <a:spcBef>
          <a:spcPts val="5500"/>
        </a:spcBef>
        <a:buSzPct val="45000"/>
        <a:buBlip>
          <a:blip r:embed="rId15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3pPr>
      <a:lvl4pPr marL="1778000" indent="-444500" defTabSz="584200">
        <a:lnSpc>
          <a:spcPct val="110000"/>
        </a:lnSpc>
        <a:spcBef>
          <a:spcPts val="5500"/>
        </a:spcBef>
        <a:buSzPct val="45000"/>
        <a:buBlip>
          <a:blip r:embed="rId15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4pPr>
      <a:lvl5pPr marL="2222500" indent="-444500" defTabSz="584200">
        <a:lnSpc>
          <a:spcPct val="110000"/>
        </a:lnSpc>
        <a:spcBef>
          <a:spcPts val="5500"/>
        </a:spcBef>
        <a:buSzPct val="45000"/>
        <a:buBlip>
          <a:blip r:embed="rId15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5pPr>
      <a:lvl6pPr marL="2667000" indent="-444500" defTabSz="584200">
        <a:lnSpc>
          <a:spcPct val="110000"/>
        </a:lnSpc>
        <a:spcBef>
          <a:spcPts val="5500"/>
        </a:spcBef>
        <a:buSzPct val="45000"/>
        <a:buBlip>
          <a:blip r:embed="rId15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6pPr>
      <a:lvl7pPr marL="3111500" indent="-444500" defTabSz="584200">
        <a:lnSpc>
          <a:spcPct val="110000"/>
        </a:lnSpc>
        <a:spcBef>
          <a:spcPts val="5500"/>
        </a:spcBef>
        <a:buSzPct val="45000"/>
        <a:buBlip>
          <a:blip r:embed="rId15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7pPr>
      <a:lvl8pPr marL="3556000" indent="-444500" defTabSz="584200">
        <a:lnSpc>
          <a:spcPct val="110000"/>
        </a:lnSpc>
        <a:spcBef>
          <a:spcPts val="5500"/>
        </a:spcBef>
        <a:buSzPct val="45000"/>
        <a:buBlip>
          <a:blip r:embed="rId15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8pPr>
      <a:lvl9pPr marL="4000500" indent="-444500" defTabSz="584200">
        <a:lnSpc>
          <a:spcPct val="110000"/>
        </a:lnSpc>
        <a:spcBef>
          <a:spcPts val="5500"/>
        </a:spcBef>
        <a:buSzPct val="45000"/>
        <a:buBlip>
          <a:blip r:embed="rId15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000" cap="all"/>
              <a:t>Expansion of African Trade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Africa starts to make a BIG statement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 lvl="0">
              <a:defRPr sz="1800" cap="none"/>
            </a:pPr>
            <a:r>
              <a:rPr sz="6440" cap="all"/>
              <a:t>Social Structures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850900" y="2755900"/>
            <a:ext cx="4819601" cy="6350000"/>
          </a:xfrm>
          <a:prstGeom prst="rect">
            <a:avLst/>
          </a:prstGeom>
        </p:spPr>
        <p:txBody>
          <a:bodyPr/>
          <a:lstStyle/>
          <a:p>
            <a:pPr marL="328929" lvl="0" indent="-328929" defTabSz="432308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60">
                <a:solidFill>
                  <a:srgbClr val="57554B"/>
                </a:solidFill>
              </a:rPr>
              <a:t>Women’s Roles: communities were patriarchal, but women were still major players</a:t>
            </a:r>
          </a:p>
          <a:p>
            <a:pPr marL="328929" lvl="0" indent="-328929" defTabSz="432308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60">
                <a:solidFill>
                  <a:srgbClr val="57554B"/>
                </a:solidFill>
              </a:rPr>
              <a:t>Even with the introduction of Islam, women didn’t wear the hijab, since it may have been considered a cultural tradition in the Middle East, and not a religious requirement</a:t>
            </a:r>
          </a:p>
        </p:txBody>
      </p:sp>
      <p:pic>
        <p:nvPicPr>
          <p:cNvPr id="86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505200"/>
            <a:ext cx="6350000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z="4969"/>
            </a:lvl1pPr>
          </a:lstStyle>
          <a:p>
            <a:pPr lvl="0">
              <a:defRPr sz="1800" cap="none"/>
            </a:pPr>
            <a:r>
              <a:rPr sz="4969" cap="all"/>
              <a:t>Slavery in Sub-Sahara Africa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7099300" y="2184400"/>
            <a:ext cx="5541715" cy="7493000"/>
          </a:xfrm>
          <a:prstGeom prst="rect">
            <a:avLst/>
          </a:prstGeom>
        </p:spPr>
        <p:txBody>
          <a:bodyPr/>
          <a:lstStyle/>
          <a:p>
            <a:pPr marL="297815" lvl="0" indent="-297815" defTabSz="391414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57554B"/>
                </a:solidFill>
              </a:rPr>
              <a:t>Private property did not exist, so the accusation of slaves showed social status</a:t>
            </a:r>
          </a:p>
          <a:p>
            <a:pPr marL="297815" lvl="0" indent="-297815" defTabSz="391414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57554B"/>
                </a:solidFill>
              </a:rPr>
              <a:t>Arab traders preferred women over men, and put them to work as servants or concubines, male slaves were used in the military or agricultural</a:t>
            </a:r>
          </a:p>
          <a:p>
            <a:pPr marL="297815" lvl="0" indent="-297815" defTabSz="391414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57554B"/>
                </a:solidFill>
              </a:rPr>
              <a:t>The Kanji Rebellion (around 870), led by Ali bin Muhammad was successful for 10 years in modern-day Iraq capturing the city of Basra, but was squashed 10 years later</a:t>
            </a:r>
          </a:p>
        </p:txBody>
      </p:sp>
      <p:pic>
        <p:nvPicPr>
          <p:cNvPr id="90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2209800"/>
            <a:ext cx="6045200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 lvl="0">
              <a:defRPr sz="1800" cap="none"/>
            </a:pPr>
            <a:r>
              <a:rPr sz="6440" cap="all"/>
              <a:t>Sub-Saharan Culture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850900" y="2755900"/>
            <a:ext cx="4893916" cy="6350000"/>
          </a:xfrm>
          <a:prstGeom prst="rect">
            <a:avLst/>
          </a:prstGeom>
        </p:spPr>
        <p:txBody>
          <a:bodyPr/>
          <a:lstStyle/>
          <a:p>
            <a:pPr marL="324485" lvl="0" indent="-324485" defTabSz="426466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57554B"/>
                </a:solidFill>
              </a:rPr>
              <a:t>The </a:t>
            </a:r>
            <a:r>
              <a:rPr sz="2920" i="1">
                <a:solidFill>
                  <a:srgbClr val="57554B"/>
                </a:solidFill>
              </a:rPr>
              <a:t>Griots</a:t>
            </a:r>
            <a:r>
              <a:rPr sz="2920">
                <a:solidFill>
                  <a:srgbClr val="57554B"/>
                </a:solidFill>
              </a:rPr>
              <a:t>, were storytellers who possessed encyclopedic knowledge of family lineages and other info</a:t>
            </a:r>
          </a:p>
          <a:p>
            <a:pPr marL="324485" lvl="0" indent="-324485" defTabSz="426466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57554B"/>
                </a:solidFill>
              </a:rPr>
              <a:t>Both venerated and feared, said could sing to your successes, or sing your downfall</a:t>
            </a:r>
          </a:p>
          <a:p>
            <a:pPr marL="324485" lvl="0" indent="-324485" defTabSz="426466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57554B"/>
                </a:solidFill>
              </a:rPr>
              <a:t>This position was held both by men and women</a:t>
            </a:r>
          </a:p>
        </p:txBody>
      </p:sp>
      <p:pic>
        <p:nvPicPr>
          <p:cNvPr id="94" name="pasted-imag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523" y="1828800"/>
            <a:ext cx="4508827" cy="3167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asted-image.ti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305" y="4785604"/>
            <a:ext cx="6319195" cy="4739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 lvl="0">
              <a:defRPr sz="1800" cap="none"/>
            </a:pPr>
            <a:r>
              <a:rPr sz="6440" cap="all"/>
              <a:t>Last slide on Culture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850900" y="2755900"/>
            <a:ext cx="4752777" cy="6350000"/>
          </a:xfrm>
          <a:prstGeom prst="rect">
            <a:avLst/>
          </a:prstGeom>
        </p:spPr>
        <p:txBody>
          <a:bodyPr/>
          <a:lstStyle/>
          <a:p>
            <a:pPr marL="320040" lvl="0" indent="-320040" defTabSz="420624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57554B"/>
                </a:solidFill>
              </a:rPr>
              <a:t>Bantu language melded with Arabic to form Swahili</a:t>
            </a:r>
          </a:p>
          <a:p>
            <a:pPr marL="320040" lvl="0" indent="-320040" defTabSz="420624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57554B"/>
                </a:solidFill>
              </a:rPr>
              <a:t>Ethiopian kingdom, known as Axum, kept Christianity up and practiced the old form of worship, isolated from the rest of the world</a:t>
            </a:r>
          </a:p>
          <a:p>
            <a:pPr marL="320040" lvl="0" indent="-320040" defTabSz="420624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57554B"/>
                </a:solidFill>
              </a:rPr>
              <a:t>11 rock churches which are still used today, carved out of solid bedrock</a:t>
            </a:r>
          </a:p>
        </p:txBody>
      </p:sp>
      <p:pic>
        <p:nvPicPr>
          <p:cNvPr id="99" name="pasted-image.t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956" y="3243317"/>
            <a:ext cx="7103744" cy="5375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11509" y="838200"/>
            <a:ext cx="11742391" cy="1077050"/>
          </a:xfrm>
          <a:prstGeom prst="rect">
            <a:avLst/>
          </a:prstGeom>
        </p:spPr>
        <p:txBody>
          <a:bodyPr/>
          <a:lstStyle>
            <a:lvl1pPr defTabSz="420624">
              <a:defRPr sz="5040"/>
            </a:lvl1pPr>
          </a:lstStyle>
          <a:p>
            <a:pPr lvl="0">
              <a:defRPr sz="1800" cap="none"/>
            </a:pPr>
            <a:r>
              <a:rPr sz="5040" cap="all"/>
              <a:t>Migrations of Bantu-Speakers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850900" y="2755900"/>
            <a:ext cx="4595218" cy="6350000"/>
          </a:xfrm>
          <a:prstGeom prst="rect">
            <a:avLst/>
          </a:prstGeom>
        </p:spPr>
        <p:txBody>
          <a:bodyPr/>
          <a:lstStyle/>
          <a:p>
            <a:pPr marL="373379" lvl="0" indent="-373379" defTabSz="490727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57554B"/>
                </a:solidFill>
              </a:rPr>
              <a:t>Spread their agricultural skills, built canoes, diseases like Malaria, and assimilated people into their culture</a:t>
            </a:r>
          </a:p>
          <a:p>
            <a:pPr marL="373379" lvl="0" indent="-373379" defTabSz="490727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57554B"/>
                </a:solidFill>
              </a:rPr>
              <a:t>By 400 C.E. they arrived in South Africa, ending the migration</a:t>
            </a:r>
          </a:p>
        </p:txBody>
      </p:sp>
      <p:pic>
        <p:nvPicPr>
          <p:cNvPr id="52" name="pasted-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432550" y="2533650"/>
            <a:ext cx="5321300" cy="679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 lvl="0">
              <a:defRPr sz="1800" cap="none"/>
            </a:pPr>
            <a:r>
              <a:rPr sz="6440" cap="all"/>
              <a:t>More on the Bantu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7708900" y="2534220"/>
            <a:ext cx="4795689" cy="6793360"/>
          </a:xfrm>
          <a:prstGeom prst="rect">
            <a:avLst/>
          </a:prstGeom>
        </p:spPr>
        <p:txBody>
          <a:bodyPr/>
          <a:lstStyle/>
          <a:p>
            <a:pPr marL="315594" lvl="0" indent="-315594" defTabSz="414781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0">
                <a:solidFill>
                  <a:srgbClr val="57554B"/>
                </a:solidFill>
              </a:rPr>
              <a:t>Were close-knit communities where they would trace their ancestry through their mothers, not their fathers</a:t>
            </a:r>
          </a:p>
          <a:p>
            <a:pPr marL="315594" lvl="0" indent="-315594" defTabSz="414781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0">
                <a:solidFill>
                  <a:srgbClr val="57554B"/>
                </a:solidFill>
              </a:rPr>
              <a:t>Believed in many spirits inhabiting the world, but one god</a:t>
            </a:r>
          </a:p>
          <a:p>
            <a:pPr marL="315594" lvl="0" indent="-315594" defTabSz="414781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0">
                <a:solidFill>
                  <a:srgbClr val="57554B"/>
                </a:solidFill>
              </a:rPr>
              <a:t>Story-telling people who created masks and sculpted figures to represent dead ancestors</a:t>
            </a:r>
          </a:p>
        </p:txBody>
      </p:sp>
      <p:pic>
        <p:nvPicPr>
          <p:cNvPr id="56" name="pasted-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2019300"/>
            <a:ext cx="57150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asted-imag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416050" y="5842000"/>
            <a:ext cx="5626100" cy="370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850900" y="838200"/>
            <a:ext cx="11303000" cy="1686967"/>
          </a:xfrm>
          <a:prstGeom prst="rect">
            <a:avLst/>
          </a:prstGeom>
        </p:spPr>
        <p:txBody>
          <a:bodyPr/>
          <a:lstStyle>
            <a:lvl1pPr defTabSz="403097">
              <a:defRPr sz="4830"/>
            </a:lvl1pPr>
          </a:lstStyle>
          <a:p>
            <a:pPr lvl="0">
              <a:defRPr sz="1800" cap="none"/>
            </a:pPr>
            <a:r>
              <a:rPr sz="4830" cap="all"/>
              <a:t>Political Structures of Inland Africa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292100" y="2755900"/>
            <a:ext cx="4216053" cy="6350000"/>
          </a:xfrm>
          <a:prstGeom prst="rect">
            <a:avLst/>
          </a:prstGeom>
        </p:spPr>
        <p:txBody>
          <a:bodyPr/>
          <a:lstStyle/>
          <a:p>
            <a:pPr marL="377825" lvl="0" indent="-377825" defTabSz="496570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7554B"/>
                </a:solidFill>
              </a:rPr>
              <a:t>Did not have one dominant figure or a strong central government, instead families governed themselves</a:t>
            </a:r>
          </a:p>
          <a:p>
            <a:pPr marL="377825" lvl="0" indent="-377825" defTabSz="496570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7554B"/>
                </a:solidFill>
              </a:rPr>
              <a:t>As population grew, so did competition between tribes</a:t>
            </a:r>
          </a:p>
        </p:txBody>
      </p:sp>
      <p:pic>
        <p:nvPicPr>
          <p:cNvPr id="61" name="pasted-imag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766" y="3479546"/>
            <a:ext cx="8029934" cy="5353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 lvl="0">
              <a:defRPr sz="1800" cap="none"/>
            </a:pPr>
            <a:r>
              <a:rPr sz="6440" cap="all"/>
              <a:t>Trans-Saharan Trade</a:t>
            </a:r>
          </a:p>
        </p:txBody>
      </p:sp>
      <p:pic>
        <p:nvPicPr>
          <p:cNvPr id="64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06416" y="2655759"/>
            <a:ext cx="9044652" cy="6658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 lvl="0">
              <a:defRPr sz="1800" cap="none"/>
            </a:pPr>
            <a:r>
              <a:rPr sz="6440" cap="all"/>
              <a:t>Camels and Trade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533400" y="2364382"/>
            <a:ext cx="5040065" cy="7133036"/>
          </a:xfrm>
          <a:prstGeom prst="rect">
            <a:avLst/>
          </a:prstGeom>
        </p:spPr>
        <p:txBody>
          <a:bodyPr/>
          <a:lstStyle/>
          <a:p>
            <a:pPr marL="328929" lvl="0" indent="-328929" defTabSz="432308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60">
                <a:solidFill>
                  <a:srgbClr val="57554B"/>
                </a:solidFill>
              </a:rPr>
              <a:t>Replaced horses and donkeys as the main vehicles of trade</a:t>
            </a:r>
          </a:p>
          <a:p>
            <a:pPr marL="328929" lvl="0" indent="-328929" defTabSz="432308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60">
                <a:solidFill>
                  <a:srgbClr val="57554B"/>
                </a:solidFill>
              </a:rPr>
              <a:t>Developed multiple types of saddles based on the need for battles (sitting on top) trade (carrying loads) or front or back for better control</a:t>
            </a:r>
          </a:p>
          <a:p>
            <a:pPr marL="328929" lvl="0" indent="-328929" defTabSz="432308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60">
                <a:solidFill>
                  <a:srgbClr val="57554B"/>
                </a:solidFill>
              </a:rPr>
              <a:t>Gold, Ivory, Slaves, traded from Africa for Salt, textiles, and horses</a:t>
            </a:r>
          </a:p>
        </p:txBody>
      </p:sp>
      <p:pic>
        <p:nvPicPr>
          <p:cNvPr id="68" name="pasted-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184900" y="1993900"/>
            <a:ext cx="5715000" cy="38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sted-image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895" y="5883399"/>
            <a:ext cx="5589010" cy="3711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 lvl="0">
              <a:defRPr sz="1800" cap="none"/>
            </a:pPr>
            <a:r>
              <a:rPr sz="6440" cap="all"/>
              <a:t>Indian Ocean Trade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7213600" y="2328986"/>
            <a:ext cx="5500589" cy="7203828"/>
          </a:xfrm>
          <a:prstGeom prst="rect">
            <a:avLst/>
          </a:prstGeom>
        </p:spPr>
        <p:txBody>
          <a:bodyPr/>
          <a:lstStyle/>
          <a:p>
            <a:pPr marL="360045" lvl="0" indent="-360045" defTabSz="473201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40">
                <a:solidFill>
                  <a:srgbClr val="57554B"/>
                </a:solidFill>
              </a:rPr>
              <a:t>Islamic Merchants rejuvenated maritime trade in the 8th century</a:t>
            </a:r>
          </a:p>
          <a:p>
            <a:pPr marL="360045" lvl="0" indent="-360045" defTabSz="473201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40">
                <a:solidFill>
                  <a:srgbClr val="57554B"/>
                </a:solidFill>
              </a:rPr>
              <a:t>Swahili city-states (which means coasters) were major centers of trade on the East African coast</a:t>
            </a:r>
          </a:p>
          <a:p>
            <a:pPr marL="360045" lvl="0" indent="-360045" defTabSz="473201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40">
                <a:solidFill>
                  <a:srgbClr val="57554B"/>
                </a:solidFill>
              </a:rPr>
              <a:t>Brought the cities wealth and rich merchants homes were built of stone or coral, instead of trade</a:t>
            </a:r>
          </a:p>
        </p:txBody>
      </p:sp>
      <p:pic>
        <p:nvPicPr>
          <p:cNvPr id="73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00" y="2057400"/>
            <a:ext cx="7467600" cy="774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850900" y="355302"/>
            <a:ext cx="11303000" cy="1752898"/>
          </a:xfrm>
          <a:prstGeom prst="rect">
            <a:avLst/>
          </a:prstGeom>
        </p:spPr>
        <p:txBody>
          <a:bodyPr/>
          <a:lstStyle>
            <a:lvl1pPr defTabSz="420624">
              <a:defRPr sz="5040"/>
            </a:lvl1pPr>
          </a:lstStyle>
          <a:p>
            <a:pPr lvl="0">
              <a:defRPr sz="1800" cap="none"/>
            </a:pPr>
            <a:r>
              <a:rPr sz="5040" cap="all"/>
              <a:t>the Kingdoms of Ghana and Mali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850900" y="2755900"/>
            <a:ext cx="5159921" cy="6350000"/>
          </a:xfrm>
          <a:prstGeom prst="rect">
            <a:avLst/>
          </a:prstGeom>
        </p:spPr>
        <p:txBody>
          <a:bodyPr/>
          <a:lstStyle/>
          <a:p>
            <a:pPr marL="360045" lvl="0" indent="-360045" defTabSz="473201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40">
                <a:solidFill>
                  <a:srgbClr val="57554B"/>
                </a:solidFill>
              </a:rPr>
              <a:t>Ghana had a strong-centralized government with an army equipped with iron weapons, traded gold and ivory</a:t>
            </a:r>
          </a:p>
          <a:p>
            <a:pPr marL="360045" lvl="0" indent="-360045" defTabSz="473201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40">
                <a:solidFill>
                  <a:srgbClr val="57554B"/>
                </a:solidFill>
              </a:rPr>
              <a:t>In Mali, Timbuktu and Gao accumulated the most wealth, with the kingdom founded by Sundiata, called the “Lion Prince”</a:t>
            </a:r>
          </a:p>
        </p:txBody>
      </p:sp>
      <p:pic>
        <p:nvPicPr>
          <p:cNvPr id="77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6654800" y="3206750"/>
            <a:ext cx="5715000" cy="544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 lvl="0">
              <a:defRPr sz="1800" cap="none"/>
            </a:pPr>
            <a:r>
              <a:rPr sz="6440" cap="all"/>
              <a:t>Mansa Musa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254000" y="2362200"/>
            <a:ext cx="5018088" cy="6350000"/>
          </a:xfrm>
          <a:prstGeom prst="rect">
            <a:avLst/>
          </a:prstGeom>
        </p:spPr>
        <p:txBody>
          <a:bodyPr/>
          <a:lstStyle/>
          <a:p>
            <a:pPr marL="288925" lvl="0" indent="-288925" defTabSz="379729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7554B"/>
                </a:solidFill>
              </a:rPr>
              <a:t>Known for his religious leadership more than his political or economic stuff</a:t>
            </a:r>
          </a:p>
          <a:p>
            <a:pPr marL="288925" lvl="0" indent="-288925" defTabSz="379729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7554B"/>
                </a:solidFill>
              </a:rPr>
              <a:t>In 1324 he took a pilgrimage to Mecca, consisting of 100 camels, thousands of slaves and soldiers, and gold to distribute as he went</a:t>
            </a:r>
          </a:p>
          <a:p>
            <a:pPr marL="288925" lvl="0" indent="-288925" defTabSz="379729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7554B"/>
                </a:solidFill>
              </a:rPr>
              <a:t>He was the richest man in the world and brought down the value of gold in Mecca because of the amount he brought, he helped Islam spread in Africa</a:t>
            </a:r>
          </a:p>
        </p:txBody>
      </p:sp>
      <p:pic>
        <p:nvPicPr>
          <p:cNvPr id="81" name="pasted-image.t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274" y="1810764"/>
            <a:ext cx="7676809" cy="3872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pasted-image.ti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304" y="5812542"/>
            <a:ext cx="6824749" cy="3267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C633D">
              <a:alpha val="75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C633D">
              <a:alpha val="75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Macintosh PowerPoint</Application>
  <PresentationFormat>Custom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Academy Engraved LET</vt:lpstr>
      <vt:lpstr>Bodoni SvtyTwo SC ITC TT-Book</vt:lpstr>
      <vt:lpstr>Helvetica</vt:lpstr>
      <vt:lpstr>Helvetica Neue</vt:lpstr>
      <vt:lpstr>Hoefler Text</vt:lpstr>
      <vt:lpstr>Typeset</vt:lpstr>
      <vt:lpstr>Expansion of African Trade</vt:lpstr>
      <vt:lpstr>Migrations of Bantu-Speakers</vt:lpstr>
      <vt:lpstr>More on the Bantu</vt:lpstr>
      <vt:lpstr>Political Structures of Inland Africa</vt:lpstr>
      <vt:lpstr>Trans-Saharan Trade</vt:lpstr>
      <vt:lpstr>Camels and Trade</vt:lpstr>
      <vt:lpstr>Indian Ocean Trade</vt:lpstr>
      <vt:lpstr>the Kingdoms of Ghana and Mali</vt:lpstr>
      <vt:lpstr>Mansa Musa</vt:lpstr>
      <vt:lpstr>Social Structures</vt:lpstr>
      <vt:lpstr>Slavery in Sub-Sahara Africa</vt:lpstr>
      <vt:lpstr>Sub-Saharan Culture</vt:lpstr>
      <vt:lpstr>Last slide on 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Expansion of African Trade</dc:title>
  <cp:lastModifiedBy>Tripp, Caitlin</cp:lastModifiedBy>
  <cp:revision>1</cp:revision>
  <dcterms:modified xsi:type="dcterms:W3CDTF">2019-07-01T17:43:29Z</dcterms:modified>
</cp:coreProperties>
</file>