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</p:sldMasterIdLst>
  <p:notesMasterIdLst>
    <p:notesMasterId r:id="rId3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54678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286000" y="62484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Shape 16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Shape 49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" name="Shape 60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0960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endParaRPr lang="en-US" sz="5000" b="0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Great War: </a:t>
            </a:r>
            <a:b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World in Upheaval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Role of Public Opinion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Beginning of media age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Availability of cheap newspapers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Little accountability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Awkward pressure on politicians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Sacrifice diplomatic expediency for public support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Inflexible Diplomatic Alliances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Agreements of mutual defense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Chain reaction for global war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Triple Alliance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Germany and Austro-Hungarians (1879), joined by Italians 1882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Triple Entente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Russia, France, and the United Kingdom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Concerns of the Entente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Cultural similarities of Germany, Austro-Hungary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Worries over two-front war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Worries over English domination of the sea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Worries over possibility of French attack, Russian interference over Austrian Balkan policies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Concerns of the Alliance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Russia worried about strong German-Austro-Hungarian alliance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United Kingdom concerned with maintaining balance of power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France worried about hostilities with Germany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Military pact signed, summer 1914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Reciprocal treaty obligations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Mutually Threatening War Plans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French “Plan XVII”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❑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Heavy emphasis on rapid offensives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 Schlieffen plan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❑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Fear of encirclement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❑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France to be defeated swiftly, then attention turned to Russia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Conditional on mobilization of enemy forces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Chain Reaction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 July, Austrians issue ultimatum to Serbs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 July, Austrians declare war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 July, Russia mobilizes to defend Serbia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 July, Germany issues ultimatums to Russia, France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August, Germany declares war on Russia; France mobilizes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August, Germans declare war on France, invade Belgium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August, Britain comes to defense of Belgium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 of Attrition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West: three years of stalemate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Trenches from English channel to Switzerland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East: more movement, treaty of Brest-Litovsk in March 1918 places much in Entente control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Military Technology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Barbed wire, machine gun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Gas</a:t>
            </a:r>
          </a:p>
          <a:p>
            <a:pPr marL="669925" marR="0" lvl="1" indent="-327025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used by German troops, 1915</a:t>
            </a:r>
          </a:p>
          <a:p>
            <a:pPr marL="669925" marR="0" lvl="1" indent="-327025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Mustard gas: 800,000 casualties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Tanks </a:t>
            </a:r>
          </a:p>
          <a:p>
            <a:pPr marL="669925" marR="0" lvl="1" indent="-327025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Initially effective, but ground quickly lost to counterattacks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Airplanes</a:t>
            </a:r>
          </a:p>
          <a:p>
            <a:pPr marL="669925" marR="0" lvl="1" indent="-327025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Limited bombing, strafing, used primarily for reconnaissance</a:t>
            </a:r>
          </a:p>
          <a:p>
            <a:pPr marL="669925" marR="0" lvl="1" indent="-327025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Dirigibles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Submarines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Brutality of New Warfare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Unprecedented casualties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Verdun, 1916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315,000 French killed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280,000 German casualties 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 than 160,000 bodies recovered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Somme, British gain few thousand yards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420,000 casualties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significant strategic advantage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Great War in Europe and Southwest Asia, 1914-1918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1600200"/>
            <a:ext cx="4716462" cy="4364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Immediate Origins of World War I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June 28, 1914, assassination of Archduke Francis Ferdinand (1863-1914)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Sarajevo, Bosnia-Herzegovina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Occupied by Austro-Hungarian empire 1878, annexed 1908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Ferdinand in favor of greater Serbian autonomy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enough for Serbian extremists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 War: The Home Front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Implications of modern industrial war: concept </a:t>
            </a:r>
            <a:b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a “home front”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Government takes command of economies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 in the workforce 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TNT poisoning: yellow skin, orange hair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Bombing of civilian areas by zeppelins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 Propaganda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Maintenance of public support for war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Untruths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Irony: Disbelief of WWI propaganda makes belief in WWII atrocities more difficult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Global Involvement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Importation of troops from colonies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United Kingdom: Australia, New Zealand, Canada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Gallipoli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Japanese designs on China with distraction of European powers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Twenty-one secret demands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Collapse of the Russian Empire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Russia: March Revolution, 1917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Germany smuggles Lenin into provisional government in Russia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Revolution, creation of the USSR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Treaty of Brest-Litovsk cedes Poland, Baltic countries, Ukraine to Central Powers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Enters the War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and the war economy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Sale of goods to the Allies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Debts to American banks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neutrality a mirage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 blockade of British overseas trade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Submarine patrols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Sinking of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Lusitania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May 7, 1915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1,198 lives lost (128 U.S.)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Carried munitions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declares war April 1917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Defeat of the Central Powers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Fall of 1918, exhaustion of Central Powers troops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Bulgaria, Ottomans, Austro-Hungarians, Germans surrender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Armistice: November 11, 1918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Paris Peace Conference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Dominated by France, Great Britain, and the United States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Central Powers representation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dictated peace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Woodrow Wilson’s Fourteen Points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Peace treaties harsh on Central Powers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Territorial Changes in Europe after the Great War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311" name="Shape 3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1524000"/>
            <a:ext cx="4740275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End of the Ottoman Empire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Treaty of Sèvres (1920) removes Balkan and Arab provinces, allows for European occupation of south and east Anatolia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Mustafa Kemal (Atatürk) leads uprising against sultanate, creates Republic of Turkey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Allies recognize republic in Treaty of Lausanne (1923)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Intensely secular government, women’s rights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Territorial Changes in Southwest Asia after the Great War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329" name="Shape 3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498600"/>
            <a:ext cx="3817937" cy="450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Gavrilo Princip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5652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Bosnian Serb (1894-1918)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of seven assassins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balked, second bungled, attempted suicide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 shot Ferdinand and expectant wife Sophie as couple went to hospital to visit victims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 swallows ineffective cyanide; captured by mob and tortured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Too young to be executed, sentenced to 20 years in prison, dies of tuberculosis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League of Nations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League of Nations created by diplomats in Paris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42 original member-states, 26 non-European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Application of Wilson’s concept of “self-determination”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Mandate system created to control formerly colonized areas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7" name="Shape 33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Outcome of Princip’s Bullet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conflict of global proportions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Conservative estimates of 15 million dead </a:t>
            </a:r>
            <a:b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(5 million non-combatants), 20 million injured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 of four empires, rise of nine new countries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Massive global economic dislocations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 of Europe’s domination of globe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Larger Causes of World War I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Culmination of competing nationalisms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Especially in south, eastern Europe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Rivalry among empires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Especially between Britain and Germany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Inflexible diplomatic alliances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Germany, France, England, Russia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Competing Nationalisms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Inevitable outcome of French revolution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Self-determination and independence movements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Belgium, 1830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Unification of Italy, 1861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Unification of Germany, 1871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Nationalism in Multi-National Empires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9462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Austro-Hungarian empire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 Slavs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Russian empire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Poles, Ukrainians, Baltic states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Ottoman empire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Greeks, Serbians, Romanians, and Bulgarians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Rivalry Among Empires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Dominance of British empire declining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1870, 32% of world industrial output (Germany 13%)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Drops to 14% by 1914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Imperial competition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Germany latecomer, but aggressive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Small-scale disputes around the globe, especially in Balkans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Naval Competition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Arms race between United Kingdom and Germany to control seas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Decisive for control of trade routes in case of war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Construction of dreadnoughts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1372</Words>
  <Application>Microsoft Office PowerPoint</Application>
  <PresentationFormat>On-screen Show (4:3)</PresentationFormat>
  <Paragraphs>259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bentley5</vt:lpstr>
      <vt:lpstr>1_bentley5</vt:lpstr>
      <vt:lpstr>2_bentley5</vt:lpstr>
      <vt:lpstr>PowerPoint Presentation</vt:lpstr>
      <vt:lpstr>Immediate Origins of World War I</vt:lpstr>
      <vt:lpstr>Gavrilo Princip</vt:lpstr>
      <vt:lpstr>Outcome of Princip’s Bullet</vt:lpstr>
      <vt:lpstr>Larger Causes of World War I</vt:lpstr>
      <vt:lpstr>Competing Nationalisms</vt:lpstr>
      <vt:lpstr>Nationalism in Multi-National Empires</vt:lpstr>
      <vt:lpstr>Rivalry Among Empires</vt:lpstr>
      <vt:lpstr>Naval Competition</vt:lpstr>
      <vt:lpstr>Role of Public Opinion</vt:lpstr>
      <vt:lpstr>Inflexible Diplomatic Alliances</vt:lpstr>
      <vt:lpstr>Concerns of the Entente</vt:lpstr>
      <vt:lpstr>Concerns of the Alliance</vt:lpstr>
      <vt:lpstr>Mutually Threatening War Plans</vt:lpstr>
      <vt:lpstr>The Chain Reaction</vt:lpstr>
      <vt:lpstr>War of Attrition</vt:lpstr>
      <vt:lpstr>New Military Technology</vt:lpstr>
      <vt:lpstr>Brutality of New Warfare</vt:lpstr>
      <vt:lpstr>The Great War in Europe and Southwest Asia, 1914-1918</vt:lpstr>
      <vt:lpstr>Total War: The Home Front</vt:lpstr>
      <vt:lpstr>War Propaganda</vt:lpstr>
      <vt:lpstr>Global Involvement</vt:lpstr>
      <vt:lpstr>Collapse of the Russian Empire</vt:lpstr>
      <vt:lpstr>U.S. Enters the War</vt:lpstr>
      <vt:lpstr>Defeat of the Central Powers</vt:lpstr>
      <vt:lpstr>The Paris Peace Conference</vt:lpstr>
      <vt:lpstr>Territorial Changes in Europe after the Great War</vt:lpstr>
      <vt:lpstr>The End of the Ottoman Empire</vt:lpstr>
      <vt:lpstr>Territorial Changes in Southwest Asia after the Great War</vt:lpstr>
      <vt:lpstr>The League of Nations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Caitlin</cp:lastModifiedBy>
  <cp:revision>1</cp:revision>
  <dcterms:modified xsi:type="dcterms:W3CDTF">2018-02-23T20:05:27Z</dcterms:modified>
</cp:coreProperties>
</file>