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7" r:id="rId42"/>
    <p:sldId id="298" r:id="rId43"/>
    <p:sldId id="299" r:id="rId44"/>
    <p:sldId id="300"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6"/>
    <p:restoredTop sz="94687"/>
  </p:normalViewPr>
  <p:slideViewPr>
    <p:cSldViewPr>
      <p:cViewPr varScale="1">
        <p:scale>
          <a:sx n="85" d="100"/>
          <a:sy n="85" d="100"/>
        </p:scale>
        <p:origin x="1536"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76847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
        <p:nvSpPr>
          <p:cNvPr id="162" name="Shape 162"/>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3" name="Shape 163"/>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Ziggurat of Ur-Nammu, ca. 2100 B.C.E.</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Built at Ur by King Ur-Nammu for the Sumerian moon-god, Nanna, an exterior made of fine bricks baked in a kiln encloses a sun-dried mudbrick core. Three ramps on the first level converge to form a stairway to the second level. The function of ziggurats is not know</a:t>
            </a:r>
            <a:r>
              <a:rPr lang="en-US" sz="1200" b="0" i="0" u="none" strike="noStrike" cap="none">
                <a:solidFill>
                  <a:srgbClr val="000000"/>
                </a:solidFill>
                <a:latin typeface="Arial"/>
                <a:ea typeface="Arial"/>
                <a:cs typeface="Arial"/>
                <a:sym typeface="Arial"/>
              </a:rPr>
              <a:t>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
        <p:nvSpPr>
          <p:cNvPr id="192" name="Shape 192"/>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3" name="Shape 193"/>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Map 2.3:</a:t>
            </a:r>
            <a:r>
              <a:rPr lang="en-US" sz="1200" b="0" i="0" u="none" strike="noStrike" cap="none">
                <a:solidFill>
                  <a:srgbClr val="000000"/>
                </a:solidFill>
                <a:latin typeface="Calibri"/>
                <a:ea typeface="Calibri"/>
                <a:cs typeface="Calibri"/>
                <a:sym typeface="Calibri"/>
              </a:rPr>
              <a:t> </a:t>
            </a:r>
            <a:r>
              <a:rPr lang="en-US" sz="1200" b="1" i="0" u="none" strike="noStrike" cap="none">
                <a:solidFill>
                  <a:srgbClr val="000000"/>
                </a:solidFill>
                <a:latin typeface="Calibri"/>
                <a:ea typeface="Calibri"/>
                <a:cs typeface="Calibri"/>
                <a:sym typeface="Calibri"/>
              </a:rPr>
              <a:t>Ancient Egypt.</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The Nile River, flowing south to north, carved out of the surrounding desert a narrow green valley that became heavily settled in antiquity.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
        <p:nvSpPr>
          <p:cNvPr id="225" name="Shape 225"/>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6" name="Shape 226"/>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Model of Egyptian Riverboat, ca. 1985 B.C.E.</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This model was buried in the tomb of a Middle Kingdom official, Meketre, who is shown in the cabin being entertained by musicians. The captain stands in front of the cabin, the helmsman on the left steers the boat with the rudder, while the lookout on the right lets out a weighted line to determine the river’s depth. Lightweight ships equipped with sails and oars were well suited for travel on the peaceful Nile and sometimes were used for voyages on the Mediterranean and Red Sea</a:t>
            </a:r>
            <a:r>
              <a:rPr lang="en-US" sz="1200" b="0" i="0" u="none" strike="noStrike" cap="none">
                <a:solidFill>
                  <a:srgbClr val="000000"/>
                </a:solidFill>
                <a:latin typeface="Arial"/>
                <a:ea typeface="Arial"/>
                <a:cs typeface="Arial"/>
                <a:sym typeface="Arial"/>
              </a:rPr>
              <a: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
        <p:nvSpPr>
          <p:cNvPr id="231" name="Shape 231"/>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Pyramids of Menkaure, Khafre, and Khufu at Giza, ca. 2500 B.C.E.</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With a width of 755 feet (230 meters) and a height of 480 feet (146 meters), the Great Pyramid of Khufu is the largest stone structure ever built. The construction of these massive edifices depended on relatively simple techniques of stonecutting, transport (the stones were floated downriver on boats and rolled to the site on sledges), and lifting (the stones were dragged up the face of the pyramid on mud-brick ramps). However, the surveying and engineering skills required to level the platform, lay out the measurements, and securely position the blocks were very sophisticated and have withstood the test of tim</a:t>
            </a:r>
            <a:r>
              <a:rPr lang="en-US" sz="1200" b="0" i="0" u="none" strike="noStrike" cap="none">
                <a:solidFill>
                  <a:srgbClr val="000000"/>
                </a:solidFill>
                <a:latin typeface="Arial"/>
                <a:ea typeface="Arial"/>
                <a:cs typeface="Arial"/>
                <a:sym typeface="Arial"/>
              </a:rPr>
              <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
        <p:nvSpPr>
          <p:cNvPr id="283" name="Shape 283"/>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4" name="Shape 284"/>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Man from Mohenjo-Daro, ca. 2600–1900 B.C.E.</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This statue of a seated man wearing a cloak and headband was carved from a soft stone called steatite. It is often called the “Priest-King” because some scholars believe it may represent someone with religious and secular authority, but the true identity and status of this person are unknow</a:t>
            </a:r>
            <a:r>
              <a:rPr lang="en-US" sz="1200" b="0" i="0" u="none" strike="noStrike" cap="none">
                <a:solidFill>
                  <a:srgbClr val="000000"/>
                </a:solidFill>
                <a:latin typeface="Arial"/>
                <a:ea typeface="Arial"/>
                <a:cs typeface="Arial"/>
                <a:sym typeface="Arial"/>
              </a:rPr>
              <a:t>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
        <p:nvSpPr>
          <p:cNvPr id="101" name="Shape 101"/>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2" name="Shape 102"/>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Map 2.1:</a:t>
            </a:r>
            <a:r>
              <a:rPr lang="en-US" sz="1200" b="0" i="0" u="none" strike="noStrike" cap="none">
                <a:solidFill>
                  <a:srgbClr val="000000"/>
                </a:solidFill>
                <a:latin typeface="Calibri"/>
                <a:ea typeface="Calibri"/>
                <a:cs typeface="Calibri"/>
                <a:sym typeface="Calibri"/>
              </a:rPr>
              <a:t> </a:t>
            </a:r>
            <a:r>
              <a:rPr lang="en-US" sz="1200" b="1" i="0" u="none" strike="noStrike" cap="none">
                <a:solidFill>
                  <a:srgbClr val="000000"/>
                </a:solidFill>
                <a:latin typeface="Calibri"/>
                <a:ea typeface="Calibri"/>
                <a:cs typeface="Calibri"/>
                <a:sym typeface="Calibri"/>
              </a:rPr>
              <a:t>River-Valley Civilizations, 3500–1500 B.C.E.</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The earliest complex societies arose in the floodplains of large rivers: in the fourth millennium B.C.E. in the valley of the Tigris and Euphrates Rivers in Mesopotamia (modern </a:t>
            </a:r>
            <a:r>
              <a:rPr lang="en-US" sz="1200" b="1" i="0" u="none" strike="noStrike" cap="none">
                <a:solidFill>
                  <a:srgbClr val="000000"/>
                </a:solidFill>
                <a:latin typeface="Calibri"/>
                <a:ea typeface="Calibri"/>
                <a:cs typeface="Calibri"/>
                <a:sym typeface="Calibri"/>
              </a:rPr>
              <a:t>Iraq</a:t>
            </a:r>
            <a:r>
              <a:rPr lang="en-US" sz="1200" b="0" i="0" u="none" strike="noStrike" cap="none">
                <a:solidFill>
                  <a:srgbClr val="000000"/>
                </a:solidFill>
                <a:latin typeface="Calibri"/>
                <a:ea typeface="Calibri"/>
                <a:cs typeface="Calibri"/>
                <a:sym typeface="Calibri"/>
              </a:rPr>
              <a:t>) and the Nile River in </a:t>
            </a:r>
            <a:r>
              <a:rPr lang="en-US" sz="1200" b="1" i="0" u="none" strike="noStrike" cap="none">
                <a:solidFill>
                  <a:srgbClr val="000000"/>
                </a:solidFill>
                <a:latin typeface="Calibri"/>
                <a:ea typeface="Calibri"/>
                <a:cs typeface="Calibri"/>
                <a:sym typeface="Calibri"/>
              </a:rPr>
              <a:t>Egypt</a:t>
            </a:r>
            <a:r>
              <a:rPr lang="en-US" sz="1200" b="0" i="0" u="none" strike="noStrike" cap="none">
                <a:solidFill>
                  <a:srgbClr val="000000"/>
                </a:solidFill>
                <a:latin typeface="Calibri"/>
                <a:ea typeface="Calibri"/>
                <a:cs typeface="Calibri"/>
                <a:sym typeface="Calibri"/>
              </a:rPr>
              <a:t>, in the third millennium B.C.E. in the valley of the Indus River in </a:t>
            </a:r>
            <a:r>
              <a:rPr lang="en-US" sz="1200" b="1" i="0" u="none" strike="noStrike" cap="none">
                <a:solidFill>
                  <a:srgbClr val="000000"/>
                </a:solidFill>
                <a:latin typeface="Calibri"/>
                <a:ea typeface="Calibri"/>
                <a:cs typeface="Calibri"/>
                <a:sym typeface="Calibri"/>
              </a:rPr>
              <a:t>Pakistan</a:t>
            </a:r>
            <a:r>
              <a:rPr lang="en-US" sz="1200" b="0" i="0" u="none" strike="noStrike" cap="none">
                <a:solidFill>
                  <a:srgbClr val="000000"/>
                </a:solidFill>
                <a:latin typeface="Calibri"/>
                <a:ea typeface="Calibri"/>
                <a:cs typeface="Calibri"/>
                <a:sym typeface="Calibri"/>
              </a:rPr>
              <a:t>, and in the second millennium B.C.E. in the valley of the Yellow River i</a:t>
            </a:r>
            <a:r>
              <a:rPr lang="en-US" sz="1200" b="0" i="0" u="none" strike="noStrike" cap="none">
                <a:solidFill>
                  <a:srgbClr val="000000"/>
                </a:solidFill>
                <a:latin typeface="Arial"/>
                <a:ea typeface="Arial"/>
                <a:cs typeface="Arial"/>
                <a:sym typeface="Arial"/>
              </a:rPr>
              <a:t>n China.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
        <p:nvSpPr>
          <p:cNvPr id="290" name="Shape 290"/>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1" name="Shape 291"/>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Mud-Brick Fortification Wall of the Citadel at Harappa.</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Built upon a high platform, this massive construction required large numbers of bricks and enormous man-hours of labor.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
        <p:nvSpPr>
          <p:cNvPr id="297" name="Shape 297"/>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8" name="Shape 298"/>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B0AE1-0FF5-4167-954D-387BC1AAB0C3}" type="slidenum">
              <a:rPr lang="en-US" altLang="en-US"/>
              <a:pPr/>
              <a:t>33</a:t>
            </a:fld>
            <a:endParaRPr lang="en-US" altLang="en-US"/>
          </a:p>
        </p:txBody>
      </p:sp>
      <p:sp>
        <p:nvSpPr>
          <p:cNvPr id="8194" name="Rectangle 2"/>
          <p:cNvSpPr>
            <a:spLocks noGrp="1" noRot="1" noChangeAspect="1" noChangeArrowheads="1" noTextEdit="1"/>
          </p:cNvSpPr>
          <p:nvPr>
            <p:ph type="sldImg"/>
          </p:nvPr>
        </p:nvSpPr>
        <p:spPr>
          <a:xfrm>
            <a:off x="1143000" y="687388"/>
            <a:ext cx="4572000" cy="3429000"/>
          </a:xfrm>
          <a:ln/>
        </p:spPr>
      </p:sp>
      <p:sp>
        <p:nvSpPr>
          <p:cNvPr id="8195"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3.1:</a:t>
            </a:r>
            <a:r>
              <a:rPr lang="el-GR" altLang="en-US">
                <a:solidFill>
                  <a:srgbClr val="000000"/>
                </a:solidFill>
              </a:rPr>
              <a:t> </a:t>
            </a:r>
            <a:r>
              <a:rPr lang="el-GR" altLang="en-US" b="1">
                <a:solidFill>
                  <a:srgbClr val="000000"/>
                </a:solidFill>
              </a:rPr>
              <a:t>China in the Shang and Zhou Periods, 1750–221 B.C.</a:t>
            </a:r>
            <a:r>
              <a:rPr lang="en-US" altLang="en-US" b="1">
                <a:solidFill>
                  <a:srgbClr val="000000"/>
                </a:solidFill>
              </a:rPr>
              <a:t>E</a:t>
            </a:r>
            <a:r>
              <a:rPr lang="el-GR" altLang="en-US" b="1">
                <a:solidFill>
                  <a:srgbClr val="000000"/>
                </a:solidFill>
              </a:rPr>
              <a:t>.</a:t>
            </a:r>
          </a:p>
          <a:p>
            <a:r>
              <a:rPr lang="el-GR" altLang="en-US">
                <a:solidFill>
                  <a:srgbClr val="000000"/>
                </a:solidFill>
              </a:rPr>
              <a:t>The Shang dynasty arose in the second millennium B.C.</a:t>
            </a:r>
            <a:r>
              <a:rPr lang="en-US" altLang="en-US">
                <a:solidFill>
                  <a:srgbClr val="000000"/>
                </a:solidFill>
              </a:rPr>
              <a:t>E</a:t>
            </a:r>
            <a:r>
              <a:rPr lang="el-GR" altLang="en-US">
                <a:solidFill>
                  <a:srgbClr val="000000"/>
                </a:solidFill>
              </a:rPr>
              <a:t>. in the floodplain of the Yellow River. While southern China benefits from the monsoon rains, northern China depends on irrigation. As population increased, the Han Chinese migrated from their eastern homeland to other parts of China, carrying with them their technologies and cultural practices. Other ethnic groups predominated in more outlying regions, and the nomadic peoples of the northwest constantly challenged Chinese author</a:t>
            </a:r>
            <a:r>
              <a:rPr lang="el-GR" altLang="en-US">
                <a:solidFill>
                  <a:srgbClr val="000000"/>
                </a:solidFill>
                <a:latin typeface="ScalaSansPro-Regular" charset="0"/>
              </a:rPr>
              <a:t>ity.</a:t>
            </a:r>
          </a:p>
        </p:txBody>
      </p:sp>
    </p:spTree>
    <p:extLst>
      <p:ext uri="{BB962C8B-B14F-4D97-AF65-F5344CB8AC3E}">
        <p14:creationId xmlns:p14="http://schemas.microsoft.com/office/powerpoint/2010/main" val="3396048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B1D959-BD5D-4DEE-A587-18AAFF90A767}" type="slidenum">
              <a:rPr lang="en-US" altLang="en-US"/>
              <a:pPr/>
              <a:t>41</a:t>
            </a:fld>
            <a:endParaRPr lang="en-US" altLang="en-US"/>
          </a:p>
        </p:txBody>
      </p:sp>
      <p:sp>
        <p:nvSpPr>
          <p:cNvPr id="10242" name="Rectangle 2"/>
          <p:cNvSpPr>
            <a:spLocks noGrp="1" noRot="1" noChangeAspect="1" noChangeArrowheads="1" noTextEdit="1"/>
          </p:cNvSpPr>
          <p:nvPr>
            <p:ph type="sldImg"/>
          </p:nvPr>
        </p:nvSpPr>
        <p:spPr>
          <a:xfrm>
            <a:off x="1143000" y="687388"/>
            <a:ext cx="4572000" cy="3429000"/>
          </a:xfrm>
          <a:ln/>
        </p:spPr>
      </p:sp>
      <p:sp>
        <p:nvSpPr>
          <p:cNvPr id="10243"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Chinese Divination Shell.</a:t>
            </a:r>
          </a:p>
          <a:p>
            <a:r>
              <a:rPr lang="el-GR" altLang="en-US">
                <a:solidFill>
                  <a:srgbClr val="000000"/>
                </a:solidFill>
              </a:rPr>
              <a:t>After inscribing questions on a bone or shell, the diviner applied a red-hot point and interpreted the resulting cracks as a divine response.</a:t>
            </a:r>
          </a:p>
        </p:txBody>
      </p:sp>
    </p:spTree>
    <p:extLst>
      <p:ext uri="{BB962C8B-B14F-4D97-AF65-F5344CB8AC3E}">
        <p14:creationId xmlns:p14="http://schemas.microsoft.com/office/powerpoint/2010/main" val="1105296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7CBDD-7FE4-4B3F-9D07-5130A7C6E8DB}" type="slidenum">
              <a:rPr lang="en-US" altLang="en-US"/>
              <a:pPr/>
              <a:t>43</a:t>
            </a:fld>
            <a:endParaRPr lang="en-US" altLang="en-US"/>
          </a:p>
        </p:txBody>
      </p:sp>
      <p:sp>
        <p:nvSpPr>
          <p:cNvPr id="6146" name="Rectangle 2"/>
          <p:cNvSpPr>
            <a:spLocks noGrp="1" noRot="1" noChangeAspec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Shang Period Bronze Vessel.</a:t>
            </a:r>
          </a:p>
          <a:p>
            <a:r>
              <a:rPr lang="el-GR" altLang="en-US">
                <a:solidFill>
                  <a:srgbClr val="000000"/>
                </a:solidFill>
              </a:rPr>
              <a:t>Vessels such as this large wine jar were used in rituals by the Shang ruling class to make contact with their ancestors. As both the source and the proof of the elite’s authority, these vessels were often buried in Shang tombs. The complex shapes and elaborate decorations testify to the artisans’ skill.</a:t>
            </a:r>
          </a:p>
        </p:txBody>
      </p:sp>
    </p:spTree>
    <p:extLst>
      <p:ext uri="{BB962C8B-B14F-4D97-AF65-F5344CB8AC3E}">
        <p14:creationId xmlns:p14="http://schemas.microsoft.com/office/powerpoint/2010/main" val="235411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1905000"/>
            <a:ext cx="7543800" cy="259397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mbria"/>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9" name="Shape 19"/>
          <p:cNvSpPr txBox="1">
            <a:spLocks noGrp="1"/>
          </p:cNvSpPr>
          <p:nvPr>
            <p:ph type="subTitle" idx="1"/>
          </p:nvPr>
        </p:nvSpPr>
        <p:spPr>
          <a:xfrm>
            <a:off x="685800" y="4572000"/>
            <a:ext cx="6461759" cy="1066799"/>
          </a:xfrm>
          <a:prstGeom prst="rect">
            <a:avLst/>
          </a:prstGeom>
          <a:noFill/>
          <a:ln>
            <a:noFill/>
          </a:ln>
        </p:spPr>
        <p:txBody>
          <a:bodyPr lIns="91425" tIns="91425" rIns="91425" bIns="91425" anchor="t" anchorCtr="0"/>
          <a:lstStyle>
            <a:lvl1pPr marL="0" marR="0" lvl="0" indent="0" algn="l" rtl="0">
              <a:spcBef>
                <a:spcPts val="400"/>
              </a:spcBef>
              <a:buClr>
                <a:schemeClr val="accent1"/>
              </a:buClr>
              <a:buFont typeface="Arial"/>
              <a:buNone/>
              <a:defRPr/>
            </a:lvl1pPr>
            <a:lvl2pPr marL="457200" marR="0" lvl="1" indent="0" algn="ctr" rtl="0">
              <a:spcBef>
                <a:spcPts val="400"/>
              </a:spcBef>
              <a:buClr>
                <a:schemeClr val="accent2"/>
              </a:buClr>
              <a:buFont typeface="Arial"/>
              <a:buNone/>
              <a:defRPr/>
            </a:lvl2pPr>
            <a:lvl3pPr marL="914400" marR="0" lvl="2" indent="0" algn="ctr" rtl="0">
              <a:spcBef>
                <a:spcPts val="360"/>
              </a:spcBef>
              <a:buClr>
                <a:schemeClr val="accent3"/>
              </a:buClr>
              <a:buFont typeface="Arial"/>
              <a:buNone/>
              <a:defRPr/>
            </a:lvl3pPr>
            <a:lvl4pPr marL="1371600" marR="0" lvl="3" indent="0" algn="ctr" rtl="0">
              <a:spcBef>
                <a:spcPts val="320"/>
              </a:spcBef>
              <a:buClr>
                <a:schemeClr val="accent4"/>
              </a:buClr>
              <a:buFont typeface="Arial"/>
              <a:buNone/>
              <a:defRPr/>
            </a:lvl4pPr>
            <a:lvl5pPr marL="1828800" marR="0" lvl="4" indent="0" algn="ctr" rtl="0">
              <a:spcBef>
                <a:spcPts val="280"/>
              </a:spcBef>
              <a:buClr>
                <a:schemeClr val="accent5"/>
              </a:buClr>
              <a:buFont typeface="Arial"/>
              <a:buNone/>
              <a:defRPr/>
            </a:lvl5pPr>
            <a:lvl6pPr marL="2286000" marR="0" lvl="5" indent="0" algn="ctr" rtl="0">
              <a:spcBef>
                <a:spcPts val="280"/>
              </a:spcBef>
              <a:buClr>
                <a:schemeClr val="accent1"/>
              </a:buClr>
              <a:buFont typeface="Arial"/>
              <a:buNone/>
              <a:defRPr/>
            </a:lvl6pPr>
            <a:lvl7pPr marL="2743200" marR="0" lvl="6" indent="0" algn="ctr" rtl="0">
              <a:spcBef>
                <a:spcPts val="280"/>
              </a:spcBef>
              <a:buClr>
                <a:schemeClr val="accent2"/>
              </a:buClr>
              <a:buFont typeface="Arial"/>
              <a:buNone/>
              <a:defRPr/>
            </a:lvl7pPr>
            <a:lvl8pPr marL="3200400" marR="0" lvl="7" indent="0" algn="ctr" rtl="0">
              <a:spcBef>
                <a:spcPts val="280"/>
              </a:spcBef>
              <a:buClr>
                <a:schemeClr val="accent3"/>
              </a:buClr>
              <a:buFont typeface="Arial"/>
              <a:buNone/>
              <a:defRPr/>
            </a:lvl8pPr>
            <a:lvl9pPr marL="3657600" marR="0" lvl="8" indent="0" algn="ctr" rtl="0">
              <a:spcBef>
                <a:spcPts val="280"/>
              </a:spcBef>
              <a:buClr>
                <a:schemeClr val="accent4"/>
              </a:buClr>
              <a:buFont typeface="Arial"/>
              <a:buNone/>
              <a:defRPr/>
            </a:lvl9pPr>
          </a:lstStyle>
          <a:p>
            <a:endParaRPr/>
          </a:p>
        </p:txBody>
      </p:sp>
      <p:sp>
        <p:nvSpPr>
          <p:cNvPr id="20" name="Shape 20"/>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 name="Shape 21"/>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2" name="Shape 22"/>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lvl="0" algn="l" rtl="0">
              <a:spcBef>
                <a:spcPts val="0"/>
              </a:spcBef>
              <a:buClr>
                <a:schemeClr val="dk2"/>
              </a:buClr>
              <a:buFont typeface="Cambri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rot="5400000">
            <a:off x="1866899" y="190500"/>
            <a:ext cx="4800600" cy="7619999"/>
          </a:xfrm>
          <a:prstGeom prst="rect">
            <a:avLst/>
          </a:prstGeom>
          <a:noFill/>
          <a:ln>
            <a:noFill/>
          </a:ln>
        </p:spPr>
        <p:txBody>
          <a:bodyPr lIns="91425" tIns="91425" rIns="91425" bIns="91425" anchor="t" anchorCtr="0"/>
          <a:lstStyle>
            <a:lvl1pPr marL="342900" lvl="0" indent="-88900" algn="l" rtl="0">
              <a:spcBef>
                <a:spcPts val="440"/>
              </a:spcBef>
              <a:buClr>
                <a:schemeClr val="accent1"/>
              </a:buClr>
              <a:buFont typeface="Arial"/>
              <a:buChar char="•"/>
              <a:defRPr/>
            </a:lvl1pPr>
            <a:lvl2pPr marL="640080" lvl="1" indent="-106680" algn="l" rtl="0">
              <a:spcBef>
                <a:spcPts val="400"/>
              </a:spcBef>
              <a:buClr>
                <a:schemeClr val="accent2"/>
              </a:buClr>
              <a:buFont typeface="Arial"/>
              <a:buChar char="•"/>
              <a:defRPr/>
            </a:lvl2pPr>
            <a:lvl3pPr marL="1005839" lvl="2" indent="-116839" algn="l" rtl="0">
              <a:spcBef>
                <a:spcPts val="360"/>
              </a:spcBef>
              <a:buClr>
                <a:schemeClr val="accent3"/>
              </a:buClr>
              <a:buFont typeface="Arial"/>
              <a:buChar char="•"/>
              <a:defRPr/>
            </a:lvl3pPr>
            <a:lvl4pPr marL="1280160" lvl="3" indent="-137160" algn="l" rtl="0">
              <a:spcBef>
                <a:spcPts val="320"/>
              </a:spcBef>
              <a:buClr>
                <a:schemeClr val="accent4"/>
              </a:buClr>
              <a:buFont typeface="Arial"/>
              <a:buChar char="•"/>
              <a:defRPr/>
            </a:lvl4pPr>
            <a:lvl5pPr marL="1554480" lvl="4" indent="-144780" algn="l" rtl="0">
              <a:spcBef>
                <a:spcPts val="280"/>
              </a:spcBef>
              <a:buClr>
                <a:schemeClr val="accent5"/>
              </a:buClr>
              <a:buFont typeface="Arial"/>
              <a:buChar char="•"/>
              <a:defRPr/>
            </a:lvl5pPr>
            <a:lvl6pPr marL="1737360" lvl="5" indent="-99060" algn="l" rtl="0">
              <a:spcBef>
                <a:spcPts val="280"/>
              </a:spcBef>
              <a:buClr>
                <a:schemeClr val="accent1"/>
              </a:buClr>
              <a:buFont typeface="Arial"/>
              <a:buChar char="•"/>
              <a:defRPr/>
            </a:lvl6pPr>
            <a:lvl7pPr marL="1920240" lvl="6" indent="-104139" algn="l" rtl="0">
              <a:spcBef>
                <a:spcPts val="280"/>
              </a:spcBef>
              <a:buClr>
                <a:schemeClr val="accent2"/>
              </a:buClr>
              <a:buFont typeface="Arial"/>
              <a:buChar char="•"/>
              <a:defRPr/>
            </a:lvl7pPr>
            <a:lvl8pPr marL="2103120" lvl="7" indent="-96520" algn="l" rtl="0">
              <a:spcBef>
                <a:spcPts val="280"/>
              </a:spcBef>
              <a:buClr>
                <a:schemeClr val="accent3"/>
              </a:buClr>
              <a:buFont typeface="Arial"/>
              <a:buChar char="•"/>
              <a:defRPr/>
            </a:lvl8pPr>
            <a:lvl9pPr marL="2286000" lvl="8" indent="-101600" algn="l" rtl="0">
              <a:spcBef>
                <a:spcPts val="280"/>
              </a:spcBef>
              <a:buClr>
                <a:schemeClr val="accent4"/>
              </a:buClr>
              <a:buFont typeface="Arial"/>
              <a:buChar char="•"/>
              <a:defRPr/>
            </a:lvl9pPr>
          </a:lstStyle>
          <a:p>
            <a:endParaRPr/>
          </a:p>
        </p:txBody>
      </p:sp>
      <p:sp>
        <p:nvSpPr>
          <p:cNvPr id="77" name="Shape 77"/>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8" name="Shape 78"/>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9" name="Shape 79"/>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579937" y="2324100"/>
            <a:ext cx="5851525" cy="1752600"/>
          </a:xfrm>
          <a:prstGeom prst="rect">
            <a:avLst/>
          </a:prstGeom>
          <a:noFill/>
          <a:ln>
            <a:noFill/>
          </a:ln>
        </p:spPr>
        <p:txBody>
          <a:bodyPr lIns="91425" tIns="91425" rIns="91425" bIns="91425" anchor="b" anchorCtr="0"/>
          <a:lstStyle>
            <a:lvl1pPr lvl="0" algn="l" rtl="0">
              <a:spcBef>
                <a:spcPts val="0"/>
              </a:spcBef>
              <a:buClr>
                <a:schemeClr val="dk2"/>
              </a:buClr>
              <a:buFont typeface="Cambri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2" name="Shape 8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88900" algn="l" rtl="0">
              <a:spcBef>
                <a:spcPts val="440"/>
              </a:spcBef>
              <a:buClr>
                <a:schemeClr val="accent1"/>
              </a:buClr>
              <a:buFont typeface="Arial"/>
              <a:buChar char="•"/>
              <a:defRPr/>
            </a:lvl1pPr>
            <a:lvl2pPr marL="640080" lvl="1" indent="-106680" algn="l" rtl="0">
              <a:spcBef>
                <a:spcPts val="400"/>
              </a:spcBef>
              <a:buClr>
                <a:schemeClr val="accent2"/>
              </a:buClr>
              <a:buFont typeface="Arial"/>
              <a:buChar char="•"/>
              <a:defRPr/>
            </a:lvl2pPr>
            <a:lvl3pPr marL="1005839" lvl="2" indent="-116839" algn="l" rtl="0">
              <a:spcBef>
                <a:spcPts val="360"/>
              </a:spcBef>
              <a:buClr>
                <a:schemeClr val="accent3"/>
              </a:buClr>
              <a:buFont typeface="Arial"/>
              <a:buChar char="•"/>
              <a:defRPr/>
            </a:lvl3pPr>
            <a:lvl4pPr marL="1280160" lvl="3" indent="-137160" algn="l" rtl="0">
              <a:spcBef>
                <a:spcPts val="320"/>
              </a:spcBef>
              <a:buClr>
                <a:schemeClr val="accent4"/>
              </a:buClr>
              <a:buFont typeface="Arial"/>
              <a:buChar char="•"/>
              <a:defRPr/>
            </a:lvl4pPr>
            <a:lvl5pPr marL="1554480" lvl="4" indent="-144780" algn="l" rtl="0">
              <a:spcBef>
                <a:spcPts val="280"/>
              </a:spcBef>
              <a:buClr>
                <a:schemeClr val="accent5"/>
              </a:buClr>
              <a:buFont typeface="Arial"/>
              <a:buChar char="•"/>
              <a:defRPr/>
            </a:lvl5pPr>
            <a:lvl6pPr marL="1737360" lvl="5" indent="-99060" algn="l" rtl="0">
              <a:spcBef>
                <a:spcPts val="280"/>
              </a:spcBef>
              <a:buClr>
                <a:schemeClr val="accent1"/>
              </a:buClr>
              <a:buFont typeface="Arial"/>
              <a:buChar char="•"/>
              <a:defRPr/>
            </a:lvl6pPr>
            <a:lvl7pPr marL="1920240" lvl="6" indent="-104139" algn="l" rtl="0">
              <a:spcBef>
                <a:spcPts val="280"/>
              </a:spcBef>
              <a:buClr>
                <a:schemeClr val="accent2"/>
              </a:buClr>
              <a:buFont typeface="Arial"/>
              <a:buChar char="•"/>
              <a:defRPr/>
            </a:lvl7pPr>
            <a:lvl8pPr marL="2103120" lvl="7" indent="-96520" algn="l" rtl="0">
              <a:spcBef>
                <a:spcPts val="280"/>
              </a:spcBef>
              <a:buClr>
                <a:schemeClr val="accent3"/>
              </a:buClr>
              <a:buFont typeface="Arial"/>
              <a:buChar char="•"/>
              <a:defRPr/>
            </a:lvl8pPr>
            <a:lvl9pPr marL="2286000" lvl="8" indent="-101600" algn="l" rtl="0">
              <a:spcBef>
                <a:spcPts val="280"/>
              </a:spcBef>
              <a:buClr>
                <a:schemeClr val="accent4"/>
              </a:buClr>
              <a:buFont typeface="Arial"/>
              <a:buChar char="•"/>
              <a:defRPr/>
            </a:lvl9pPr>
          </a:lstStyle>
          <a:p>
            <a:endParaRPr/>
          </a:p>
        </p:txBody>
      </p:sp>
      <p:sp>
        <p:nvSpPr>
          <p:cNvPr id="83" name="Shape 8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4" name="Shape 84"/>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5" name="Shape 85"/>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88F183B-BB6B-4ED5-AAA7-B9A644566787}"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CBC5A-C314-4A5A-A498-854794116AE8}"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8748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88F183B-BB6B-4ED5-AAA7-B9A644566787}" type="datetimeFigureOut">
              <a:rPr lang="en-US" smtClean="0"/>
              <a:t>6/29/19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CBC5A-C314-4A5A-A498-854794116AE8}"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30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lvl="0" algn="l" rtl="0">
              <a:spcBef>
                <a:spcPts val="0"/>
              </a:spcBef>
              <a:buClr>
                <a:schemeClr val="dk2"/>
              </a:buClr>
              <a:buFont typeface="Cambri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lvl="0" indent="-88900" algn="l" rtl="0">
              <a:spcBef>
                <a:spcPts val="440"/>
              </a:spcBef>
              <a:buClr>
                <a:schemeClr val="accent1"/>
              </a:buClr>
              <a:buFont typeface="Arial"/>
              <a:buChar char="•"/>
              <a:defRPr/>
            </a:lvl1pPr>
            <a:lvl2pPr marL="640080" lvl="1" indent="-106680" algn="l" rtl="0">
              <a:spcBef>
                <a:spcPts val="400"/>
              </a:spcBef>
              <a:buClr>
                <a:schemeClr val="accent2"/>
              </a:buClr>
              <a:buFont typeface="Arial"/>
              <a:buChar char="•"/>
              <a:defRPr/>
            </a:lvl2pPr>
            <a:lvl3pPr marL="1005839" lvl="2" indent="-116839" algn="l" rtl="0">
              <a:spcBef>
                <a:spcPts val="360"/>
              </a:spcBef>
              <a:buClr>
                <a:schemeClr val="accent3"/>
              </a:buClr>
              <a:buFont typeface="Arial"/>
              <a:buChar char="•"/>
              <a:defRPr/>
            </a:lvl3pPr>
            <a:lvl4pPr marL="1280160" lvl="3" indent="-137160" algn="l" rtl="0">
              <a:spcBef>
                <a:spcPts val="320"/>
              </a:spcBef>
              <a:buClr>
                <a:schemeClr val="accent4"/>
              </a:buClr>
              <a:buFont typeface="Arial"/>
              <a:buChar char="•"/>
              <a:defRPr/>
            </a:lvl4pPr>
            <a:lvl5pPr marL="1554480" lvl="4" indent="-144780" algn="l" rtl="0">
              <a:spcBef>
                <a:spcPts val="280"/>
              </a:spcBef>
              <a:buClr>
                <a:schemeClr val="accent5"/>
              </a:buClr>
              <a:buFont typeface="Arial"/>
              <a:buChar char="•"/>
              <a:defRPr/>
            </a:lvl5pPr>
            <a:lvl6pPr marL="1737360" lvl="5" indent="-99060" algn="l" rtl="0">
              <a:spcBef>
                <a:spcPts val="280"/>
              </a:spcBef>
              <a:buClr>
                <a:schemeClr val="accent1"/>
              </a:buClr>
              <a:buFont typeface="Arial"/>
              <a:buChar char="•"/>
              <a:defRPr/>
            </a:lvl6pPr>
            <a:lvl7pPr marL="1920240" lvl="6" indent="-104139" algn="l" rtl="0">
              <a:spcBef>
                <a:spcPts val="280"/>
              </a:spcBef>
              <a:buClr>
                <a:schemeClr val="accent2"/>
              </a:buClr>
              <a:buFont typeface="Arial"/>
              <a:buChar char="•"/>
              <a:defRPr/>
            </a:lvl7pPr>
            <a:lvl8pPr marL="2103120" lvl="7" indent="-96520" algn="l" rtl="0">
              <a:spcBef>
                <a:spcPts val="280"/>
              </a:spcBef>
              <a:buClr>
                <a:schemeClr val="accent3"/>
              </a:buClr>
              <a:buFont typeface="Arial"/>
              <a:buChar char="•"/>
              <a:defRPr/>
            </a:lvl8pPr>
            <a:lvl9pPr marL="2286000" lvl="8" indent="-101600" algn="l" rtl="0">
              <a:spcBef>
                <a:spcPts val="280"/>
              </a:spcBef>
              <a:buClr>
                <a:schemeClr val="accent4"/>
              </a:buClr>
              <a:buFont typeface="Arial"/>
              <a:buChar char="•"/>
              <a:defRPr/>
            </a:lvl9pPr>
          </a:lstStyle>
          <a:p>
            <a:endParaRPr/>
          </a:p>
        </p:txBody>
      </p:sp>
      <p:sp>
        <p:nvSpPr>
          <p:cNvPr id="26" name="Shape 2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7" name="Shape 27"/>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 name="Shape 28"/>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lvl="0" algn="l" rtl="0">
              <a:spcBef>
                <a:spcPts val="0"/>
              </a:spcBef>
              <a:buClr>
                <a:schemeClr val="dk2"/>
              </a:buClr>
              <a:buFont typeface="Cambri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2" name="Shape 32"/>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3" name="Shape 33"/>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5486400"/>
            <a:ext cx="7659687" cy="1168400"/>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1"/>
          </p:nvPr>
        </p:nvSpPr>
        <p:spPr>
          <a:xfrm>
            <a:off x="722312" y="3852862"/>
            <a:ext cx="6135686" cy="1633538"/>
          </a:xfrm>
          <a:prstGeom prst="rect">
            <a:avLst/>
          </a:prstGeom>
          <a:noFill/>
          <a:ln>
            <a:noFill/>
          </a:ln>
        </p:spPr>
        <p:txBody>
          <a:bodyPr lIns="91425" tIns="91425" rIns="91425" bIns="91425" anchor="b" anchorCtr="0"/>
          <a:lstStyle>
            <a:lvl1pPr marL="0" lvl="0" indent="0" rtl="0">
              <a:spcBef>
                <a:spcPts val="0"/>
              </a:spcBef>
              <a:buClr>
                <a:srgbClr val="9E9C97"/>
              </a:buClr>
              <a:buFont typeface="Calibri"/>
              <a:buNone/>
              <a:defRPr/>
            </a:lvl1pPr>
            <a:lvl2pPr marL="457200" lvl="1" indent="0" rtl="0">
              <a:spcBef>
                <a:spcPts val="0"/>
              </a:spcBef>
              <a:buClr>
                <a:srgbClr val="9E9C97"/>
              </a:buClr>
              <a:buFont typeface="Calibri"/>
              <a:buNone/>
              <a:defRPr/>
            </a:lvl2pPr>
            <a:lvl3pPr marL="914400" lvl="2" indent="0" rtl="0">
              <a:spcBef>
                <a:spcPts val="0"/>
              </a:spcBef>
              <a:buClr>
                <a:srgbClr val="9E9C97"/>
              </a:buClr>
              <a:buFont typeface="Calibri"/>
              <a:buNone/>
              <a:defRPr/>
            </a:lvl3pPr>
            <a:lvl4pPr marL="1371600" lvl="3" indent="0" rtl="0">
              <a:spcBef>
                <a:spcPts val="0"/>
              </a:spcBef>
              <a:buClr>
                <a:srgbClr val="9E9C97"/>
              </a:buClr>
              <a:buFont typeface="Calibri"/>
              <a:buNone/>
              <a:defRPr/>
            </a:lvl4pPr>
            <a:lvl5pPr marL="1828800" lvl="4" indent="0" rtl="0">
              <a:spcBef>
                <a:spcPts val="0"/>
              </a:spcBef>
              <a:buClr>
                <a:srgbClr val="9E9C97"/>
              </a:buClr>
              <a:buFont typeface="Calibri"/>
              <a:buNone/>
              <a:defRPr/>
            </a:lvl5pPr>
            <a:lvl6pPr marL="2286000" lvl="5" indent="0" rtl="0">
              <a:spcBef>
                <a:spcPts val="0"/>
              </a:spcBef>
              <a:buClr>
                <a:srgbClr val="9E9C97"/>
              </a:buClr>
              <a:buFont typeface="Calibri"/>
              <a:buNone/>
              <a:defRPr/>
            </a:lvl6pPr>
            <a:lvl7pPr marL="2743200" lvl="6" indent="0" rtl="0">
              <a:spcBef>
                <a:spcPts val="0"/>
              </a:spcBef>
              <a:buClr>
                <a:srgbClr val="9E9C97"/>
              </a:buClr>
              <a:buFont typeface="Calibri"/>
              <a:buNone/>
              <a:defRPr/>
            </a:lvl7pPr>
            <a:lvl8pPr marL="3200400" lvl="7" indent="0" rtl="0">
              <a:spcBef>
                <a:spcPts val="0"/>
              </a:spcBef>
              <a:buClr>
                <a:srgbClr val="9E9C97"/>
              </a:buClr>
              <a:buFont typeface="Calibri"/>
              <a:buNone/>
              <a:defRPr/>
            </a:lvl8pPr>
            <a:lvl9pPr marL="3657600" lvl="8" indent="0" rtl="0">
              <a:spcBef>
                <a:spcPts val="0"/>
              </a:spcBef>
              <a:buClr>
                <a:srgbClr val="9E9C97"/>
              </a:buClr>
              <a:buFont typeface="Calibri"/>
              <a:buNone/>
              <a:defRPr/>
            </a:lvl9pPr>
          </a:lstStyle>
          <a:p>
            <a:endParaRPr/>
          </a:p>
        </p:txBody>
      </p:sp>
      <p:sp>
        <p:nvSpPr>
          <p:cNvPr id="37" name="Shape 37"/>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8" name="Shape 38"/>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9" name="Shape 39"/>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lvl="0" algn="l" rtl="0">
              <a:spcBef>
                <a:spcPts val="0"/>
              </a:spcBef>
              <a:buClr>
                <a:schemeClr val="dk2"/>
              </a:buClr>
              <a:buFont typeface="Cambria"/>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536191"/>
            <a:ext cx="3657600" cy="4590288"/>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2"/>
          </p:nvPr>
        </p:nvSpPr>
        <p:spPr>
          <a:xfrm>
            <a:off x="4419600" y="1536191"/>
            <a:ext cx="3657600" cy="4590288"/>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5" name="Shape 45"/>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6" name="Shape 46"/>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1"/>
          </p:nvPr>
        </p:nvSpPr>
        <p:spPr>
          <a:xfrm>
            <a:off x="457200" y="1535112"/>
            <a:ext cx="3657600" cy="639762"/>
          </a:xfrm>
          <a:prstGeom prst="rect">
            <a:avLst/>
          </a:prstGeom>
          <a:noFill/>
          <a:ln>
            <a:noFill/>
          </a:ln>
        </p:spPr>
        <p:txBody>
          <a:bodyPr lIns="91425" tIns="91425" rIns="91425" bIns="91425" anchor="b" anchorCtr="0"/>
          <a:lstStyle>
            <a:lvl1pPr marL="0" lvl="0" indent="0" algn="ctr" rtl="0">
              <a:spcBef>
                <a:spcPts val="0"/>
              </a:spcBef>
              <a:buClr>
                <a:schemeClr val="dk2"/>
              </a:buClr>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50" name="Shape 50"/>
          <p:cNvSpPr txBox="1">
            <a:spLocks noGrp="1"/>
          </p:cNvSpPr>
          <p:nvPr>
            <p:ph type="body" idx="2"/>
          </p:nvPr>
        </p:nvSpPr>
        <p:spPr>
          <a:xfrm>
            <a:off x="457200" y="2174875"/>
            <a:ext cx="3657600"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body" idx="3"/>
          </p:nvPr>
        </p:nvSpPr>
        <p:spPr>
          <a:xfrm>
            <a:off x="4419600" y="1535112"/>
            <a:ext cx="3657600" cy="639762"/>
          </a:xfrm>
          <a:prstGeom prst="rect">
            <a:avLst/>
          </a:prstGeom>
          <a:noFill/>
          <a:ln>
            <a:noFill/>
          </a:ln>
        </p:spPr>
        <p:txBody>
          <a:bodyPr lIns="91425" tIns="91425" rIns="91425" bIns="91425" anchor="b" anchorCtr="0"/>
          <a:lstStyle>
            <a:lvl1pPr marL="0" lvl="0" indent="0" algn="ctr" rtl="0">
              <a:spcBef>
                <a:spcPts val="0"/>
              </a:spcBef>
              <a:buClr>
                <a:schemeClr val="dk2"/>
              </a:buClr>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52" name="Shape 52"/>
          <p:cNvSpPr txBox="1">
            <a:spLocks noGrp="1"/>
          </p:cNvSpPr>
          <p:nvPr>
            <p:ph type="body" idx="4"/>
          </p:nvPr>
        </p:nvSpPr>
        <p:spPr>
          <a:xfrm>
            <a:off x="4419600" y="2174875"/>
            <a:ext cx="3657600" cy="3951287"/>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 name="Shape 5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4" name="Shape 54"/>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5" name="Shape 55"/>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8" name="Shape 58"/>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9" name="Shape 59"/>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04801" y="5495544"/>
            <a:ext cx="7772400" cy="594359"/>
          </a:xfrm>
          <a:prstGeom prst="rect">
            <a:avLst/>
          </a:prstGeom>
          <a:noFill/>
          <a:ln>
            <a:noFill/>
          </a:ln>
        </p:spPr>
        <p:txBody>
          <a:bodyPr lIns="91425" tIns="91425" rIns="91425" bIns="91425" anchor="b" anchorCtr="0"/>
          <a:lstStyle>
            <a:lvl1pPr lvl="0" algn="ctr"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 name="Shape 62"/>
          <p:cNvSpPr txBox="1">
            <a:spLocks noGrp="1"/>
          </p:cNvSpPr>
          <p:nvPr>
            <p:ph type="body" idx="1"/>
          </p:nvPr>
        </p:nvSpPr>
        <p:spPr>
          <a:xfrm>
            <a:off x="304798" y="6096000"/>
            <a:ext cx="7772400" cy="609599"/>
          </a:xfrm>
          <a:prstGeom prst="rect">
            <a:avLst/>
          </a:prstGeom>
          <a:noFill/>
          <a:ln>
            <a:noFill/>
          </a:ln>
        </p:spPr>
        <p:txBody>
          <a:bodyPr lIns="91425" tIns="91425" rIns="91425" bIns="91425" anchor="t" anchorCtr="0"/>
          <a:lstStyle>
            <a:lvl1pPr marL="0" lvl="0" indent="0" algn="ctr"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3" name="Shape 63"/>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4" name="Shape 64"/>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5" name="Shape 65"/>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
        <p:nvSpPr>
          <p:cNvPr id="66" name="Shape 66"/>
          <p:cNvSpPr txBox="1">
            <a:spLocks noGrp="1"/>
          </p:cNvSpPr>
          <p:nvPr>
            <p:ph type="body" idx="2"/>
          </p:nvPr>
        </p:nvSpPr>
        <p:spPr>
          <a:xfrm>
            <a:off x="304800" y="381000"/>
            <a:ext cx="7772400" cy="4942839"/>
          </a:xfrm>
          <a:prstGeom prst="rect">
            <a:avLst/>
          </a:prstGeom>
          <a:noFill/>
          <a:ln>
            <a:noFill/>
          </a:ln>
        </p:spPr>
        <p:txBody>
          <a:bodyPr lIns="91425" tIns="91425" rIns="91425" bIns="91425" anchor="t" anchorCtr="0"/>
          <a:lstStyle>
            <a:lvl1pPr marL="342900" lvl="0" indent="-88900" algn="l" rtl="0">
              <a:spcBef>
                <a:spcPts val="440"/>
              </a:spcBef>
              <a:buClr>
                <a:schemeClr val="accent1"/>
              </a:buClr>
              <a:buFont typeface="Arial"/>
              <a:buChar char="•"/>
              <a:defRPr/>
            </a:lvl1pPr>
            <a:lvl2pPr marL="640080" lvl="1" indent="-106680" algn="l" rtl="0">
              <a:spcBef>
                <a:spcPts val="400"/>
              </a:spcBef>
              <a:buClr>
                <a:schemeClr val="accent2"/>
              </a:buClr>
              <a:buFont typeface="Arial"/>
              <a:buChar char="•"/>
              <a:defRPr/>
            </a:lvl2pPr>
            <a:lvl3pPr marL="1005839" lvl="2" indent="-116839" algn="l" rtl="0">
              <a:spcBef>
                <a:spcPts val="360"/>
              </a:spcBef>
              <a:buClr>
                <a:schemeClr val="accent3"/>
              </a:buClr>
              <a:buFont typeface="Arial"/>
              <a:buChar char="•"/>
              <a:defRPr/>
            </a:lvl3pPr>
            <a:lvl4pPr marL="1280160" lvl="3" indent="-137160" algn="l" rtl="0">
              <a:spcBef>
                <a:spcPts val="320"/>
              </a:spcBef>
              <a:buClr>
                <a:schemeClr val="accent4"/>
              </a:buClr>
              <a:buFont typeface="Arial"/>
              <a:buChar char="•"/>
              <a:defRPr/>
            </a:lvl4pPr>
            <a:lvl5pPr marL="1554480" lvl="4" indent="-144780" algn="l" rtl="0">
              <a:spcBef>
                <a:spcPts val="280"/>
              </a:spcBef>
              <a:buClr>
                <a:schemeClr val="accent5"/>
              </a:buClr>
              <a:buFont typeface="Arial"/>
              <a:buChar char="•"/>
              <a:defRPr/>
            </a:lvl5pPr>
            <a:lvl6pPr marL="1737360" lvl="5" indent="-99060" algn="l" rtl="0">
              <a:spcBef>
                <a:spcPts val="280"/>
              </a:spcBef>
              <a:buClr>
                <a:schemeClr val="accent1"/>
              </a:buClr>
              <a:buFont typeface="Arial"/>
              <a:buChar char="•"/>
              <a:defRPr/>
            </a:lvl6pPr>
            <a:lvl7pPr marL="1920240" lvl="6" indent="-104139" algn="l" rtl="0">
              <a:spcBef>
                <a:spcPts val="280"/>
              </a:spcBef>
              <a:buClr>
                <a:schemeClr val="accent2"/>
              </a:buClr>
              <a:buFont typeface="Arial"/>
              <a:buChar char="•"/>
              <a:defRPr/>
            </a:lvl7pPr>
            <a:lvl8pPr marL="2103120" lvl="7" indent="-96520" algn="l" rtl="0">
              <a:spcBef>
                <a:spcPts val="280"/>
              </a:spcBef>
              <a:buClr>
                <a:schemeClr val="accent3"/>
              </a:buClr>
              <a:buFont typeface="Arial"/>
              <a:buChar char="•"/>
              <a:defRPr/>
            </a:lvl8pPr>
            <a:lvl9pPr marL="2286000" lvl="8" indent="-101600" algn="l" rtl="0">
              <a:spcBef>
                <a:spcPts val="280"/>
              </a:spcBef>
              <a:buClr>
                <a:schemeClr val="accent4"/>
              </a:buClr>
              <a:buFont typeface="Arial"/>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1752" y="5495278"/>
            <a:ext cx="7772400" cy="594625"/>
          </a:xfrm>
          <a:prstGeom prst="rect">
            <a:avLst/>
          </a:prstGeom>
          <a:noFill/>
          <a:ln>
            <a:noFill/>
          </a:ln>
        </p:spPr>
        <p:txBody>
          <a:bodyPr lIns="91425" tIns="91425" rIns="91425" bIns="91425" anchor="b" anchorCtr="0"/>
          <a:lstStyle>
            <a:lvl1pPr lvl="0" algn="ctr"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9" name="Shape 69"/>
          <p:cNvSpPr>
            <a:spLocks noGrp="1"/>
          </p:cNvSpPr>
          <p:nvPr>
            <p:ph type="pic" idx="2"/>
          </p:nvPr>
        </p:nvSpPr>
        <p:spPr>
          <a:xfrm>
            <a:off x="0" y="0"/>
            <a:ext cx="8458200" cy="5486399"/>
          </a:xfrm>
          <a:prstGeom prst="bracketPair">
            <a:avLst/>
          </a:prstGeom>
          <a:noFill/>
          <a:ln w="19050" cap="flat" cmpd="sng">
            <a:solidFill>
              <a:srgbClr val="FFFFFF"/>
            </a:solidFill>
            <a:prstDash val="solid"/>
            <a:round/>
            <a:headEnd type="none" w="med" len="med"/>
            <a:tailEnd type="none" w="med" len="med"/>
          </a:ln>
        </p:spPr>
        <p:txBody>
          <a:bodyPr lIns="91425" tIns="91425" rIns="91425" bIns="91425" anchor="ctr" anchorCtr="0"/>
          <a:lstStyle>
            <a:lvl1pPr marL="0" marR="0" lvl="0" indent="0" algn="ctr" rtl="0">
              <a:spcBef>
                <a:spcPts val="0"/>
              </a:spcBef>
              <a:buClr>
                <a:srgbClr val="FFFFFF"/>
              </a:buClr>
              <a:buFont typeface="Calibri"/>
              <a:buNone/>
              <a:defRPr/>
            </a:lvl1pPr>
            <a:lvl2pPr marL="457200" marR="0" lvl="1" indent="0" algn="l" rtl="0">
              <a:spcBef>
                <a:spcPts val="0"/>
              </a:spcBef>
              <a:buClr>
                <a:schemeClr val="dk1"/>
              </a:buClr>
              <a:buFont typeface="Calibri"/>
              <a:buNone/>
              <a:defRPr/>
            </a:lvl2pPr>
            <a:lvl3pPr marL="914400" marR="0" lvl="2" indent="0" algn="l" rtl="0">
              <a:spcBef>
                <a:spcPts val="0"/>
              </a:spcBef>
              <a:buClr>
                <a:schemeClr val="dk1"/>
              </a:buClr>
              <a:buFont typeface="Calibri"/>
              <a:buNone/>
              <a:defRPr/>
            </a:lvl3pPr>
            <a:lvl4pPr marL="1371600" marR="0" lvl="3" indent="0" algn="l" rtl="0">
              <a:spcBef>
                <a:spcPts val="0"/>
              </a:spcBef>
              <a:buClr>
                <a:schemeClr val="dk1"/>
              </a:buClr>
              <a:buFont typeface="Calibri"/>
              <a:buNone/>
              <a:defRPr/>
            </a:lvl4pPr>
            <a:lvl5pPr marL="1828800" marR="0" lvl="4" indent="0" algn="l" rtl="0">
              <a:spcBef>
                <a:spcPts val="0"/>
              </a:spcBef>
              <a:buClr>
                <a:schemeClr val="dk1"/>
              </a:buClr>
              <a:buFont typeface="Calibri"/>
              <a:buNone/>
              <a:defRPr/>
            </a:lvl5pPr>
            <a:lvl6pPr marL="2286000" marR="0" lvl="5" indent="0" algn="l" rtl="0">
              <a:spcBef>
                <a:spcPts val="0"/>
              </a:spcBef>
              <a:buClr>
                <a:schemeClr val="dk1"/>
              </a:buClr>
              <a:buFont typeface="Calibri"/>
              <a:buNone/>
              <a:defRPr/>
            </a:lvl6pPr>
            <a:lvl7pPr marL="2743200" marR="0" lvl="6" indent="0" algn="l" rtl="0">
              <a:spcBef>
                <a:spcPts val="0"/>
              </a:spcBef>
              <a:buClr>
                <a:schemeClr val="dk1"/>
              </a:buClr>
              <a:buFont typeface="Calibri"/>
              <a:buNone/>
              <a:defRPr/>
            </a:lvl7pPr>
            <a:lvl8pPr marL="3200400" marR="0" lvl="7" indent="0" algn="l" rtl="0">
              <a:spcBef>
                <a:spcPts val="0"/>
              </a:spcBef>
              <a:buClr>
                <a:schemeClr val="dk1"/>
              </a:buClr>
              <a:buFont typeface="Calibri"/>
              <a:buNone/>
              <a:defRPr/>
            </a:lvl8pPr>
            <a:lvl9pPr marL="3657600" marR="0" lvl="8" indent="0" algn="l" rtl="0">
              <a:spcBef>
                <a:spcPts val="0"/>
              </a:spcBef>
              <a:buClr>
                <a:schemeClr val="dk1"/>
              </a:buClr>
              <a:buFont typeface="Calibri"/>
              <a:buNone/>
              <a:defRPr/>
            </a:lvl9pPr>
          </a:lstStyle>
          <a:p>
            <a:endParaRPr/>
          </a:p>
        </p:txBody>
      </p:sp>
      <p:sp>
        <p:nvSpPr>
          <p:cNvPr id="70" name="Shape 70"/>
          <p:cNvSpPr txBox="1">
            <a:spLocks noGrp="1"/>
          </p:cNvSpPr>
          <p:nvPr>
            <p:ph type="body" idx="1"/>
          </p:nvPr>
        </p:nvSpPr>
        <p:spPr>
          <a:xfrm>
            <a:off x="301752" y="6096000"/>
            <a:ext cx="7772400" cy="612648"/>
          </a:xfrm>
          <a:prstGeom prst="rect">
            <a:avLst/>
          </a:prstGeom>
          <a:noFill/>
          <a:ln>
            <a:noFill/>
          </a:ln>
        </p:spPr>
        <p:txBody>
          <a:bodyPr lIns="91425" tIns="91425" rIns="91425" bIns="91425" anchor="t" anchorCtr="0"/>
          <a:lstStyle>
            <a:lvl1pPr marL="0" lvl="0" indent="0" algn="ctr"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71" name="Shape 71"/>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2" name="Shape 72"/>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
        <p:nvSpPr>
          <p:cNvPr id="73" name="Shape 73"/>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ADADA"/>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Cambria"/>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marR="0" lvl="0" indent="-88900" algn="l" rtl="0">
              <a:spcBef>
                <a:spcPts val="440"/>
              </a:spcBef>
              <a:buClr>
                <a:schemeClr val="accent1"/>
              </a:buClr>
              <a:buFont typeface="Arial"/>
              <a:buChar char="•"/>
              <a:defRPr/>
            </a:lvl1pPr>
            <a:lvl2pPr marL="640080" marR="0" lvl="1" indent="-106680" algn="l" rtl="0">
              <a:spcBef>
                <a:spcPts val="400"/>
              </a:spcBef>
              <a:buClr>
                <a:schemeClr val="accent2"/>
              </a:buClr>
              <a:buFont typeface="Arial"/>
              <a:buChar char="•"/>
              <a:defRPr/>
            </a:lvl2pPr>
            <a:lvl3pPr marL="1005839" marR="0" lvl="2" indent="-116839" algn="l" rtl="0">
              <a:spcBef>
                <a:spcPts val="360"/>
              </a:spcBef>
              <a:buClr>
                <a:schemeClr val="accent3"/>
              </a:buClr>
              <a:buFont typeface="Arial"/>
              <a:buChar char="•"/>
              <a:defRPr/>
            </a:lvl3pPr>
            <a:lvl4pPr marL="1280160" marR="0" lvl="3" indent="-137160" algn="l" rtl="0">
              <a:spcBef>
                <a:spcPts val="320"/>
              </a:spcBef>
              <a:buClr>
                <a:schemeClr val="accent4"/>
              </a:buClr>
              <a:buFont typeface="Arial"/>
              <a:buChar char="•"/>
              <a:defRPr/>
            </a:lvl4pPr>
            <a:lvl5pPr marL="1554480" marR="0" lvl="4" indent="-144780" algn="l" rtl="0">
              <a:spcBef>
                <a:spcPts val="280"/>
              </a:spcBef>
              <a:buClr>
                <a:schemeClr val="accent5"/>
              </a:buClr>
              <a:buFont typeface="Arial"/>
              <a:buChar char="•"/>
              <a:defRPr/>
            </a:lvl5pPr>
            <a:lvl6pPr marL="1737360" marR="0" lvl="5" indent="-99060" algn="l" rtl="0">
              <a:spcBef>
                <a:spcPts val="280"/>
              </a:spcBef>
              <a:buClr>
                <a:schemeClr val="accent1"/>
              </a:buClr>
              <a:buFont typeface="Arial"/>
              <a:buChar char="•"/>
              <a:defRPr/>
            </a:lvl6pPr>
            <a:lvl7pPr marL="1920240" marR="0" lvl="6" indent="-104139" algn="l" rtl="0">
              <a:spcBef>
                <a:spcPts val="280"/>
              </a:spcBef>
              <a:buClr>
                <a:schemeClr val="accent2"/>
              </a:buClr>
              <a:buFont typeface="Arial"/>
              <a:buChar char="•"/>
              <a:defRPr/>
            </a:lvl7pPr>
            <a:lvl8pPr marL="2103120" marR="0" lvl="7" indent="-96520" algn="l" rtl="0">
              <a:spcBef>
                <a:spcPts val="280"/>
              </a:spcBef>
              <a:buClr>
                <a:schemeClr val="accent3"/>
              </a:buClr>
              <a:buFont typeface="Arial"/>
              <a:buChar char="•"/>
              <a:defRPr/>
            </a:lvl8pPr>
            <a:lvl9pPr marL="2286000" marR="0" lvl="8" indent="-101600" algn="l" rtl="0">
              <a:spcBef>
                <a:spcPts val="280"/>
              </a:spcBef>
              <a:buClr>
                <a:schemeClr val="accent4"/>
              </a:buClr>
              <a:buFont typeface="Arial"/>
              <a:buChar char="•"/>
              <a:defRPr/>
            </a:lvl9pPr>
          </a:lstStyle>
          <a:p>
            <a:endParaRPr/>
          </a:p>
        </p:txBody>
      </p:sp>
      <p:sp>
        <p:nvSpPr>
          <p:cNvPr id="12" name="Shape 12"/>
          <p:cNvSpPr/>
          <p:nvPr/>
        </p:nvSpPr>
        <p:spPr>
          <a:xfrm>
            <a:off x="8458200" y="0"/>
            <a:ext cx="685799" cy="68580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 name="Shape 13"/>
          <p:cNvSpPr/>
          <p:nvPr/>
        </p:nvSpPr>
        <p:spPr>
          <a:xfrm>
            <a:off x="8458200" y="5486400"/>
            <a:ext cx="685799" cy="6857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 name="Shape 14"/>
          <p:cNvSpPr>
            <a:spLocks noGrp="1"/>
          </p:cNvSpPr>
          <p:nvPr>
            <p:ph type="sldNum" idx="12"/>
          </p:nvPr>
        </p:nvSpPr>
        <p:spPr>
          <a:xfrm>
            <a:off x="8531788" y="5648960"/>
            <a:ext cx="548639" cy="396240"/>
          </a:xfrm>
          <a:prstGeom prst="bracketPair">
            <a:avLst/>
          </a:prstGeom>
          <a:noFill/>
          <a:ln w="19050" cap="flat" cmpd="sng">
            <a:solidFill>
              <a:srgbClr val="FFFFFF"/>
            </a:solidFill>
            <a:prstDash val="solid"/>
            <a:round/>
            <a:headEnd type="none" w="med" len="med"/>
            <a:tailEnd type="none" w="med" len="med"/>
          </a:ln>
        </p:spPr>
        <p:txBody>
          <a:bodyPr lIns="0" tIns="0" rIns="0" bIns="0" anchor="ctr" anchorCtr="0">
            <a:noAutofit/>
          </a:bodyPr>
          <a:lstStyle/>
          <a:p>
            <a:pPr marL="0" marR="0" lvl="0" indent="0" algn="ctr" rtl="0">
              <a:spcBef>
                <a:spcPts val="0"/>
              </a:spcBef>
              <a:buSzPct val="25000"/>
              <a:buNone/>
            </a:pPr>
            <a:fld id="{00000000-1234-1234-1234-123412341234}" type="slidenum">
              <a:rPr lang="en-US" sz="1800" b="0" i="0" u="none" strike="noStrike" cap="none">
                <a:solidFill>
                  <a:srgbClr val="FFFFFF"/>
                </a:solidFill>
                <a:latin typeface="Calibri"/>
                <a:ea typeface="Calibri"/>
                <a:cs typeface="Calibri"/>
                <a:sym typeface="Calibri"/>
              </a:rPr>
              <a:t>‹#›</a:t>
            </a:fld>
            <a:endParaRPr lang="en-US" sz="1800" b="0" i="0" u="none" strike="noStrike" cap="none">
              <a:solidFill>
                <a:srgbClr val="FFFFFF"/>
              </a:solidFill>
              <a:latin typeface="Calibri"/>
              <a:ea typeface="Calibri"/>
              <a:cs typeface="Calibri"/>
              <a:sym typeface="Calibri"/>
            </a:endParaRPr>
          </a:p>
        </p:txBody>
      </p:sp>
      <p:sp>
        <p:nvSpPr>
          <p:cNvPr id="15" name="Shape 15"/>
          <p:cNvSpPr txBox="1">
            <a:spLocks noGrp="1"/>
          </p:cNvSpPr>
          <p:nvPr>
            <p:ph type="ftr" idx="11"/>
          </p:nvPr>
        </p:nvSpPr>
        <p:spPr>
          <a:xfrm rot="-5400000">
            <a:off x="7586909" y="4048759"/>
            <a:ext cx="2367281" cy="365759"/>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6" name="Shape 16"/>
          <p:cNvSpPr txBox="1">
            <a:spLocks noGrp="1"/>
          </p:cNvSpPr>
          <p:nvPr>
            <p:ph type="dt" idx="10"/>
          </p:nvPr>
        </p:nvSpPr>
        <p:spPr>
          <a:xfrm rot="-5400000">
            <a:off x="7551350" y="1645919"/>
            <a:ext cx="2438399" cy="365759"/>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richarddawkins.net/2014/09/listen-to-the-oldest-song-in-the-world-a-sumerian-hymn-written-3400-years-ago/"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685800" y="1905000"/>
            <a:ext cx="7543800" cy="2593975"/>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mbria"/>
              <a:buNone/>
            </a:pPr>
            <a:r>
              <a:rPr lang="en-US" sz="6600" b="0" i="0" u="none" strike="noStrike" cap="none">
                <a:solidFill>
                  <a:schemeClr val="dk2"/>
                </a:solidFill>
                <a:latin typeface="Cambria"/>
                <a:ea typeface="Cambria"/>
                <a:cs typeface="Cambria"/>
                <a:sym typeface="Cambria"/>
              </a:rPr>
              <a:t>The First River Valley Civilizations</a:t>
            </a:r>
          </a:p>
        </p:txBody>
      </p:sp>
      <p:sp>
        <p:nvSpPr>
          <p:cNvPr id="91" name="Shape 91"/>
          <p:cNvSpPr txBox="1">
            <a:spLocks noGrp="1"/>
          </p:cNvSpPr>
          <p:nvPr>
            <p:ph type="subTitle" idx="1"/>
          </p:nvPr>
        </p:nvSpPr>
        <p:spPr>
          <a:xfrm>
            <a:off x="685800" y="4572000"/>
            <a:ext cx="7772400" cy="106679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Arial"/>
              <a:buNone/>
            </a:pPr>
            <a:r>
              <a:rPr lang="en-US" sz="2000" b="0" i="0" u="none" strike="noStrike" cap="none">
                <a:solidFill>
                  <a:schemeClr val="dk1"/>
                </a:solidFill>
                <a:latin typeface="Calibri"/>
                <a:ea typeface="Calibri"/>
                <a:cs typeface="Calibri"/>
                <a:sym typeface="Calibri"/>
              </a:rPr>
              <a:t>3500 BCE - 1500 BCE</a:t>
            </a:r>
          </a:p>
        </p:txBody>
      </p:sp>
      <p:sp>
        <p:nvSpPr>
          <p:cNvPr id="92" name="Shape 92"/>
          <p:cNvSpPr txBox="1"/>
          <p:nvPr/>
        </p:nvSpPr>
        <p:spPr>
          <a:xfrm>
            <a:off x="457200" y="5533071"/>
            <a:ext cx="8001000" cy="1477328"/>
          </a:xfrm>
          <a:prstGeom prst="rect">
            <a:avLst/>
          </a:prstGeom>
          <a:noFill/>
          <a:ln>
            <a:noFill/>
          </a:ln>
        </p:spPr>
        <p:txBody>
          <a:bodyPr lIns="91425" tIns="45700" rIns="91425" bIns="45700" anchor="t" anchorCtr="0">
            <a:noAutofit/>
          </a:bodyPr>
          <a:lstStyle/>
          <a:p>
            <a:pPr marL="0" marR="0" lvl="0" indent="0" algn="r" rtl="0">
              <a:spcBef>
                <a:spcPts val="0"/>
              </a:spcBef>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Religion</a:t>
            </a:r>
          </a:p>
        </p:txBody>
      </p:sp>
      <p:sp>
        <p:nvSpPr>
          <p:cNvPr id="157" name="Shape 157"/>
          <p:cNvSpPr txBox="1">
            <a:spLocks noGrp="1"/>
          </p:cNvSpPr>
          <p:nvPr>
            <p:ph type="body" idx="1"/>
          </p:nvPr>
        </p:nvSpPr>
        <p:spPr>
          <a:xfrm>
            <a:off x="457200" y="1536191"/>
            <a:ext cx="3657600" cy="5321808"/>
          </a:xfrm>
          <a:prstGeom prst="rect">
            <a:avLst/>
          </a:prstGeom>
          <a:noFill/>
          <a:ln>
            <a:noFill/>
          </a:ln>
        </p:spPr>
        <p:txBody>
          <a:bodyPr lIns="91425" tIns="45700" rIns="91425" bIns="45700" anchor="t" anchorCtr="0">
            <a:noAutofit/>
          </a:bodyPr>
          <a:lstStyle/>
          <a:p>
            <a:pPr marL="342900" marR="0" lvl="0" indent="-228600" algn="l" rtl="0">
              <a:lnSpc>
                <a:spcPct val="80000"/>
              </a:lnSpc>
              <a:spcBef>
                <a:spcPts val="0"/>
              </a:spcBef>
              <a:buClr>
                <a:schemeClr val="accent1"/>
              </a:buClr>
              <a:buSzPct val="97500"/>
              <a:buFont typeface="Arial"/>
              <a:buChar char="•"/>
            </a:pPr>
            <a:r>
              <a:rPr lang="en-US" sz="1950" b="0" i="0" u="none" strike="noStrike" cap="none">
                <a:solidFill>
                  <a:schemeClr val="dk1"/>
                </a:solidFill>
                <a:latin typeface="Calibri"/>
                <a:ea typeface="Calibri"/>
                <a:cs typeface="Calibri"/>
                <a:sym typeface="Calibri"/>
              </a:rPr>
              <a:t>Centrally located temples dedicated to the deity/deities within cities </a:t>
            </a:r>
          </a:p>
          <a:p>
            <a:pPr marL="342900" marR="0" lvl="0" indent="-228600" algn="l" rtl="0">
              <a:lnSpc>
                <a:spcPct val="80000"/>
              </a:lnSpc>
              <a:spcBef>
                <a:spcPts val="390"/>
              </a:spcBef>
              <a:buClr>
                <a:schemeClr val="accent1"/>
              </a:buClr>
              <a:buSzPct val="97500"/>
              <a:buFont typeface="Arial"/>
              <a:buChar char="•"/>
            </a:pPr>
            <a:r>
              <a:rPr lang="en-US" sz="1950" b="0" i="0" u="none" strike="noStrike" cap="none">
                <a:solidFill>
                  <a:schemeClr val="dk1"/>
                </a:solidFill>
                <a:latin typeface="Calibri"/>
                <a:ea typeface="Calibri"/>
                <a:cs typeface="Calibri"/>
                <a:sym typeface="Calibri"/>
              </a:rPr>
              <a:t>Temple = residence of the god(s)</a:t>
            </a:r>
          </a:p>
          <a:p>
            <a:pPr marL="342900" marR="0" lvl="0" indent="-228600" algn="l" rtl="0">
              <a:lnSpc>
                <a:spcPct val="80000"/>
              </a:lnSpc>
              <a:spcBef>
                <a:spcPts val="390"/>
              </a:spcBef>
              <a:buClr>
                <a:schemeClr val="accent1"/>
              </a:buClr>
              <a:buSzPct val="97500"/>
              <a:buFont typeface="Arial"/>
              <a:buChar char="•"/>
            </a:pPr>
            <a:r>
              <a:rPr lang="en-US" sz="1950" b="0" i="0" u="none" strike="noStrike" cap="none">
                <a:solidFill>
                  <a:schemeClr val="dk1"/>
                </a:solidFill>
                <a:latin typeface="Calibri"/>
                <a:ea typeface="Calibri"/>
                <a:cs typeface="Calibri"/>
                <a:sym typeface="Calibri"/>
              </a:rPr>
              <a:t>Polytheistic</a:t>
            </a:r>
          </a:p>
          <a:p>
            <a:pPr marL="640080" marR="0" lvl="1" indent="-233680" algn="l" rtl="0">
              <a:lnSpc>
                <a:spcPct val="80000"/>
              </a:lnSpc>
              <a:spcBef>
                <a:spcPts val="340"/>
              </a:spcBef>
              <a:buClr>
                <a:schemeClr val="accent2"/>
              </a:buClr>
              <a:buSzPct val="100000"/>
              <a:buFont typeface="Arial"/>
              <a:buChar char="•"/>
            </a:pPr>
            <a:r>
              <a:rPr lang="en-US" sz="1700" b="0" i="0" u="none" strike="noStrike" cap="none">
                <a:solidFill>
                  <a:schemeClr val="dk1"/>
                </a:solidFill>
                <a:latin typeface="Calibri"/>
                <a:ea typeface="Calibri"/>
                <a:cs typeface="Calibri"/>
                <a:sym typeface="Calibri"/>
              </a:rPr>
              <a:t>Gods embodied nature</a:t>
            </a:r>
          </a:p>
          <a:p>
            <a:pPr marL="640080" marR="0" lvl="1" indent="-233680" algn="l" rtl="0">
              <a:lnSpc>
                <a:spcPct val="80000"/>
              </a:lnSpc>
              <a:spcBef>
                <a:spcPts val="340"/>
              </a:spcBef>
              <a:buClr>
                <a:schemeClr val="accent2"/>
              </a:buClr>
              <a:buSzPct val="100000"/>
              <a:buFont typeface="Arial"/>
              <a:buChar char="•"/>
            </a:pPr>
            <a:r>
              <a:rPr lang="en-US" sz="1700" b="0" i="0" u="none" strike="noStrike" cap="none">
                <a:solidFill>
                  <a:schemeClr val="dk1"/>
                </a:solidFill>
                <a:latin typeface="Calibri"/>
                <a:ea typeface="Calibri"/>
                <a:cs typeface="Calibri"/>
                <a:sym typeface="Calibri"/>
              </a:rPr>
              <a:t>Used gods to explain natural disasters</a:t>
            </a:r>
          </a:p>
          <a:p>
            <a:pPr marL="640080" marR="0" lvl="1" indent="-233680" algn="l" rtl="0">
              <a:lnSpc>
                <a:spcPct val="80000"/>
              </a:lnSpc>
              <a:spcBef>
                <a:spcPts val="340"/>
              </a:spcBef>
              <a:buClr>
                <a:schemeClr val="accent2"/>
              </a:buClr>
              <a:buSzPct val="100000"/>
              <a:buFont typeface="Arial"/>
              <a:buChar char="•"/>
            </a:pPr>
            <a:r>
              <a:rPr lang="en-US" sz="1700" b="0" i="0" u="none" strike="noStrike" cap="none">
                <a:solidFill>
                  <a:schemeClr val="dk1"/>
                </a:solidFill>
                <a:latin typeface="Calibri"/>
                <a:ea typeface="Calibri"/>
                <a:cs typeface="Calibri"/>
                <a:sym typeface="Calibri"/>
              </a:rPr>
              <a:t>anthropomorphic</a:t>
            </a:r>
          </a:p>
          <a:p>
            <a:pPr marL="342900" marR="0" lvl="0" indent="-228600" algn="l" rtl="0">
              <a:lnSpc>
                <a:spcPct val="80000"/>
              </a:lnSpc>
              <a:spcBef>
                <a:spcPts val="390"/>
              </a:spcBef>
              <a:buClr>
                <a:schemeClr val="accent1"/>
              </a:buClr>
              <a:buSzPct val="97500"/>
              <a:buFont typeface="Arial"/>
              <a:buChar char="•"/>
            </a:pPr>
            <a:r>
              <a:rPr lang="en-US" sz="1950" b="0" i="0" u="none" strike="noStrike" cap="none">
                <a:solidFill>
                  <a:schemeClr val="dk1"/>
                </a:solidFill>
                <a:latin typeface="Calibri"/>
                <a:ea typeface="Calibri"/>
                <a:cs typeface="Calibri"/>
                <a:sym typeface="Calibri"/>
              </a:rPr>
              <a:t>Ziggurat</a:t>
            </a:r>
          </a:p>
          <a:p>
            <a:pPr marL="342900" marR="0" lvl="0" indent="-228600" algn="l" rtl="0">
              <a:lnSpc>
                <a:spcPct val="80000"/>
              </a:lnSpc>
              <a:spcBef>
                <a:spcPts val="390"/>
              </a:spcBef>
              <a:buClr>
                <a:schemeClr val="accent1"/>
              </a:buClr>
              <a:buSzPct val="97500"/>
              <a:buFont typeface="Arial"/>
              <a:buChar char="•"/>
            </a:pPr>
            <a:r>
              <a:rPr lang="en-US" sz="1950" b="0" i="0" u="none" strike="noStrike" cap="none">
                <a:solidFill>
                  <a:schemeClr val="dk1"/>
                </a:solidFill>
                <a:latin typeface="Calibri"/>
                <a:ea typeface="Calibri"/>
                <a:cs typeface="Calibri"/>
                <a:sym typeface="Calibri"/>
              </a:rPr>
              <a:t>Priests</a:t>
            </a:r>
          </a:p>
          <a:p>
            <a:pPr marL="640080" marR="0" lvl="1" indent="-233680" algn="l" rtl="0">
              <a:lnSpc>
                <a:spcPct val="80000"/>
              </a:lnSpc>
              <a:spcBef>
                <a:spcPts val="340"/>
              </a:spcBef>
              <a:buClr>
                <a:schemeClr val="accent2"/>
              </a:buClr>
              <a:buSzPct val="100000"/>
              <a:buFont typeface="Arial"/>
              <a:buChar char="•"/>
            </a:pPr>
            <a:r>
              <a:rPr lang="en-US" sz="1700" b="0" i="0" u="none" strike="noStrike" cap="none">
                <a:solidFill>
                  <a:schemeClr val="dk1"/>
                </a:solidFill>
                <a:latin typeface="Calibri"/>
                <a:ea typeface="Calibri"/>
                <a:cs typeface="Calibri"/>
                <a:sym typeface="Calibri"/>
              </a:rPr>
              <a:t>Owned land</a:t>
            </a:r>
          </a:p>
          <a:p>
            <a:pPr marL="640080" marR="0" lvl="1" indent="-233680" algn="l" rtl="0">
              <a:lnSpc>
                <a:spcPct val="80000"/>
              </a:lnSpc>
              <a:spcBef>
                <a:spcPts val="340"/>
              </a:spcBef>
              <a:buClr>
                <a:schemeClr val="accent2"/>
              </a:buClr>
              <a:buSzPct val="100000"/>
              <a:buFont typeface="Arial"/>
              <a:buChar char="•"/>
            </a:pPr>
            <a:r>
              <a:rPr lang="en-US" sz="1700" b="0" i="0" u="none" strike="noStrike" cap="none">
                <a:solidFill>
                  <a:schemeClr val="dk1"/>
                </a:solidFill>
                <a:latin typeface="Calibri"/>
                <a:ea typeface="Calibri"/>
                <a:cs typeface="Calibri"/>
                <a:sym typeface="Calibri"/>
              </a:rPr>
              <a:t>Prominent in politics/economy</a:t>
            </a:r>
          </a:p>
          <a:p>
            <a:pPr marL="342900" marR="0" lvl="0" indent="-228600" algn="l" rtl="0">
              <a:lnSpc>
                <a:spcPct val="80000"/>
              </a:lnSpc>
              <a:spcBef>
                <a:spcPts val="390"/>
              </a:spcBef>
              <a:buClr>
                <a:schemeClr val="accent1"/>
              </a:buClr>
              <a:buSzPct val="97500"/>
              <a:buFont typeface="Arial"/>
              <a:buChar char="•"/>
            </a:pPr>
            <a:r>
              <a:rPr lang="en-US" sz="1950" b="0" i="0" u="none" strike="noStrike" cap="none">
                <a:solidFill>
                  <a:schemeClr val="dk1"/>
                </a:solidFill>
                <a:latin typeface="Calibri"/>
                <a:ea typeface="Calibri"/>
                <a:cs typeface="Calibri"/>
                <a:sym typeface="Calibri"/>
              </a:rPr>
              <a:t>Amulets</a:t>
            </a:r>
          </a:p>
          <a:p>
            <a:pPr marL="640080" marR="0" lvl="1" indent="-233680" algn="l" rtl="0">
              <a:lnSpc>
                <a:spcPct val="80000"/>
              </a:lnSpc>
              <a:spcBef>
                <a:spcPts val="340"/>
              </a:spcBef>
              <a:buClr>
                <a:schemeClr val="accent2"/>
              </a:buClr>
              <a:buSzPct val="100000"/>
              <a:buFont typeface="Arial"/>
              <a:buChar char="•"/>
            </a:pPr>
            <a:r>
              <a:rPr lang="en-US" sz="1700" b="0" i="0" u="none" strike="noStrike" cap="none">
                <a:solidFill>
                  <a:schemeClr val="dk1"/>
                </a:solidFill>
                <a:latin typeface="Calibri"/>
                <a:ea typeface="Calibri"/>
                <a:cs typeface="Calibri"/>
                <a:sym typeface="Calibri"/>
              </a:rPr>
              <a:t>Charms that protect the wearer  from evil</a:t>
            </a:r>
          </a:p>
          <a:p>
            <a:pPr marL="640080" marR="0" lvl="1" indent="-233680" algn="l" rtl="0">
              <a:lnSpc>
                <a:spcPct val="80000"/>
              </a:lnSpc>
              <a:spcBef>
                <a:spcPts val="340"/>
              </a:spcBef>
              <a:buClr>
                <a:schemeClr val="accent2"/>
              </a:buClr>
              <a:buSzPct val="100000"/>
              <a:buFont typeface="Arial"/>
              <a:buChar char="•"/>
            </a:pPr>
            <a:r>
              <a:rPr lang="en-US" sz="1700" b="0" i="0" u="none" strike="noStrike" cap="none">
                <a:solidFill>
                  <a:schemeClr val="dk1"/>
                </a:solidFill>
                <a:latin typeface="Calibri"/>
                <a:ea typeface="Calibri"/>
                <a:cs typeface="Calibri"/>
                <a:sym typeface="Calibri"/>
              </a:rPr>
              <a:t>Proof of widespread belief in magic</a:t>
            </a:r>
          </a:p>
        </p:txBody>
      </p:sp>
      <p:sp>
        <p:nvSpPr>
          <p:cNvPr id="158" name="Shape 158"/>
          <p:cNvSpPr txBox="1">
            <a:spLocks noGrp="1"/>
          </p:cNvSpPr>
          <p:nvPr>
            <p:ph type="body" idx="2"/>
          </p:nvPr>
        </p:nvSpPr>
        <p:spPr>
          <a:xfrm>
            <a:off x="4419600" y="1536191"/>
            <a:ext cx="3657600" cy="4590288"/>
          </a:xfrm>
          <a:prstGeom prst="rect">
            <a:avLst/>
          </a:prstGeom>
          <a:noFill/>
          <a:ln>
            <a:noFill/>
          </a:ln>
        </p:spPr>
        <p:txBody>
          <a:bodyPr lIns="91425" tIns="45700" rIns="91425" bIns="45700" anchor="t" anchorCtr="0">
            <a:noAutofit/>
          </a:bodyPr>
          <a:lstStyle/>
          <a:p>
            <a:pPr marL="342900" marR="0" lvl="0" indent="-228600" algn="l" rtl="0">
              <a:lnSpc>
                <a:spcPct val="80000"/>
              </a:lnSpc>
              <a:spcBef>
                <a:spcPts val="0"/>
              </a:spcBef>
              <a:buClr>
                <a:schemeClr val="accent1"/>
              </a:buClr>
              <a:buSzPct val="98000"/>
              <a:buFont typeface="Arial"/>
              <a:buNone/>
            </a:pPr>
            <a:endParaRPr sz="1950" b="0" i="0" u="none" strike="noStrike" cap="none">
              <a:solidFill>
                <a:schemeClr val="dk1"/>
              </a:solidFill>
              <a:latin typeface="Calibri"/>
              <a:ea typeface="Calibri"/>
              <a:cs typeface="Calibri"/>
              <a:sym typeface="Calibri"/>
            </a:endParaRPr>
          </a:p>
        </p:txBody>
      </p:sp>
      <p:pic>
        <p:nvPicPr>
          <p:cNvPr id="159" name="Shape 159" descr="https://ka-perseus-images.s3.amazonaws.com/1d23d90fab7538e07e5bbb540a0b73d26299053e.jpg"/>
          <p:cNvPicPr preferRelativeResize="0"/>
          <p:nvPr/>
        </p:nvPicPr>
        <p:blipFill rotWithShape="1">
          <a:blip r:embed="rId3">
            <a:alphaModFix/>
          </a:blip>
          <a:srcRect l="15018" t="17894" r="18068" b="21935"/>
          <a:stretch/>
        </p:blipFill>
        <p:spPr>
          <a:xfrm>
            <a:off x="4343400" y="2209800"/>
            <a:ext cx="3962399" cy="23774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descr="02p34"/>
          <p:cNvPicPr preferRelativeResize="0"/>
          <p:nvPr/>
        </p:nvPicPr>
        <p:blipFill rotWithShape="1">
          <a:blip r:embed="rId3">
            <a:alphaModFix/>
          </a:blip>
          <a:srcRect/>
          <a:stretch/>
        </p:blipFill>
        <p:spPr>
          <a:xfrm>
            <a:off x="76200" y="1446212"/>
            <a:ext cx="8991600" cy="3965574"/>
          </a:xfrm>
          <a:prstGeom prst="rect">
            <a:avLst/>
          </a:prstGeom>
          <a:noFill/>
          <a:ln>
            <a:noFill/>
          </a:ln>
        </p:spPr>
      </p:pic>
      <p:sp>
        <p:nvSpPr>
          <p:cNvPr id="166" name="Shape 166"/>
          <p:cNvSpPr/>
          <p:nvPr/>
        </p:nvSpPr>
        <p:spPr>
          <a:xfrm>
            <a:off x="8632825" y="6584950"/>
            <a:ext cx="511174"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dk1"/>
                </a:solidFill>
                <a:latin typeface="Arial"/>
                <a:ea typeface="Arial"/>
                <a:cs typeface="Arial"/>
                <a:sym typeface="Arial"/>
              </a:rPr>
              <a:t>p. 34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descr="ancient-mesopotamia-pottery"/>
          <p:cNvPicPr preferRelativeResize="0"/>
          <p:nvPr/>
        </p:nvPicPr>
        <p:blipFill rotWithShape="1">
          <a:blip r:embed="rId3">
            <a:alphaModFix/>
          </a:blip>
          <a:srcRect/>
          <a:stretch/>
        </p:blipFill>
        <p:spPr>
          <a:xfrm>
            <a:off x="2286000" y="4340350"/>
            <a:ext cx="2438399" cy="2517649"/>
          </a:xfrm>
          <a:prstGeom prst="rect">
            <a:avLst/>
          </a:prstGeom>
          <a:noFill/>
          <a:ln>
            <a:noFill/>
          </a:ln>
        </p:spPr>
      </p:pic>
      <p:sp>
        <p:nvSpPr>
          <p:cNvPr id="172" name="Shape 172"/>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Technology</a:t>
            </a:r>
          </a:p>
        </p:txBody>
      </p:sp>
      <p:sp>
        <p:nvSpPr>
          <p:cNvPr id="173" name="Shape 173"/>
          <p:cNvSpPr txBox="1">
            <a:spLocks noGrp="1"/>
          </p:cNvSpPr>
          <p:nvPr>
            <p:ph type="body" idx="1"/>
          </p:nvPr>
        </p:nvSpPr>
        <p:spPr>
          <a:xfrm>
            <a:off x="457200" y="1536191"/>
            <a:ext cx="3657600" cy="4590288"/>
          </a:xfrm>
          <a:prstGeom prst="rect">
            <a:avLst/>
          </a:prstGeom>
          <a:noFill/>
          <a:ln>
            <a:noFill/>
          </a:ln>
        </p:spPr>
        <p:txBody>
          <a:bodyPr lIns="91425" tIns="45700" rIns="91425" bIns="45700" anchor="t" anchorCtr="0">
            <a:noAutofit/>
          </a:bodyPr>
          <a:lstStyle/>
          <a:p>
            <a:pPr marL="342900" marR="0" lvl="0" indent="-228600" algn="l" rtl="0">
              <a:lnSpc>
                <a:spcPct val="80000"/>
              </a:lnSpc>
              <a:spcBef>
                <a:spcPts val="0"/>
              </a:spcBef>
              <a:buClr>
                <a:schemeClr val="accent1"/>
              </a:buClr>
              <a:buSzPct val="100000"/>
              <a:buFont typeface="Arial"/>
              <a:buChar char="•"/>
            </a:pPr>
            <a:r>
              <a:rPr lang="en-US" sz="2600" b="0" i="0" u="none" strike="noStrike" cap="none">
                <a:solidFill>
                  <a:schemeClr val="dk1"/>
                </a:solidFill>
                <a:latin typeface="Calibri"/>
                <a:ea typeface="Calibri"/>
                <a:cs typeface="Calibri"/>
                <a:sym typeface="Calibri"/>
              </a:rPr>
              <a:t>Canals, dams, dikes for irrigation</a:t>
            </a:r>
          </a:p>
          <a:p>
            <a:pPr marL="342900" marR="0" lvl="0" indent="-228600" algn="l" rtl="0">
              <a:lnSpc>
                <a:spcPct val="80000"/>
              </a:lnSpc>
              <a:spcBef>
                <a:spcPts val="520"/>
              </a:spcBef>
              <a:buClr>
                <a:schemeClr val="accent1"/>
              </a:buClr>
              <a:buSzPct val="100000"/>
              <a:buFont typeface="Arial"/>
              <a:buChar char="•"/>
            </a:pPr>
            <a:r>
              <a:rPr lang="en-US" sz="2600" b="0" i="0" u="none" strike="noStrike" cap="none">
                <a:solidFill>
                  <a:schemeClr val="dk1"/>
                </a:solidFill>
                <a:latin typeface="Calibri"/>
                <a:ea typeface="Calibri"/>
                <a:cs typeface="Calibri"/>
                <a:sym typeface="Calibri"/>
              </a:rPr>
              <a:t>Cuneiform</a:t>
            </a:r>
          </a:p>
          <a:p>
            <a:pPr marL="640080" marR="0" lvl="1" indent="-233680" algn="l" rtl="0">
              <a:lnSpc>
                <a:spcPct val="80000"/>
              </a:lnSpc>
              <a:spcBef>
                <a:spcPts val="440"/>
              </a:spcBef>
              <a:buClr>
                <a:schemeClr val="accent2"/>
              </a:buClr>
              <a:buSzPct val="100000"/>
              <a:buFont typeface="Arial"/>
              <a:buChar char="•"/>
            </a:pPr>
            <a:r>
              <a:rPr lang="en-US" sz="2200" b="0" i="0" u="none" strike="noStrike" cap="none">
                <a:solidFill>
                  <a:schemeClr val="dk1"/>
                </a:solidFill>
                <a:latin typeface="Calibri"/>
                <a:ea typeface="Calibri"/>
                <a:cs typeface="Calibri"/>
                <a:sym typeface="Calibri"/>
              </a:rPr>
              <a:t>Wedge-shaped writing</a:t>
            </a:r>
          </a:p>
          <a:p>
            <a:pPr marL="640080" marR="0" lvl="1" indent="-233680" algn="l" rtl="0">
              <a:lnSpc>
                <a:spcPct val="80000"/>
              </a:lnSpc>
              <a:spcBef>
                <a:spcPts val="440"/>
              </a:spcBef>
              <a:buClr>
                <a:schemeClr val="accent2"/>
              </a:buClr>
              <a:buSzPct val="100000"/>
              <a:buFont typeface="Arial"/>
              <a:buChar char="•"/>
            </a:pPr>
            <a:r>
              <a:rPr lang="en-US" sz="2200" b="0" i="0" u="none" strike="noStrike" cap="none">
                <a:solidFill>
                  <a:schemeClr val="dk1"/>
                </a:solidFill>
                <a:latin typeface="Calibri"/>
                <a:ea typeface="Calibri"/>
                <a:cs typeface="Calibri"/>
                <a:sym typeface="Calibri"/>
              </a:rPr>
              <a:t>Reed stylus push shapes into clay</a:t>
            </a:r>
          </a:p>
          <a:p>
            <a:pPr marL="342900" marR="0" lvl="0" indent="-228600" algn="l" rtl="0">
              <a:lnSpc>
                <a:spcPct val="80000"/>
              </a:lnSpc>
              <a:spcBef>
                <a:spcPts val="520"/>
              </a:spcBef>
              <a:buClr>
                <a:schemeClr val="accent1"/>
              </a:buClr>
              <a:buSzPct val="100000"/>
              <a:buFont typeface="Arial"/>
              <a:buChar char="•"/>
            </a:pPr>
            <a:r>
              <a:rPr lang="en-US" sz="2600" b="0" i="0" u="none" strike="noStrike" cap="none">
                <a:solidFill>
                  <a:schemeClr val="dk1"/>
                </a:solidFill>
                <a:latin typeface="Calibri"/>
                <a:ea typeface="Calibri"/>
                <a:cs typeface="Calibri"/>
                <a:sym typeface="Calibri"/>
              </a:rPr>
              <a:t>Clay</a:t>
            </a:r>
          </a:p>
          <a:p>
            <a:pPr marL="640080" marR="0" lvl="1" indent="-233680" algn="l" rtl="0">
              <a:lnSpc>
                <a:spcPct val="80000"/>
              </a:lnSpc>
              <a:spcBef>
                <a:spcPts val="440"/>
              </a:spcBef>
              <a:buClr>
                <a:schemeClr val="accent2"/>
              </a:buClr>
              <a:buSzPct val="100000"/>
              <a:buFont typeface="Arial"/>
              <a:buChar char="•"/>
            </a:pPr>
            <a:r>
              <a:rPr lang="en-US" sz="2200" b="0" i="0" u="none" strike="noStrike" cap="none">
                <a:solidFill>
                  <a:schemeClr val="dk1"/>
                </a:solidFill>
                <a:latin typeface="Calibri"/>
                <a:ea typeface="Calibri"/>
                <a:cs typeface="Calibri"/>
                <a:sym typeface="Calibri"/>
              </a:rPr>
              <a:t>Storage/dishware</a:t>
            </a:r>
          </a:p>
          <a:p>
            <a:pPr marL="640080" marR="0" lvl="1" indent="-233680" algn="l" rtl="0">
              <a:lnSpc>
                <a:spcPct val="80000"/>
              </a:lnSpc>
              <a:spcBef>
                <a:spcPts val="440"/>
              </a:spcBef>
              <a:buClr>
                <a:schemeClr val="accent2"/>
              </a:buClr>
              <a:buSzPct val="100000"/>
              <a:buFont typeface="Arial"/>
              <a:buChar char="•"/>
            </a:pPr>
            <a:r>
              <a:rPr lang="en-US" sz="2200" b="0" i="0" u="none" strike="noStrike" cap="none">
                <a:solidFill>
                  <a:schemeClr val="dk1"/>
                </a:solidFill>
                <a:latin typeface="Calibri"/>
                <a:ea typeface="Calibri"/>
                <a:cs typeface="Calibri"/>
                <a:sym typeface="Calibri"/>
              </a:rPr>
              <a:t>Potter’s wheel, 4,000BCE </a:t>
            </a:r>
          </a:p>
          <a:p>
            <a:pPr marL="342900" marR="0" lvl="0" indent="-228600" algn="l" rtl="0">
              <a:lnSpc>
                <a:spcPct val="80000"/>
              </a:lnSpc>
              <a:spcBef>
                <a:spcPts val="518"/>
              </a:spcBef>
              <a:buClr>
                <a:schemeClr val="accent1"/>
              </a:buClr>
              <a:buSzPct val="99615"/>
              <a:buFont typeface="Arial"/>
              <a:buNone/>
            </a:pPr>
            <a:endParaRPr sz="2600" b="0" i="0" u="none" strike="noStrike" cap="none">
              <a:solidFill>
                <a:schemeClr val="dk1"/>
              </a:solidFill>
              <a:latin typeface="Calibri"/>
              <a:ea typeface="Calibri"/>
              <a:cs typeface="Calibri"/>
              <a:sym typeface="Calibri"/>
            </a:endParaRPr>
          </a:p>
        </p:txBody>
      </p:sp>
      <p:sp>
        <p:nvSpPr>
          <p:cNvPr id="174" name="Shape 174"/>
          <p:cNvSpPr txBox="1">
            <a:spLocks noGrp="1"/>
          </p:cNvSpPr>
          <p:nvPr>
            <p:ph type="body" idx="2"/>
          </p:nvPr>
        </p:nvSpPr>
        <p:spPr>
          <a:xfrm>
            <a:off x="4419600" y="1536191"/>
            <a:ext cx="3657600" cy="5169407"/>
          </a:xfrm>
          <a:prstGeom prst="rect">
            <a:avLst/>
          </a:prstGeom>
          <a:noFill/>
          <a:ln>
            <a:noFill/>
          </a:ln>
        </p:spPr>
        <p:txBody>
          <a:bodyPr lIns="91425" tIns="45700" rIns="91425" bIns="45700" anchor="t" anchorCtr="0">
            <a:noAutofit/>
          </a:bodyPr>
          <a:lstStyle/>
          <a:p>
            <a:pPr marL="342900" marR="0" lvl="0" indent="-228600" algn="l" rtl="0">
              <a:lnSpc>
                <a:spcPct val="80000"/>
              </a:lnSpc>
              <a:spcBef>
                <a:spcPts val="0"/>
              </a:spcBef>
              <a:buClr>
                <a:schemeClr val="accent1"/>
              </a:buClr>
              <a:buSzPct val="100000"/>
              <a:buFont typeface="Arial"/>
              <a:buChar char="•"/>
            </a:pPr>
            <a:r>
              <a:rPr lang="en-US" sz="2600" b="0" i="0" u="none" strike="noStrike" cap="none">
                <a:solidFill>
                  <a:schemeClr val="dk1"/>
                </a:solidFill>
                <a:latin typeface="Calibri"/>
                <a:ea typeface="Calibri"/>
                <a:cs typeface="Calibri"/>
                <a:sym typeface="Calibri"/>
              </a:rPr>
              <a:t>Bronze</a:t>
            </a:r>
          </a:p>
          <a:p>
            <a:pPr marL="640080" marR="0" lvl="1" indent="-233680" algn="l" rtl="0">
              <a:lnSpc>
                <a:spcPct val="80000"/>
              </a:lnSpc>
              <a:spcBef>
                <a:spcPts val="440"/>
              </a:spcBef>
              <a:buClr>
                <a:schemeClr val="accent2"/>
              </a:buClr>
              <a:buSzPct val="100000"/>
              <a:buFont typeface="Arial"/>
              <a:buChar char="•"/>
            </a:pPr>
            <a:r>
              <a:rPr lang="en-US" sz="2200" b="0" i="0" u="none" strike="noStrike" cap="none">
                <a:solidFill>
                  <a:schemeClr val="dk1"/>
                </a:solidFill>
                <a:latin typeface="Calibri"/>
                <a:ea typeface="Calibri"/>
                <a:cs typeface="Calibri"/>
                <a:sym typeface="Calibri"/>
              </a:rPr>
              <a:t>Tools, weapons</a:t>
            </a:r>
          </a:p>
          <a:p>
            <a:pPr marL="640080" marR="0" lvl="1" indent="-233680" algn="l" rtl="0">
              <a:lnSpc>
                <a:spcPct val="80000"/>
              </a:lnSpc>
              <a:spcBef>
                <a:spcPts val="440"/>
              </a:spcBef>
              <a:buClr>
                <a:schemeClr val="accent2"/>
              </a:buClr>
              <a:buSzPct val="100000"/>
              <a:buFont typeface="Arial"/>
              <a:buChar char="•"/>
            </a:pPr>
            <a:r>
              <a:rPr lang="en-US" sz="2200" b="0" i="0" u="none" strike="noStrike" cap="none">
                <a:solidFill>
                  <a:schemeClr val="dk1"/>
                </a:solidFill>
                <a:latin typeface="Calibri"/>
                <a:ea typeface="Calibri"/>
                <a:cs typeface="Calibri"/>
                <a:sym typeface="Calibri"/>
              </a:rPr>
              <a:t>Sharper than stone</a:t>
            </a:r>
          </a:p>
          <a:p>
            <a:pPr marL="1005839" marR="0" lvl="2" indent="-231139" algn="l" rtl="0">
              <a:lnSpc>
                <a:spcPct val="80000"/>
              </a:lnSpc>
              <a:spcBef>
                <a:spcPts val="370"/>
              </a:spcBef>
              <a:buClr>
                <a:schemeClr val="accent3"/>
              </a:buClr>
              <a:buSzPct val="97368"/>
              <a:buFont typeface="Arial"/>
              <a:buChar char="•"/>
            </a:pPr>
            <a:r>
              <a:rPr lang="en-US" sz="1850" b="0" i="0" u="none" strike="noStrike" cap="none">
                <a:solidFill>
                  <a:schemeClr val="dk1"/>
                </a:solidFill>
                <a:latin typeface="Calibri"/>
                <a:ea typeface="Calibri"/>
                <a:cs typeface="Calibri"/>
                <a:sym typeface="Calibri"/>
              </a:rPr>
              <a:t>Did not break as easily as stone</a:t>
            </a:r>
          </a:p>
          <a:p>
            <a:pPr marL="1005839" marR="0" lvl="2" indent="-231139" algn="l" rtl="0">
              <a:lnSpc>
                <a:spcPct val="80000"/>
              </a:lnSpc>
              <a:spcBef>
                <a:spcPts val="370"/>
              </a:spcBef>
              <a:buClr>
                <a:schemeClr val="accent3"/>
              </a:buClr>
              <a:buSzPct val="97368"/>
              <a:buFont typeface="Arial"/>
              <a:buChar char="•"/>
            </a:pPr>
            <a:r>
              <a:rPr lang="en-US" sz="1850" b="0" i="0" u="none" strike="noStrike" cap="none">
                <a:solidFill>
                  <a:schemeClr val="dk1"/>
                </a:solidFill>
                <a:latin typeface="Calibri"/>
                <a:ea typeface="Calibri"/>
                <a:cs typeface="Calibri"/>
                <a:sym typeface="Calibri"/>
              </a:rPr>
              <a:t>Easier to repair than stone</a:t>
            </a:r>
          </a:p>
          <a:p>
            <a:pPr marL="342900" marR="0" lvl="0" indent="-228600" algn="l" rtl="0">
              <a:lnSpc>
                <a:spcPct val="80000"/>
              </a:lnSpc>
              <a:spcBef>
                <a:spcPts val="520"/>
              </a:spcBef>
              <a:buClr>
                <a:schemeClr val="accent1"/>
              </a:buClr>
              <a:buSzPct val="100000"/>
              <a:buFont typeface="Arial"/>
              <a:buChar char="•"/>
            </a:pPr>
            <a:r>
              <a:rPr lang="en-US" sz="2600" b="0" i="0" u="none" strike="noStrike" cap="none">
                <a:solidFill>
                  <a:schemeClr val="dk1"/>
                </a:solidFill>
                <a:latin typeface="Calibri"/>
                <a:ea typeface="Calibri"/>
                <a:cs typeface="Calibri"/>
                <a:sym typeface="Calibri"/>
              </a:rPr>
              <a:t>Military</a:t>
            </a:r>
          </a:p>
          <a:p>
            <a:pPr marL="640080" marR="0" lvl="1" indent="-233680" algn="l" rtl="0">
              <a:lnSpc>
                <a:spcPct val="80000"/>
              </a:lnSpc>
              <a:spcBef>
                <a:spcPts val="440"/>
              </a:spcBef>
              <a:buClr>
                <a:schemeClr val="accent2"/>
              </a:buClr>
              <a:buSzPct val="100000"/>
              <a:buFont typeface="Arial"/>
              <a:buChar char="•"/>
            </a:pPr>
            <a:r>
              <a:rPr lang="en-US" sz="2200" b="0" i="0" u="none" strike="noStrike" cap="none">
                <a:solidFill>
                  <a:schemeClr val="dk1"/>
                </a:solidFill>
                <a:latin typeface="Calibri"/>
                <a:ea typeface="Calibri"/>
                <a:cs typeface="Calibri"/>
                <a:sym typeface="Calibri"/>
              </a:rPr>
              <a:t>Horse drawn chariot </a:t>
            </a:r>
          </a:p>
          <a:p>
            <a:pPr marL="640080" marR="0" lvl="1" indent="-233680" algn="l" rtl="0">
              <a:lnSpc>
                <a:spcPct val="80000"/>
              </a:lnSpc>
              <a:spcBef>
                <a:spcPts val="440"/>
              </a:spcBef>
              <a:buClr>
                <a:schemeClr val="accent2"/>
              </a:buClr>
              <a:buSzPct val="100000"/>
              <a:buFont typeface="Arial"/>
              <a:buChar char="•"/>
            </a:pPr>
            <a:r>
              <a:rPr lang="en-US" sz="2200" b="0" i="0" u="none" strike="noStrike" cap="none">
                <a:solidFill>
                  <a:schemeClr val="dk1"/>
                </a:solidFill>
                <a:latin typeface="Calibri"/>
                <a:ea typeface="Calibri"/>
                <a:cs typeface="Calibri"/>
                <a:sym typeface="Calibri"/>
              </a:rPr>
              <a:t>Paid, full-time army</a:t>
            </a:r>
          </a:p>
          <a:p>
            <a:pPr marL="342900" marR="0" lvl="0" indent="-228600" algn="l" rtl="0">
              <a:lnSpc>
                <a:spcPct val="80000"/>
              </a:lnSpc>
              <a:spcBef>
                <a:spcPts val="520"/>
              </a:spcBef>
              <a:buClr>
                <a:schemeClr val="accent1"/>
              </a:buClr>
              <a:buSzPct val="100000"/>
              <a:buFont typeface="Arial"/>
              <a:buChar char="•"/>
            </a:pPr>
            <a:r>
              <a:rPr lang="en-US" sz="2600" b="0" i="0" u="none" strike="noStrike" cap="none">
                <a:solidFill>
                  <a:schemeClr val="dk1"/>
                </a:solidFill>
                <a:latin typeface="Calibri"/>
                <a:ea typeface="Calibri"/>
                <a:cs typeface="Calibri"/>
                <a:sym typeface="Calibri"/>
              </a:rPr>
              <a:t>Mathematics</a:t>
            </a:r>
          </a:p>
          <a:p>
            <a:pPr marL="640080" marR="0" lvl="1" indent="-233680" algn="l" rtl="0">
              <a:lnSpc>
                <a:spcPct val="80000"/>
              </a:lnSpc>
              <a:spcBef>
                <a:spcPts val="440"/>
              </a:spcBef>
              <a:buClr>
                <a:schemeClr val="accent2"/>
              </a:buClr>
              <a:buSzPct val="100000"/>
              <a:buFont typeface="Arial"/>
              <a:buChar char="•"/>
            </a:pPr>
            <a:r>
              <a:rPr lang="en-US" sz="2200" b="0" i="0" u="none" strike="noStrike" cap="none">
                <a:solidFill>
                  <a:schemeClr val="dk1"/>
                </a:solidFill>
                <a:latin typeface="Calibri"/>
                <a:ea typeface="Calibri"/>
                <a:cs typeface="Calibri"/>
                <a:sym typeface="Calibri"/>
              </a:rPr>
              <a:t>System based on 60</a:t>
            </a:r>
          </a:p>
          <a:p>
            <a:pPr marL="1005839" marR="0" lvl="2" indent="-231139" algn="l" rtl="0">
              <a:lnSpc>
                <a:spcPct val="80000"/>
              </a:lnSpc>
              <a:spcBef>
                <a:spcPts val="370"/>
              </a:spcBef>
              <a:buClr>
                <a:schemeClr val="accent3"/>
              </a:buClr>
              <a:buSzPct val="97368"/>
              <a:buFont typeface="Arial"/>
              <a:buChar char="•"/>
            </a:pPr>
            <a:r>
              <a:rPr lang="en-US" sz="1850" b="0" i="0" u="none" strike="noStrike" cap="none">
                <a:solidFill>
                  <a:schemeClr val="dk1"/>
                </a:solidFill>
                <a:latin typeface="Calibri"/>
                <a:ea typeface="Calibri"/>
                <a:cs typeface="Calibri"/>
                <a:sym typeface="Calibri"/>
              </a:rPr>
              <a:t>60 seconds in a minute, etc</a:t>
            </a:r>
          </a:p>
          <a:p>
            <a:pPr marL="640080" marR="0" lvl="1" indent="-233680" algn="l" rtl="0">
              <a:lnSpc>
                <a:spcPct val="80000"/>
              </a:lnSpc>
              <a:spcBef>
                <a:spcPts val="440"/>
              </a:spcBef>
              <a:buClr>
                <a:schemeClr val="accent2"/>
              </a:buClr>
              <a:buSzPct val="100000"/>
              <a:buFont typeface="Arial"/>
              <a:buChar char="•"/>
            </a:pPr>
            <a:r>
              <a:rPr lang="en-US" sz="2200" b="0" i="0" u="none" strike="noStrike" cap="none">
                <a:solidFill>
                  <a:schemeClr val="dk1"/>
                </a:solidFill>
                <a:latin typeface="Calibri"/>
                <a:ea typeface="Calibri"/>
                <a:cs typeface="Calibri"/>
                <a:sym typeface="Calibri"/>
              </a:rPr>
              <a:t>Astronomy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endParaRPr sz="4600" b="0" i="0" u="none" strike="noStrike" cap="none">
              <a:solidFill>
                <a:schemeClr val="dk2"/>
              </a:solidFill>
              <a:latin typeface="Cambria"/>
              <a:ea typeface="Cambria"/>
              <a:cs typeface="Cambria"/>
              <a:sym typeface="Cambria"/>
            </a:endParaRPr>
          </a:p>
        </p:txBody>
      </p:sp>
      <p:sp>
        <p:nvSpPr>
          <p:cNvPr id="180" name="Shape 180"/>
          <p:cNvSpPr txBox="1">
            <a:spLocks noGrp="1"/>
          </p:cNvSpPr>
          <p:nvPr>
            <p:ph type="body" idx="1"/>
          </p:nvPr>
        </p:nvSpPr>
        <p:spPr>
          <a:xfrm>
            <a:off x="457200" y="1536191"/>
            <a:ext cx="3657600" cy="4590288"/>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181" name="Shape 181"/>
          <p:cNvSpPr txBox="1">
            <a:spLocks noGrp="1"/>
          </p:cNvSpPr>
          <p:nvPr>
            <p:ph type="body" idx="2"/>
          </p:nvPr>
        </p:nvSpPr>
        <p:spPr>
          <a:xfrm>
            <a:off x="4419600" y="1536191"/>
            <a:ext cx="3657600" cy="4590288"/>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182" name="Shape 182" descr="http://i.ytimg.com/vi/PL5gEzJBqFI/maxresdefault.jpg"/>
          <p:cNvPicPr preferRelativeResize="0"/>
          <p:nvPr/>
        </p:nvPicPr>
        <p:blipFill rotWithShape="1">
          <a:blip r:embed="rId3">
            <a:alphaModFix/>
          </a:blip>
          <a:srcRect r="31762"/>
          <a:stretch/>
        </p:blipFill>
        <p:spPr>
          <a:xfrm>
            <a:off x="312548" y="228600"/>
            <a:ext cx="7619999" cy="6278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722312" y="5486400"/>
            <a:ext cx="7659687" cy="1168400"/>
          </a:xfrm>
          <a:prstGeom prst="rect">
            <a:avLst/>
          </a:prstGeom>
          <a:noFill/>
          <a:ln>
            <a:noFill/>
          </a:ln>
        </p:spPr>
        <p:txBody>
          <a:bodyPr lIns="91425" tIns="45700" rIns="91425" bIns="45700" anchor="t" anchorCtr="0">
            <a:noAutofit/>
          </a:bodyPr>
          <a:lstStyle/>
          <a:p>
            <a:pPr marL="0" marR="0" lvl="0" indent="0" algn="l" rtl="0">
              <a:spcBef>
                <a:spcPts val="0"/>
              </a:spcBef>
              <a:buClr>
                <a:schemeClr val="dk2"/>
              </a:buClr>
              <a:buSzPct val="25000"/>
              <a:buFont typeface="Cambria"/>
              <a:buNone/>
            </a:pPr>
            <a:r>
              <a:rPr lang="en-US" sz="3600" b="0" i="0" u="none" strike="noStrike" cap="none">
                <a:solidFill>
                  <a:schemeClr val="dk2"/>
                </a:solidFill>
                <a:latin typeface="Cambria"/>
                <a:ea typeface="Cambria"/>
                <a:cs typeface="Cambria"/>
                <a:sym typeface="Cambria"/>
              </a:rPr>
              <a:t>EGYPT</a:t>
            </a:r>
          </a:p>
        </p:txBody>
      </p:sp>
      <p:sp>
        <p:nvSpPr>
          <p:cNvPr id="188" name="Shape 188"/>
          <p:cNvSpPr txBox="1">
            <a:spLocks noGrp="1"/>
          </p:cNvSpPr>
          <p:nvPr>
            <p:ph type="body" idx="1"/>
          </p:nvPr>
        </p:nvSpPr>
        <p:spPr>
          <a:xfrm>
            <a:off x="722312" y="3852862"/>
            <a:ext cx="6135686" cy="1633538"/>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endParaRPr sz="2000" b="0" i="0" u="none" strike="noStrike" cap="none">
              <a:solidFill>
                <a:srgbClr val="9E9C97"/>
              </a:solidFill>
              <a:latin typeface="Calibri"/>
              <a:ea typeface="Calibri"/>
              <a:cs typeface="Calibri"/>
              <a:sym typeface="Calibri"/>
            </a:endParaRPr>
          </a:p>
        </p:txBody>
      </p:sp>
      <p:pic>
        <p:nvPicPr>
          <p:cNvPr id="189" name="Shape 189" descr="http://youthvoices.net/sites/default/files/image/25864/dec/ancient-egypt-pyramids-4.jpg"/>
          <p:cNvPicPr preferRelativeResize="0"/>
          <p:nvPr/>
        </p:nvPicPr>
        <p:blipFill rotWithShape="1">
          <a:blip r:embed="rId3">
            <a:alphaModFix/>
          </a:blip>
          <a:srcRect/>
          <a:stretch/>
        </p:blipFill>
        <p:spPr>
          <a:xfrm>
            <a:off x="1292" y="0"/>
            <a:ext cx="9216128" cy="5181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descr="02map03"/>
          <p:cNvPicPr preferRelativeResize="0"/>
          <p:nvPr/>
        </p:nvPicPr>
        <p:blipFill rotWithShape="1">
          <a:blip r:embed="rId3">
            <a:alphaModFix/>
          </a:blip>
          <a:srcRect/>
          <a:stretch/>
        </p:blipFill>
        <p:spPr>
          <a:xfrm>
            <a:off x="2932113" y="76200"/>
            <a:ext cx="3279775" cy="6705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Egypt</a:t>
            </a:r>
          </a:p>
        </p:txBody>
      </p:sp>
      <p:sp>
        <p:nvSpPr>
          <p:cNvPr id="201" name="Shape 201"/>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The Nile	</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World’s longest river / flows from south to north</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Egypt called “the Gift of the Nile” by Herodotus (Greek traveler)</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Majority of Egyptian population lived on the banks of the lush Nile</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Agriculture dependent on the predictable Nile floods</a:t>
            </a:r>
          </a:p>
          <a:p>
            <a:pPr marL="342900" marR="0" lvl="0" indent="-228600" algn="l" rtl="0">
              <a:spcBef>
                <a:spcPts val="44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p:txBody>
      </p:sp>
      <p:pic>
        <p:nvPicPr>
          <p:cNvPr id="202" name="Shape 202" descr="http://i.ytimg.com/vi/N_y8ITF2EpY/maxresdefault.jpg"/>
          <p:cNvPicPr preferRelativeResize="0"/>
          <p:nvPr/>
        </p:nvPicPr>
        <p:blipFill rotWithShape="1">
          <a:blip r:embed="rId3">
            <a:alphaModFix/>
          </a:blip>
          <a:srcRect/>
          <a:stretch/>
        </p:blipFill>
        <p:spPr>
          <a:xfrm>
            <a:off x="3285323" y="1205291"/>
            <a:ext cx="4868074" cy="2736985"/>
          </a:xfrm>
          <a:prstGeom prst="rect">
            <a:avLst/>
          </a:prstGeom>
          <a:noFill/>
          <a:ln>
            <a:noFill/>
          </a:ln>
        </p:spPr>
      </p:pic>
      <p:sp>
        <p:nvSpPr>
          <p:cNvPr id="203" name="Shape 203"/>
          <p:cNvSpPr/>
          <p:nvPr/>
        </p:nvSpPr>
        <p:spPr>
          <a:xfrm>
            <a:off x="304800" y="1295400"/>
            <a:ext cx="2819400" cy="2646878"/>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Natural isolation from other parts of the world</a:t>
            </a:r>
          </a:p>
          <a:p>
            <a:pPr marL="742950" marR="0" lvl="1" indent="-285750" algn="l" rtl="0">
              <a:spcBef>
                <a:spcPts val="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Self-sufficient (unlike Mesopotamia who depended on imports)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Religion</a:t>
            </a:r>
          </a:p>
        </p:txBody>
      </p:sp>
      <p:sp>
        <p:nvSpPr>
          <p:cNvPr id="209" name="Shape 209"/>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Natural world is a place of cycles</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Re (sun god)</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Made his way across the sky by day</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Went to the Underworld at night to return the next morning</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Osiris (king of Underworld)</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Horus-associated with the pharaoh</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Cults of gods would form in cities/villages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Prominence of a god(s) depended on the ruler (see ch 4)</a:t>
            </a:r>
          </a:p>
          <a:p>
            <a:pPr marL="342900" marR="0" lvl="0" indent="-228600" algn="l" rtl="0">
              <a:spcBef>
                <a:spcPts val="44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Politics and Religion</a:t>
            </a:r>
          </a:p>
        </p:txBody>
      </p:sp>
      <p:sp>
        <p:nvSpPr>
          <p:cNvPr id="215" name="Shape 215"/>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Pharaoh: Egyptian king</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Considered to be a god sent to maintain ma’at (order of the universe)</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Death= journey that returned the pharaoh to the gods</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Pyramids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Tombs of pharaohs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Simple tools and MASSIVE amounts of human labor</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Saqqara</a:t>
            </a:r>
          </a:p>
          <a:p>
            <a:pPr marL="1005839" marR="0" lvl="2" indent="-231139" algn="l" rtl="0">
              <a:spcBef>
                <a:spcPts val="360"/>
              </a:spcBef>
              <a:buClr>
                <a:schemeClr val="accent3"/>
              </a:buClr>
              <a:buSzPct val="100000"/>
              <a:buFont typeface="Arial"/>
              <a:buChar char="•"/>
            </a:pPr>
            <a:r>
              <a:rPr lang="en-US" sz="1800" b="0" i="0" u="none" strike="noStrike" cap="none">
                <a:solidFill>
                  <a:schemeClr val="dk1"/>
                </a:solidFill>
                <a:latin typeface="Calibri"/>
                <a:ea typeface="Calibri"/>
                <a:cs typeface="Calibri"/>
                <a:sym typeface="Calibri"/>
              </a:rPr>
              <a:t>Step pyramids of Djoser</a:t>
            </a:r>
          </a:p>
          <a:p>
            <a:pPr marL="1005839" marR="0" lvl="2" indent="-231139" algn="l" rtl="0">
              <a:spcBef>
                <a:spcPts val="360"/>
              </a:spcBef>
              <a:buClr>
                <a:schemeClr val="accent3"/>
              </a:buClr>
              <a:buSzPct val="100000"/>
              <a:buFont typeface="Arial"/>
              <a:buChar char="•"/>
            </a:pPr>
            <a:r>
              <a:rPr lang="en-US" sz="1800" b="0" i="0" u="none" strike="noStrike" cap="none">
                <a:solidFill>
                  <a:schemeClr val="dk1"/>
                </a:solidFill>
                <a:latin typeface="Calibri"/>
                <a:ea typeface="Calibri"/>
                <a:cs typeface="Calibri"/>
                <a:sym typeface="Calibri"/>
              </a:rPr>
              <a:t>Near Memphis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Giza</a:t>
            </a:r>
          </a:p>
          <a:p>
            <a:pPr marL="1005839" marR="0" lvl="2" indent="-231139" algn="l" rtl="0">
              <a:spcBef>
                <a:spcPts val="360"/>
              </a:spcBef>
              <a:buClr>
                <a:schemeClr val="accent3"/>
              </a:buClr>
              <a:buSzPct val="100000"/>
              <a:buFont typeface="Arial"/>
              <a:buChar char="•"/>
            </a:pPr>
            <a:r>
              <a:rPr lang="en-US" sz="1800" b="0" i="0" u="none" strike="noStrike" cap="none">
                <a:solidFill>
                  <a:schemeClr val="dk1"/>
                </a:solidFill>
                <a:latin typeface="Calibri"/>
                <a:ea typeface="Calibri"/>
                <a:cs typeface="Calibri"/>
                <a:sym typeface="Calibri"/>
              </a:rPr>
              <a:t>Menkaure, Khafre, Khufu</a:t>
            </a:r>
          </a:p>
          <a:p>
            <a:pPr marL="342900" marR="0" lvl="0" indent="-228600" algn="l" rtl="0">
              <a:spcBef>
                <a:spcPts val="44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p:txBody>
      </p:sp>
      <p:pic>
        <p:nvPicPr>
          <p:cNvPr id="216" name="Shape 216" descr="http://allworldtowns.com/data_images/countries/saqqara/saqqara-08.jpg"/>
          <p:cNvPicPr preferRelativeResize="0"/>
          <p:nvPr/>
        </p:nvPicPr>
        <p:blipFill rotWithShape="1">
          <a:blip r:embed="rId3">
            <a:alphaModFix/>
          </a:blip>
          <a:srcRect/>
          <a:stretch/>
        </p:blipFill>
        <p:spPr>
          <a:xfrm>
            <a:off x="4953000" y="4724400"/>
            <a:ext cx="2971799" cy="19465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Death and the Afterlife </a:t>
            </a:r>
          </a:p>
        </p:txBody>
      </p:sp>
      <p:sp>
        <p:nvSpPr>
          <p:cNvPr id="222" name="Shape 222"/>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Book of the Dead</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 Rituals/spells to protect the spirit on journey to afterlife</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Weighing of the deceased heart in the Underworld</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Determines if s/he had a good life and deserves rewards</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Tomb reflected status and wealth of the deceased</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Poor/common people: graves or simple mud-brick tombs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Elite/kings: elaborate tombs/pyramids</a:t>
            </a:r>
          </a:p>
          <a:p>
            <a:pPr marL="342900" marR="0" lvl="0" indent="-228600" algn="l" rtl="0">
              <a:spcBef>
                <a:spcPts val="44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a:p>
            <a:pPr marL="640080" marR="0" lvl="1" indent="-233680" algn="l" rtl="0">
              <a:spcBef>
                <a:spcPts val="400"/>
              </a:spcBef>
              <a:buClr>
                <a:schemeClr val="accent2"/>
              </a:buClr>
              <a:buSzPct val="100000"/>
              <a:buFont typeface="Arial"/>
              <a:buNone/>
            </a:pPr>
            <a:endParaRPr sz="2000" b="0" i="0" u="none" strike="noStrike" cap="none">
              <a:solidFill>
                <a:schemeClr val="dk1"/>
              </a:solidFill>
              <a:latin typeface="Calibri"/>
              <a:ea typeface="Calibri"/>
              <a:cs typeface="Calibri"/>
              <a:sym typeface="Calibri"/>
            </a:endParaRPr>
          </a:p>
          <a:p>
            <a:pPr marL="640080" marR="0" lvl="1" indent="-233680" algn="l" rtl="0">
              <a:spcBef>
                <a:spcPts val="400"/>
              </a:spcBef>
              <a:buClr>
                <a:schemeClr val="accent2"/>
              </a:buClr>
              <a:buSzPct val="100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Civilization</a:t>
            </a:r>
          </a:p>
        </p:txBody>
      </p:sp>
      <p:sp>
        <p:nvSpPr>
          <p:cNvPr id="98" name="Shape 98"/>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137160" marR="0" lvl="0" indent="-10160" algn="l" rtl="0">
              <a:spcBef>
                <a:spcPts val="0"/>
              </a:spcBef>
              <a:buClr>
                <a:schemeClr val="accent1"/>
              </a:buClr>
              <a:buSzPct val="25000"/>
              <a:buFont typeface="Arial"/>
              <a:buNone/>
            </a:pPr>
            <a:r>
              <a:rPr lang="en-US" sz="2200" b="0" i="0" u="none" strike="noStrike" cap="none">
                <a:solidFill>
                  <a:schemeClr val="dk1"/>
                </a:solidFill>
                <a:latin typeface="Calibri"/>
                <a:ea typeface="Calibri"/>
                <a:cs typeface="Calibri"/>
                <a:sym typeface="Calibri"/>
              </a:rPr>
              <a:t>Your book lists the following requirements of a civilization:</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Cities serve as administrative centers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Political system is based on the control of a defined territory</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Specialization of labor (non-food-producing)</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Status distinction (based on wealthy elites)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Monument building</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Record keeping system</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Long distance trade</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Advances in arts/science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Shape 228" descr="02p40"/>
          <p:cNvPicPr preferRelativeResize="0"/>
          <p:nvPr/>
        </p:nvPicPr>
        <p:blipFill rotWithShape="1">
          <a:blip r:embed="rId3">
            <a:alphaModFix/>
          </a:blip>
          <a:srcRect/>
          <a:stretch/>
        </p:blipFill>
        <p:spPr>
          <a:xfrm>
            <a:off x="-76200" y="1549400"/>
            <a:ext cx="8991600" cy="37591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descr="02p41"/>
          <p:cNvPicPr preferRelativeResize="0"/>
          <p:nvPr/>
        </p:nvPicPr>
        <p:blipFill rotWithShape="1">
          <a:blip r:embed="rId3">
            <a:alphaModFix/>
          </a:blip>
          <a:srcRect/>
          <a:stretch/>
        </p:blipFill>
        <p:spPr>
          <a:xfrm>
            <a:off x="76200" y="1401762"/>
            <a:ext cx="8991600" cy="40528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Politics</a:t>
            </a:r>
          </a:p>
        </p:txBody>
      </p:sp>
      <p:sp>
        <p:nvSpPr>
          <p:cNvPr id="240" name="Shape 240"/>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Upper and Lower Egypt united by Menes</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Dynasties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Period of rule by pharaohs of a certain family line</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History divided into Old, Middle, New Kingdoms</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Memphis: capital of Old Kingdom</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Thebes: capital of Middle/New Kingdoms</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Administrative system	</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Extensive bureaucrats</a:t>
            </a:r>
          </a:p>
          <a:p>
            <a:pPr marL="1005839" marR="0" lvl="2" indent="-231139" algn="l" rtl="0">
              <a:spcBef>
                <a:spcPts val="360"/>
              </a:spcBef>
              <a:buClr>
                <a:schemeClr val="accent3"/>
              </a:buClr>
              <a:buSzPct val="100000"/>
              <a:buFont typeface="Arial"/>
              <a:buChar char="•"/>
            </a:pPr>
            <a:r>
              <a:rPr lang="en-US" sz="1800" b="0" i="0" u="none" strike="noStrike" cap="none">
                <a:solidFill>
                  <a:schemeClr val="dk1"/>
                </a:solidFill>
                <a:latin typeface="Calibri"/>
                <a:ea typeface="Calibri"/>
                <a:cs typeface="Calibri"/>
                <a:sym typeface="Calibri"/>
              </a:rPr>
              <a:t>At times positions became hereditary</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Taxes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Monopoly of economy/trade</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Literate administrative class</a:t>
            </a:r>
          </a:p>
          <a:p>
            <a:pPr marL="342900" marR="0" lvl="0" indent="-228600" algn="l" rtl="0">
              <a:spcBef>
                <a:spcPts val="44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Technology </a:t>
            </a:r>
          </a:p>
        </p:txBody>
      </p:sp>
      <p:sp>
        <p:nvSpPr>
          <p:cNvPr id="246" name="Shape 246"/>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Hieroglyphics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Picture symbols representing words, sounds, syllables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Eventually evolved into a cursive form</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Scribes copied texts onto papyrus scrolls</a:t>
            </a:r>
          </a:p>
          <a:p>
            <a:pPr marL="1005839" marR="0" lvl="2" indent="-231139" algn="l" rtl="0">
              <a:spcBef>
                <a:spcPts val="360"/>
              </a:spcBef>
              <a:buClr>
                <a:schemeClr val="accent3"/>
              </a:buClr>
              <a:buSzPct val="100000"/>
              <a:buFont typeface="Arial"/>
              <a:buChar char="•"/>
            </a:pPr>
            <a:r>
              <a:rPr lang="en-US" sz="1800" b="0" i="0" u="none" strike="noStrike" cap="none">
                <a:solidFill>
                  <a:schemeClr val="dk1"/>
                </a:solidFill>
                <a:latin typeface="Calibri"/>
                <a:ea typeface="Calibri"/>
                <a:cs typeface="Calibri"/>
                <a:sym typeface="Calibri"/>
              </a:rPr>
              <a:t>Made from a papyrus reed</a:t>
            </a:r>
          </a:p>
          <a:p>
            <a:pPr marL="1005839" marR="0" lvl="2" indent="-231139" algn="l" rtl="0">
              <a:spcBef>
                <a:spcPts val="360"/>
              </a:spcBef>
              <a:buClr>
                <a:schemeClr val="accent3"/>
              </a:buClr>
              <a:buSzPct val="100000"/>
              <a:buFont typeface="Arial"/>
              <a:buChar char="•"/>
            </a:pPr>
            <a:r>
              <a:rPr lang="en-US" sz="1800" b="0" i="0" u="none" strike="noStrike" cap="none">
                <a:solidFill>
                  <a:schemeClr val="dk1"/>
                </a:solidFill>
                <a:latin typeface="Calibri"/>
                <a:ea typeface="Calibri"/>
                <a:cs typeface="Calibri"/>
                <a:sym typeface="Calibri"/>
              </a:rPr>
              <a:t>Exported papyrus (along with grain and gold) to the Levant (Israel, Palestine, Lebanon, Syria)</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Science and Math</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Knowledge of anatomy due to mummification</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Most accurate calendar in the world through celestial observations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Engineering: pyramids, etc</a:t>
            </a:r>
          </a:p>
          <a:p>
            <a:pPr marL="640080" marR="0" lvl="1" indent="-233680" algn="l" rtl="0">
              <a:spcBef>
                <a:spcPts val="400"/>
              </a:spcBef>
              <a:buClr>
                <a:schemeClr val="accent2"/>
              </a:buClr>
              <a:buSzPct val="100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Society</a:t>
            </a:r>
          </a:p>
        </p:txBody>
      </p:sp>
      <p:sp>
        <p:nvSpPr>
          <p:cNvPr id="252" name="Shape 252"/>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p:txBody>
      </p:sp>
      <p:pic>
        <p:nvPicPr>
          <p:cNvPr id="253" name="Shape 253" descr="http://6pancientegypt.pbworks.com/f/Untitledsq.jpg"/>
          <p:cNvPicPr preferRelativeResize="0"/>
          <p:nvPr/>
        </p:nvPicPr>
        <p:blipFill rotWithShape="1">
          <a:blip r:embed="rId3">
            <a:alphaModFix/>
          </a:blip>
          <a:srcRect/>
          <a:stretch/>
        </p:blipFill>
        <p:spPr>
          <a:xfrm>
            <a:off x="228600" y="1595655"/>
            <a:ext cx="8077199" cy="485276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722312" y="5486400"/>
            <a:ext cx="7659687" cy="1168400"/>
          </a:xfrm>
          <a:prstGeom prst="rect">
            <a:avLst/>
          </a:prstGeom>
          <a:noFill/>
          <a:ln>
            <a:noFill/>
          </a:ln>
        </p:spPr>
        <p:txBody>
          <a:bodyPr lIns="91425" tIns="45700" rIns="91425" bIns="45700" anchor="t" anchorCtr="0">
            <a:noAutofit/>
          </a:bodyPr>
          <a:lstStyle/>
          <a:p>
            <a:pPr marL="0" marR="0" lvl="0" indent="0" algn="l" rtl="0">
              <a:spcBef>
                <a:spcPts val="0"/>
              </a:spcBef>
              <a:buClr>
                <a:schemeClr val="dk2"/>
              </a:buClr>
              <a:buSzPct val="25000"/>
              <a:buFont typeface="Cambria"/>
              <a:buNone/>
            </a:pPr>
            <a:r>
              <a:rPr lang="en-US" sz="3600" b="0" i="0" u="none" strike="noStrike" cap="none">
                <a:solidFill>
                  <a:schemeClr val="dk2"/>
                </a:solidFill>
                <a:latin typeface="Cambria"/>
                <a:ea typeface="Cambria"/>
                <a:cs typeface="Cambria"/>
                <a:sym typeface="Cambria"/>
              </a:rPr>
              <a:t>INDUS RIVER VALLEY</a:t>
            </a:r>
          </a:p>
        </p:txBody>
      </p:sp>
      <p:sp>
        <p:nvSpPr>
          <p:cNvPr id="259" name="Shape 259"/>
          <p:cNvSpPr txBox="1">
            <a:spLocks noGrp="1"/>
          </p:cNvSpPr>
          <p:nvPr>
            <p:ph type="body" idx="1"/>
          </p:nvPr>
        </p:nvSpPr>
        <p:spPr>
          <a:xfrm>
            <a:off x="722312" y="3852862"/>
            <a:ext cx="6135686" cy="1633538"/>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endParaRPr sz="2000" b="0" i="0" u="none" strike="noStrike" cap="none">
              <a:solidFill>
                <a:srgbClr val="9E9C97"/>
              </a:solidFill>
              <a:latin typeface="Calibri"/>
              <a:ea typeface="Calibri"/>
              <a:cs typeface="Calibri"/>
              <a:sym typeface="Calibri"/>
            </a:endParaRPr>
          </a:p>
        </p:txBody>
      </p:sp>
      <p:pic>
        <p:nvPicPr>
          <p:cNvPr id="260" name="Shape 260" descr="http://cdn4.sci-news.com/images/2012/05/image_350.jpg"/>
          <p:cNvPicPr preferRelativeResize="0"/>
          <p:nvPr/>
        </p:nvPicPr>
        <p:blipFill rotWithShape="1">
          <a:blip r:embed="rId3">
            <a:alphaModFix/>
          </a:blip>
          <a:srcRect/>
          <a:stretch/>
        </p:blipFill>
        <p:spPr>
          <a:xfrm>
            <a:off x="381000" y="609600"/>
            <a:ext cx="7684654" cy="39623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722312" y="5486400"/>
            <a:ext cx="7659687" cy="1168400"/>
          </a:xfrm>
          <a:prstGeom prst="rect">
            <a:avLst/>
          </a:prstGeom>
          <a:noFill/>
          <a:ln>
            <a:noFill/>
          </a:ln>
        </p:spPr>
        <p:txBody>
          <a:bodyPr lIns="91425" tIns="45700" rIns="91425" bIns="45700" anchor="t" anchorCtr="0">
            <a:noAutofit/>
          </a:bodyPr>
          <a:lstStyle/>
          <a:p>
            <a:pPr marL="0" marR="0" lvl="0" indent="0" algn="l" rtl="0">
              <a:spcBef>
                <a:spcPts val="0"/>
              </a:spcBef>
              <a:buClr>
                <a:schemeClr val="dk2"/>
              </a:buClr>
              <a:buSzPct val="25000"/>
              <a:buFont typeface="Cambria"/>
              <a:buNone/>
            </a:pPr>
            <a:endParaRPr sz="3600" b="0" i="0" u="none" strike="noStrike" cap="none">
              <a:solidFill>
                <a:schemeClr val="dk2"/>
              </a:solidFill>
              <a:latin typeface="Cambria"/>
              <a:ea typeface="Cambria"/>
              <a:cs typeface="Cambria"/>
              <a:sym typeface="Cambria"/>
            </a:endParaRPr>
          </a:p>
        </p:txBody>
      </p:sp>
      <p:sp>
        <p:nvSpPr>
          <p:cNvPr id="266" name="Shape 266"/>
          <p:cNvSpPr txBox="1">
            <a:spLocks noGrp="1"/>
          </p:cNvSpPr>
          <p:nvPr>
            <p:ph type="body" idx="1"/>
          </p:nvPr>
        </p:nvSpPr>
        <p:spPr>
          <a:xfrm>
            <a:off x="722312" y="3852862"/>
            <a:ext cx="6135686" cy="1633538"/>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endParaRPr sz="2000" b="0" i="0" u="none" strike="noStrike" cap="none">
              <a:solidFill>
                <a:srgbClr val="9E9C97"/>
              </a:solidFill>
              <a:latin typeface="Calibri"/>
              <a:ea typeface="Calibri"/>
              <a:cs typeface="Calibri"/>
              <a:sym typeface="Calibri"/>
            </a:endParaRPr>
          </a:p>
        </p:txBody>
      </p:sp>
      <p:pic>
        <p:nvPicPr>
          <p:cNvPr id="267" name="Shape 267" descr="http://media.web.britannica.com/eb-media/67/89967-004-90333BB3.gif"/>
          <p:cNvPicPr preferRelativeResize="0"/>
          <p:nvPr/>
        </p:nvPicPr>
        <p:blipFill rotWithShape="1">
          <a:blip r:embed="rId3">
            <a:alphaModFix/>
          </a:blip>
          <a:srcRect/>
          <a:stretch/>
        </p:blipFill>
        <p:spPr>
          <a:xfrm>
            <a:off x="0" y="0"/>
            <a:ext cx="9677400" cy="68793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dirty="0">
                <a:solidFill>
                  <a:schemeClr val="dk2"/>
                </a:solidFill>
                <a:latin typeface="Cambria"/>
                <a:ea typeface="Cambria"/>
                <a:cs typeface="Cambria"/>
                <a:sym typeface="Cambria"/>
              </a:rPr>
              <a:t>Indus River Valley</a:t>
            </a:r>
          </a:p>
        </p:txBody>
      </p:sp>
      <p:sp>
        <p:nvSpPr>
          <p:cNvPr id="273" name="Shape 273"/>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lnSpc>
                <a:spcPct val="90000"/>
              </a:lnSpc>
              <a:spcBef>
                <a:spcPts val="0"/>
              </a:spcBef>
              <a:buClr>
                <a:schemeClr val="accent1"/>
              </a:buClr>
              <a:buSzPct val="97619"/>
              <a:buFont typeface="Arial"/>
              <a:buChar char="•"/>
            </a:pPr>
            <a:r>
              <a:rPr lang="en-US" sz="2050" b="0" i="0" u="none" strike="noStrike" cap="none">
                <a:solidFill>
                  <a:schemeClr val="dk1"/>
                </a:solidFill>
                <a:latin typeface="Calibri"/>
                <a:ea typeface="Calibri"/>
                <a:cs typeface="Calibri"/>
                <a:sym typeface="Calibri"/>
              </a:rPr>
              <a:t>Modern day Pakistan</a:t>
            </a:r>
          </a:p>
          <a:p>
            <a:pPr marL="342900" marR="0" lvl="0" indent="-228600" algn="l" rtl="0">
              <a:lnSpc>
                <a:spcPct val="90000"/>
              </a:lnSpc>
              <a:spcBef>
                <a:spcPts val="410"/>
              </a:spcBef>
              <a:buClr>
                <a:schemeClr val="accent1"/>
              </a:buClr>
              <a:buSzPct val="97619"/>
              <a:buFont typeface="Arial"/>
              <a:buChar char="•"/>
            </a:pPr>
            <a:r>
              <a:rPr lang="en-US" sz="2050" b="0" i="0" u="none" strike="noStrike" cap="none">
                <a:solidFill>
                  <a:schemeClr val="dk1"/>
                </a:solidFill>
                <a:latin typeface="Calibri"/>
                <a:ea typeface="Calibri"/>
                <a:cs typeface="Calibri"/>
                <a:sym typeface="Calibri"/>
              </a:rPr>
              <a:t>Floods and monsoon rains allow for agriculture</a:t>
            </a:r>
          </a:p>
          <a:p>
            <a:pPr marL="342900" marR="0" lvl="0" indent="-228600" algn="l" rtl="0">
              <a:lnSpc>
                <a:spcPct val="90000"/>
              </a:lnSpc>
              <a:spcBef>
                <a:spcPts val="410"/>
              </a:spcBef>
              <a:buClr>
                <a:schemeClr val="accent1"/>
              </a:buClr>
              <a:buSzPct val="97619"/>
              <a:buFont typeface="Arial"/>
              <a:buChar char="•"/>
            </a:pPr>
            <a:r>
              <a:rPr lang="en-US" sz="2050" b="0" i="0" u="none" strike="noStrike" cap="none">
                <a:solidFill>
                  <a:schemeClr val="dk1"/>
                </a:solidFill>
                <a:latin typeface="Calibri"/>
                <a:ea typeface="Calibri"/>
                <a:cs typeface="Calibri"/>
                <a:sym typeface="Calibri"/>
              </a:rPr>
              <a:t>Great access to metals</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More of the general population had access to metal tools, etc than in Mesopotamia and Egypt</a:t>
            </a:r>
          </a:p>
          <a:p>
            <a:pPr marL="342900" marR="0" lvl="0" indent="-228600" algn="l" rtl="0">
              <a:lnSpc>
                <a:spcPct val="90000"/>
              </a:lnSpc>
              <a:spcBef>
                <a:spcPts val="410"/>
              </a:spcBef>
              <a:buClr>
                <a:schemeClr val="accent1"/>
              </a:buClr>
              <a:buSzPct val="97619"/>
              <a:buFont typeface="Arial"/>
              <a:buChar char="•"/>
            </a:pPr>
            <a:r>
              <a:rPr lang="en-US" sz="2050" b="0" i="0" u="none" strike="noStrike" cap="none">
                <a:solidFill>
                  <a:schemeClr val="dk1"/>
                </a:solidFill>
                <a:latin typeface="Calibri"/>
                <a:ea typeface="Calibri"/>
                <a:cs typeface="Calibri"/>
                <a:sym typeface="Calibri"/>
              </a:rPr>
              <a:t>Pottery</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Skilled in pottery making</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Large buildings dedicated to kilns/pottery</a:t>
            </a:r>
          </a:p>
          <a:p>
            <a:pPr marL="342900" marR="0" lvl="0" indent="-228600" algn="l" rtl="0">
              <a:lnSpc>
                <a:spcPct val="90000"/>
              </a:lnSpc>
              <a:spcBef>
                <a:spcPts val="410"/>
              </a:spcBef>
              <a:buClr>
                <a:schemeClr val="accent1"/>
              </a:buClr>
              <a:buSzPct val="97619"/>
              <a:buFont typeface="Arial"/>
              <a:buChar char="•"/>
            </a:pPr>
            <a:r>
              <a:rPr lang="en-US" sz="2050" b="0" i="0" u="none" strike="noStrike" cap="none">
                <a:solidFill>
                  <a:schemeClr val="dk1"/>
                </a:solidFill>
                <a:latin typeface="Calibri"/>
                <a:ea typeface="Calibri"/>
                <a:cs typeface="Calibri"/>
                <a:sym typeface="Calibri"/>
              </a:rPr>
              <a:t>Trade</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Evidence of widespread trading</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Iran, Afghanistan, India, Mesopotamia</a:t>
            </a:r>
          </a:p>
          <a:p>
            <a:pPr marL="342900" marR="0" lvl="0" indent="-228600" algn="l" rtl="0">
              <a:lnSpc>
                <a:spcPct val="90000"/>
              </a:lnSpc>
              <a:spcBef>
                <a:spcPts val="410"/>
              </a:spcBef>
              <a:buClr>
                <a:schemeClr val="accent1"/>
              </a:buClr>
              <a:buSzPct val="97619"/>
              <a:buFont typeface="Arial"/>
              <a:buChar char="•"/>
            </a:pPr>
            <a:r>
              <a:rPr lang="en-US" sz="2050" b="0" i="0" u="none" strike="noStrike" cap="none">
                <a:solidFill>
                  <a:schemeClr val="dk1"/>
                </a:solidFill>
                <a:latin typeface="Calibri"/>
                <a:ea typeface="Calibri"/>
                <a:cs typeface="Calibri"/>
                <a:sym typeface="Calibri"/>
              </a:rPr>
              <a:t>Cities abandoned after 1900 BCE</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Natural disasters, ecological changes</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Loss of fertile soil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Harappa and Mohenjo-Daro</a:t>
            </a:r>
          </a:p>
        </p:txBody>
      </p:sp>
      <p:sp>
        <p:nvSpPr>
          <p:cNvPr id="279" name="Shape 279"/>
          <p:cNvSpPr txBox="1">
            <a:spLocks noGrp="1"/>
          </p:cNvSpPr>
          <p:nvPr>
            <p:ph type="body" idx="1"/>
          </p:nvPr>
        </p:nvSpPr>
        <p:spPr>
          <a:xfrm>
            <a:off x="457200" y="1143000"/>
            <a:ext cx="7619999" cy="48006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Mohenjo-Daro was larger than Harappa</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Uniformity in city layout</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Thick wall surrounded both cities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Rectangular grid pattern of streets</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“Sewage system” had covered drains that carried waste away from the city</a:t>
            </a:r>
          </a:p>
          <a:p>
            <a:pPr marL="342900" marR="0" lvl="0" indent="-228600" algn="l" rtl="0">
              <a:spcBef>
                <a:spcPts val="440"/>
              </a:spcBef>
              <a:buClr>
                <a:schemeClr val="accent1"/>
              </a:buClr>
              <a:buSzPct val="100000"/>
              <a:buFont typeface="Arial"/>
              <a:buNone/>
            </a:pPr>
            <a:endParaRPr sz="2200" b="0" i="0" u="none" strike="noStrike" cap="none">
              <a:solidFill>
                <a:schemeClr val="dk1"/>
              </a:solidFill>
              <a:latin typeface="Calibri"/>
              <a:ea typeface="Calibri"/>
              <a:cs typeface="Calibri"/>
              <a:sym typeface="Calibri"/>
            </a:endParaRPr>
          </a:p>
        </p:txBody>
      </p:sp>
      <p:pic>
        <p:nvPicPr>
          <p:cNvPr id="280" name="Shape 280" descr="http://realhistoryww.com/world_history/ancient/Images_Indus/Mohenjo_daro_3.jpg"/>
          <p:cNvPicPr preferRelativeResize="0"/>
          <p:nvPr/>
        </p:nvPicPr>
        <p:blipFill rotWithShape="1">
          <a:blip r:embed="rId3">
            <a:alphaModFix/>
          </a:blip>
          <a:srcRect/>
          <a:stretch/>
        </p:blipFill>
        <p:spPr>
          <a:xfrm>
            <a:off x="2514600" y="3100467"/>
            <a:ext cx="5953125" cy="37433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descr="02p47"/>
          <p:cNvPicPr preferRelativeResize="0"/>
          <p:nvPr/>
        </p:nvPicPr>
        <p:blipFill rotWithShape="1">
          <a:blip r:embed="rId3">
            <a:alphaModFix/>
          </a:blip>
          <a:srcRect/>
          <a:stretch/>
        </p:blipFill>
        <p:spPr>
          <a:xfrm>
            <a:off x="2387600" y="76200"/>
            <a:ext cx="4368799" cy="6705599"/>
          </a:xfrm>
          <a:prstGeom prst="rect">
            <a:avLst/>
          </a:prstGeom>
          <a:noFill/>
          <a:ln>
            <a:noFill/>
          </a:ln>
        </p:spPr>
      </p:pic>
      <p:sp>
        <p:nvSpPr>
          <p:cNvPr id="287" name="Shape 287"/>
          <p:cNvSpPr/>
          <p:nvPr/>
        </p:nvSpPr>
        <p:spPr>
          <a:xfrm>
            <a:off x="8632825" y="6584950"/>
            <a:ext cx="511174"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dk1"/>
                </a:solidFill>
                <a:latin typeface="Arial"/>
                <a:ea typeface="Arial"/>
                <a:cs typeface="Arial"/>
                <a:sym typeface="Arial"/>
              </a:rPr>
              <a:t>p. 47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descr="02map01"/>
          <p:cNvPicPr preferRelativeResize="0"/>
          <p:nvPr/>
        </p:nvPicPr>
        <p:blipFill rotWithShape="1">
          <a:blip r:embed="rId3">
            <a:alphaModFix/>
          </a:blip>
          <a:srcRect/>
          <a:stretch/>
        </p:blipFill>
        <p:spPr>
          <a:xfrm>
            <a:off x="76200" y="742950"/>
            <a:ext cx="8991600" cy="53705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Shape 293" descr="02p48"/>
          <p:cNvPicPr preferRelativeResize="0"/>
          <p:nvPr/>
        </p:nvPicPr>
        <p:blipFill rotWithShape="1">
          <a:blip r:embed="rId3">
            <a:alphaModFix/>
          </a:blip>
          <a:srcRect/>
          <a:stretch/>
        </p:blipFill>
        <p:spPr>
          <a:xfrm>
            <a:off x="1951038" y="76200"/>
            <a:ext cx="5241925" cy="6705599"/>
          </a:xfrm>
          <a:prstGeom prst="rect">
            <a:avLst/>
          </a:prstGeom>
          <a:noFill/>
          <a:ln>
            <a:noFill/>
          </a:ln>
        </p:spPr>
      </p:pic>
      <p:sp>
        <p:nvSpPr>
          <p:cNvPr id="294" name="Shape 294"/>
          <p:cNvSpPr/>
          <p:nvPr/>
        </p:nvSpPr>
        <p:spPr>
          <a:xfrm>
            <a:off x="8632825" y="6584950"/>
            <a:ext cx="511174"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dk1"/>
                </a:solidFill>
                <a:latin typeface="Arial"/>
                <a:ea typeface="Arial"/>
                <a:cs typeface="Arial"/>
                <a:sym typeface="Arial"/>
              </a:rPr>
              <a:t>p. 48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Shape 300" descr="02p29"/>
          <p:cNvPicPr preferRelativeResize="0"/>
          <p:nvPr/>
        </p:nvPicPr>
        <p:blipFill rotWithShape="1">
          <a:blip r:embed="rId3">
            <a:alphaModFix/>
          </a:blip>
          <a:srcRect/>
          <a:stretch/>
        </p:blipFill>
        <p:spPr>
          <a:xfrm>
            <a:off x="76200" y="1198562"/>
            <a:ext cx="8991600" cy="4460875"/>
          </a:xfrm>
          <a:prstGeom prst="rect">
            <a:avLst/>
          </a:prstGeom>
          <a:noFill/>
          <a:ln>
            <a:noFill/>
          </a:ln>
        </p:spPr>
      </p:pic>
      <p:sp>
        <p:nvSpPr>
          <p:cNvPr id="301" name="Shape 301"/>
          <p:cNvSpPr/>
          <p:nvPr/>
        </p:nvSpPr>
        <p:spPr>
          <a:xfrm>
            <a:off x="8632825" y="6584950"/>
            <a:ext cx="511174"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dk1"/>
                </a:solidFill>
                <a:latin typeface="Arial"/>
                <a:ea typeface="Arial"/>
                <a:cs typeface="Arial"/>
                <a:sym typeface="Arial"/>
              </a:rPr>
              <a:t>p. 29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37016" y="326231"/>
            <a:ext cx="6135686" cy="1633538"/>
          </a:xfrm>
        </p:spPr>
        <p:txBody>
          <a:bodyPr/>
          <a:lstStyle/>
          <a:p>
            <a:r>
              <a:rPr lang="en-US" sz="4800" dirty="0">
                <a:latin typeface="Cambria" panose="02040503050406030204" pitchFamily="18" charset="0"/>
              </a:rPr>
              <a:t>China</a:t>
            </a:r>
          </a:p>
        </p:txBody>
      </p:sp>
      <p:pic>
        <p:nvPicPr>
          <p:cNvPr id="1026" name="Picture 2" descr="http://www.crystalinks.com/terracottiwarrior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960" y="1959769"/>
            <a:ext cx="6068079"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19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03map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3838"/>
            <a:ext cx="8991600"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2" hidden="1"/>
          <p:cNvSpPr>
            <a:spLocks noGrp="1" noChangeArrowheads="1"/>
          </p:cNvSpPr>
          <p:nvPr>
            <p:ph type="title"/>
          </p:nvPr>
        </p:nvSpPr>
        <p:spPr/>
        <p:txBody>
          <a:bodyPr/>
          <a:lstStyle/>
          <a:p>
            <a:endParaRPr lang="en-US" altLang="en-US"/>
          </a:p>
        </p:txBody>
      </p:sp>
      <p:sp>
        <p:nvSpPr>
          <p:cNvPr id="7171" name="Rectangle 3"/>
          <p:cNvSpPr>
            <a:spLocks noChangeArrowheads="1"/>
          </p:cNvSpPr>
          <p:nvPr/>
        </p:nvSpPr>
        <p:spPr bwMode="auto">
          <a:xfrm>
            <a:off x="7980363" y="6584950"/>
            <a:ext cx="1163637"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Map 3-1, p. 57</a:t>
            </a:r>
          </a:p>
        </p:txBody>
      </p:sp>
    </p:spTree>
    <p:extLst>
      <p:ext uri="{BB962C8B-B14F-4D97-AF65-F5344CB8AC3E}">
        <p14:creationId xmlns:p14="http://schemas.microsoft.com/office/powerpoint/2010/main" val="1262608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panose="02040503050406030204" pitchFamily="18" charset="0"/>
              </a:rPr>
              <a:t>Geography</a:t>
            </a:r>
          </a:p>
        </p:txBody>
      </p:sp>
      <p:sp>
        <p:nvSpPr>
          <p:cNvPr id="3" name="Content Placeholder 2"/>
          <p:cNvSpPr>
            <a:spLocks noGrp="1"/>
          </p:cNvSpPr>
          <p:nvPr>
            <p:ph sz="quarter" idx="13"/>
          </p:nvPr>
        </p:nvSpPr>
        <p:spPr>
          <a:xfrm>
            <a:off x="468550" y="1417637"/>
            <a:ext cx="3200400" cy="3602736"/>
          </a:xfrm>
        </p:spPr>
        <p:txBody>
          <a:bodyPr/>
          <a:lstStyle/>
          <a:p>
            <a:r>
              <a:rPr lang="en-US" sz="2400" dirty="0">
                <a:latin typeface="Cambria" panose="02040503050406030204" pitchFamily="18" charset="0"/>
              </a:rPr>
              <a:t>“Isolation”</a:t>
            </a:r>
          </a:p>
          <a:p>
            <a:pPr lvl="1"/>
            <a:r>
              <a:rPr lang="en-US" sz="2400" dirty="0">
                <a:latin typeface="Cambria" panose="02040503050406030204" pitchFamily="18" charset="0"/>
              </a:rPr>
              <a:t>Mountain ranges</a:t>
            </a:r>
          </a:p>
          <a:p>
            <a:pPr lvl="1"/>
            <a:r>
              <a:rPr lang="en-US" sz="2400" dirty="0">
                <a:latin typeface="Cambria" panose="02040503050406030204" pitchFamily="18" charset="0"/>
              </a:rPr>
              <a:t>Deserts</a:t>
            </a:r>
          </a:p>
          <a:p>
            <a:pPr lvl="1"/>
            <a:r>
              <a:rPr lang="en-US" sz="2400" dirty="0">
                <a:latin typeface="Cambria" panose="02040503050406030204" pitchFamily="18" charset="0"/>
              </a:rPr>
              <a:t>Mongolian steppe</a:t>
            </a:r>
          </a:p>
          <a:p>
            <a:pPr lvl="1"/>
            <a:r>
              <a:rPr lang="en-US" sz="2400" dirty="0">
                <a:latin typeface="Cambria" panose="02040503050406030204" pitchFamily="18" charset="0"/>
              </a:rPr>
              <a:t>Pacific Ocean</a:t>
            </a:r>
          </a:p>
          <a:p>
            <a:r>
              <a:rPr lang="en-US" sz="2400" dirty="0">
                <a:latin typeface="Cambria" panose="02040503050406030204" pitchFamily="18" charset="0"/>
              </a:rPr>
              <a:t>Evidence of trade with India/Central Asia</a:t>
            </a:r>
          </a:p>
          <a:p>
            <a:endParaRPr lang="en-US" dirty="0"/>
          </a:p>
          <a:p>
            <a:pPr lvl="1"/>
            <a:endParaRPr lang="en-US" dirty="0"/>
          </a:p>
        </p:txBody>
      </p:sp>
      <p:sp>
        <p:nvSpPr>
          <p:cNvPr id="6" name="Content Placeholder 5"/>
          <p:cNvSpPr>
            <a:spLocks noGrp="1"/>
          </p:cNvSpPr>
          <p:nvPr>
            <p:ph sz="quarter" idx="14"/>
          </p:nvPr>
        </p:nvSpPr>
        <p:spPr/>
        <p:txBody>
          <a:bodyPr/>
          <a:lstStyle/>
          <a:p>
            <a:endParaRPr lang="en-US"/>
          </a:p>
        </p:txBody>
      </p:sp>
      <p:pic>
        <p:nvPicPr>
          <p:cNvPr id="4100" name="Picture 4" descr="https://upload.wikimedia.org/wikipedia/commons/thumb/5/5b/Gobi_desert_en.jpg/300px-Gobi_desert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00200"/>
            <a:ext cx="459113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48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mbria" panose="02040503050406030204" pitchFamily="18" charset="0"/>
              </a:rPr>
              <a:t>Himalayas</a:t>
            </a:r>
          </a:p>
        </p:txBody>
      </p:sp>
      <p:sp>
        <p:nvSpPr>
          <p:cNvPr id="3" name="Content Placeholder 2"/>
          <p:cNvSpPr>
            <a:spLocks noGrp="1"/>
          </p:cNvSpPr>
          <p:nvPr>
            <p:ph idx="1"/>
          </p:nvPr>
        </p:nvSpPr>
        <p:spPr/>
        <p:txBody>
          <a:bodyPr/>
          <a:lstStyle/>
          <a:p>
            <a:endParaRPr lang="en-US"/>
          </a:p>
        </p:txBody>
      </p:sp>
      <p:pic>
        <p:nvPicPr>
          <p:cNvPr id="5122" name="Picture 2" descr="http://www.oddizzi.com/wp-content/uploads/2010/12/img-mountains-village-himalay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19" y="1981200"/>
            <a:ext cx="7680962" cy="4267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nglish-online.at/geography/himalayas/himalayas-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147634"/>
            <a:ext cx="2057400" cy="166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87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panose="02040503050406030204" pitchFamily="18" charset="0"/>
              </a:rPr>
              <a:t>Gobi Desert</a:t>
            </a:r>
          </a:p>
        </p:txBody>
      </p:sp>
      <p:sp>
        <p:nvSpPr>
          <p:cNvPr id="3" name="Content Placeholder 2"/>
          <p:cNvSpPr>
            <a:spLocks noGrp="1"/>
          </p:cNvSpPr>
          <p:nvPr>
            <p:ph idx="1"/>
          </p:nvPr>
        </p:nvSpPr>
        <p:spPr/>
        <p:txBody>
          <a:bodyPr/>
          <a:lstStyle/>
          <a:p>
            <a:endParaRPr lang="en-US"/>
          </a:p>
        </p:txBody>
      </p:sp>
      <p:pic>
        <p:nvPicPr>
          <p:cNvPr id="7170" name="Picture 2" descr="http://www.wildernesstravel.com/images/trips/asia/mongolia/gobi_desert_camel_trek-bill-abbott-mongolia-0808080115-p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799"/>
            <a:ext cx="9283696" cy="343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4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panose="02040503050406030204" pitchFamily="18" charset="0"/>
              </a:rPr>
              <a:t>Mongolian Steppe</a:t>
            </a:r>
          </a:p>
        </p:txBody>
      </p:sp>
      <p:sp>
        <p:nvSpPr>
          <p:cNvPr id="3" name="Content Placeholder 2"/>
          <p:cNvSpPr>
            <a:spLocks noGrp="1"/>
          </p:cNvSpPr>
          <p:nvPr>
            <p:ph idx="1"/>
          </p:nvPr>
        </p:nvSpPr>
        <p:spPr/>
        <p:txBody>
          <a:bodyPr/>
          <a:lstStyle/>
          <a:p>
            <a:endParaRPr lang="en-US"/>
          </a:p>
        </p:txBody>
      </p:sp>
      <p:pic>
        <p:nvPicPr>
          <p:cNvPr id="4" name="Picture 2" descr="http://media-1.web.britannica.com/eb-media/41/147341-004-428879E6.jpg"/>
          <p:cNvPicPr>
            <a:picLocks noChangeAspect="1" noChangeArrowheads="1"/>
          </p:cNvPicPr>
          <p:nvPr/>
        </p:nvPicPr>
        <p:blipFill rotWithShape="1">
          <a:blip r:embed="rId2">
            <a:extLst>
              <a:ext uri="{28A0092B-C50C-407E-A947-70E740481C1C}">
                <a14:useLocalDpi xmlns:a14="http://schemas.microsoft.com/office/drawing/2010/main" val="0"/>
              </a:ext>
            </a:extLst>
          </a:blip>
          <a:srcRect t="15175"/>
          <a:stretch/>
        </p:blipFill>
        <p:spPr bwMode="auto">
          <a:xfrm>
            <a:off x="647700" y="2015909"/>
            <a:ext cx="7848600" cy="439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195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panose="02040503050406030204" pitchFamily="18" charset="0"/>
              </a:rPr>
              <a:t>Agriculture</a:t>
            </a:r>
          </a:p>
        </p:txBody>
      </p:sp>
      <p:sp>
        <p:nvSpPr>
          <p:cNvPr id="4" name="Text Placeholder 3"/>
          <p:cNvSpPr>
            <a:spLocks noGrp="1"/>
          </p:cNvSpPr>
          <p:nvPr>
            <p:ph type="body" idx="1"/>
          </p:nvPr>
        </p:nvSpPr>
        <p:spPr>
          <a:xfrm>
            <a:off x="1557869" y="1371600"/>
            <a:ext cx="2939521" cy="820208"/>
          </a:xfrm>
        </p:spPr>
        <p:txBody>
          <a:bodyPr/>
          <a:lstStyle/>
          <a:p>
            <a:r>
              <a:rPr lang="en-US" dirty="0">
                <a:solidFill>
                  <a:schemeClr val="tx1"/>
                </a:solidFill>
                <a:latin typeface="Cambria" panose="02040503050406030204" pitchFamily="18" charset="0"/>
              </a:rPr>
              <a:t>Northern China</a:t>
            </a:r>
          </a:p>
        </p:txBody>
      </p:sp>
      <p:sp>
        <p:nvSpPr>
          <p:cNvPr id="5" name="Text Placeholder 4"/>
          <p:cNvSpPr>
            <a:spLocks noGrp="1"/>
          </p:cNvSpPr>
          <p:nvPr>
            <p:ph type="body" sz="quarter" idx="3"/>
          </p:nvPr>
        </p:nvSpPr>
        <p:spPr>
          <a:xfrm>
            <a:off x="4910669" y="1371600"/>
            <a:ext cx="2944368" cy="822960"/>
          </a:xfrm>
        </p:spPr>
        <p:txBody>
          <a:bodyPr/>
          <a:lstStyle/>
          <a:p>
            <a:r>
              <a:rPr lang="en-US" dirty="0">
                <a:solidFill>
                  <a:schemeClr val="tx1"/>
                </a:solidFill>
                <a:latin typeface="Cambria" panose="02040503050406030204" pitchFamily="18" charset="0"/>
              </a:rPr>
              <a:t>Southern China</a:t>
            </a:r>
          </a:p>
        </p:txBody>
      </p:sp>
      <p:sp>
        <p:nvSpPr>
          <p:cNvPr id="6" name="Content Placeholder 5"/>
          <p:cNvSpPr>
            <a:spLocks noGrp="1"/>
          </p:cNvSpPr>
          <p:nvPr>
            <p:ph sz="quarter" idx="13"/>
          </p:nvPr>
        </p:nvSpPr>
        <p:spPr>
          <a:xfrm>
            <a:off x="1298448" y="2286000"/>
            <a:ext cx="3227832" cy="3438144"/>
          </a:xfrm>
        </p:spPr>
        <p:txBody>
          <a:bodyPr/>
          <a:lstStyle/>
          <a:p>
            <a:r>
              <a:rPr lang="en-US" sz="2000" dirty="0">
                <a:latin typeface="Cambria" panose="02040503050406030204" pitchFamily="18" charset="0"/>
              </a:rPr>
              <a:t>Deforestation</a:t>
            </a:r>
          </a:p>
          <a:p>
            <a:r>
              <a:rPr lang="en-US" sz="2000" dirty="0">
                <a:latin typeface="Cambria" panose="02040503050406030204" pitchFamily="18" charset="0"/>
              </a:rPr>
              <a:t>Retaining walls</a:t>
            </a:r>
          </a:p>
          <a:p>
            <a:r>
              <a:rPr lang="en-US" sz="2000" dirty="0">
                <a:latin typeface="Cambria" panose="02040503050406030204" pitchFamily="18" charset="0"/>
              </a:rPr>
              <a:t>Millet and wheat</a:t>
            </a:r>
          </a:p>
          <a:p>
            <a:endParaRPr lang="en-US" dirty="0"/>
          </a:p>
        </p:txBody>
      </p:sp>
      <p:sp>
        <p:nvSpPr>
          <p:cNvPr id="7" name="Content Placeholder 6"/>
          <p:cNvSpPr>
            <a:spLocks noGrp="1"/>
          </p:cNvSpPr>
          <p:nvPr>
            <p:ph sz="quarter" idx="14"/>
          </p:nvPr>
        </p:nvSpPr>
        <p:spPr>
          <a:xfrm>
            <a:off x="4645151" y="2286000"/>
            <a:ext cx="3227832" cy="3438589"/>
          </a:xfrm>
        </p:spPr>
        <p:txBody>
          <a:bodyPr>
            <a:normAutofit/>
          </a:bodyPr>
          <a:lstStyle/>
          <a:p>
            <a:r>
              <a:rPr lang="en-US" sz="2000" dirty="0">
                <a:latin typeface="Cambria" panose="02040503050406030204" pitchFamily="18" charset="0"/>
              </a:rPr>
              <a:t>Monsoons allow for agriculture</a:t>
            </a:r>
          </a:p>
          <a:p>
            <a:r>
              <a:rPr lang="en-US" sz="2000" dirty="0">
                <a:latin typeface="Cambria" panose="02040503050406030204" pitchFamily="18" charset="0"/>
              </a:rPr>
              <a:t>Rice</a:t>
            </a:r>
          </a:p>
          <a:p>
            <a:pPr lvl="1"/>
            <a:r>
              <a:rPr lang="en-US" sz="2000" dirty="0">
                <a:latin typeface="Cambria" panose="02040503050406030204" pitchFamily="18" charset="0"/>
              </a:rPr>
              <a:t>Rice paddies</a:t>
            </a:r>
          </a:p>
          <a:p>
            <a:pPr lvl="2"/>
            <a:r>
              <a:rPr lang="en-US" sz="2000" dirty="0">
                <a:latin typeface="Cambria" panose="02040503050406030204" pitchFamily="18" charset="0"/>
              </a:rPr>
              <a:t>Flooding of fields</a:t>
            </a:r>
          </a:p>
          <a:p>
            <a:pPr lvl="1"/>
            <a:r>
              <a:rPr lang="en-US" sz="2000" dirty="0">
                <a:latin typeface="Cambria" panose="02040503050406030204" pitchFamily="18" charset="0"/>
              </a:rPr>
              <a:t>Feeds more people per acre</a:t>
            </a:r>
          </a:p>
          <a:p>
            <a:pPr lvl="1"/>
            <a:r>
              <a:rPr lang="en-US" sz="2000" dirty="0">
                <a:latin typeface="Cambria" panose="02040503050406030204" pitchFamily="18" charset="0"/>
              </a:rPr>
              <a:t>More populous than the north</a:t>
            </a:r>
          </a:p>
        </p:txBody>
      </p:sp>
      <p:pic>
        <p:nvPicPr>
          <p:cNvPr id="8194" name="Picture 2" descr="https://pomacious.files.wordpress.com/2012/08/img_02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733800"/>
            <a:ext cx="3200400" cy="214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573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descr="http://ancientchinesedynasties.weebly.com/uploads/5/5/3/0/553059/56442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02" y="838200"/>
            <a:ext cx="8058597"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73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722312" y="5486400"/>
            <a:ext cx="7659687" cy="1168400"/>
          </a:xfrm>
          <a:prstGeom prst="rect">
            <a:avLst/>
          </a:prstGeom>
          <a:noFill/>
          <a:ln>
            <a:noFill/>
          </a:ln>
        </p:spPr>
        <p:txBody>
          <a:bodyPr lIns="91425" tIns="45700" rIns="91425" bIns="45700" anchor="t" anchorCtr="0">
            <a:noAutofit/>
          </a:bodyPr>
          <a:lstStyle/>
          <a:p>
            <a:pPr marL="0" marR="0" lvl="0" indent="0" algn="l" rtl="0">
              <a:spcBef>
                <a:spcPts val="0"/>
              </a:spcBef>
              <a:buClr>
                <a:schemeClr val="dk2"/>
              </a:buClr>
              <a:buSzPct val="25000"/>
              <a:buFont typeface="Cambria"/>
              <a:buNone/>
            </a:pPr>
            <a:r>
              <a:rPr lang="en-US" sz="3600" b="0" i="0" u="none" strike="noStrike" cap="none">
                <a:solidFill>
                  <a:schemeClr val="dk2"/>
                </a:solidFill>
                <a:latin typeface="Cambria"/>
                <a:ea typeface="Cambria"/>
                <a:cs typeface="Cambria"/>
                <a:sym typeface="Cambria"/>
              </a:rPr>
              <a:t>MESOPOTAMIA</a:t>
            </a:r>
          </a:p>
        </p:txBody>
      </p:sp>
      <p:sp>
        <p:nvSpPr>
          <p:cNvPr id="110" name="Shape 110"/>
          <p:cNvSpPr txBox="1">
            <a:spLocks noGrp="1"/>
          </p:cNvSpPr>
          <p:nvPr>
            <p:ph type="body" idx="1"/>
          </p:nvPr>
        </p:nvSpPr>
        <p:spPr>
          <a:xfrm>
            <a:off x="722312" y="3852862"/>
            <a:ext cx="6135686" cy="1633538"/>
          </a:xfrm>
          <a:prstGeom prst="rect">
            <a:avLst/>
          </a:prstGeom>
          <a:noFill/>
          <a:ln>
            <a:noFill/>
          </a:ln>
        </p:spPr>
        <p:txBody>
          <a:bodyPr lIns="91425" tIns="45700" rIns="91425" bIns="45700" anchor="b" anchorCtr="0">
            <a:noAutofit/>
          </a:bodyPr>
          <a:lstStyle/>
          <a:p>
            <a:pPr marL="0" marR="0" lvl="0" indent="0" algn="l" rtl="0">
              <a:spcBef>
                <a:spcPts val="0"/>
              </a:spcBef>
              <a:buClr>
                <a:schemeClr val="accent1"/>
              </a:buClr>
              <a:buSzPct val="25000"/>
              <a:buFont typeface="Arial"/>
              <a:buNone/>
            </a:pPr>
            <a:endParaRPr sz="2000" b="0" i="0" u="none" strike="noStrike" cap="none">
              <a:solidFill>
                <a:srgbClr val="9E9C97"/>
              </a:solidFill>
              <a:latin typeface="Calibri"/>
              <a:ea typeface="Calibri"/>
              <a:cs typeface="Calibri"/>
              <a:sym typeface="Calibri"/>
            </a:endParaRPr>
          </a:p>
        </p:txBody>
      </p:sp>
      <p:pic>
        <p:nvPicPr>
          <p:cNvPr id="111" name="Shape 111" descr="https://www.made4museum.com/images/AS-030_A.jpg"/>
          <p:cNvPicPr preferRelativeResize="0"/>
          <p:nvPr/>
        </p:nvPicPr>
        <p:blipFill rotWithShape="1">
          <a:blip r:embed="rId3">
            <a:alphaModFix/>
          </a:blip>
          <a:srcRect/>
          <a:stretch/>
        </p:blipFill>
        <p:spPr>
          <a:xfrm>
            <a:off x="2171700" y="228600"/>
            <a:ext cx="4800600" cy="4800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panose="02040503050406030204" pitchFamily="18" charset="0"/>
              </a:rPr>
              <a:t>History of China</a:t>
            </a:r>
          </a:p>
        </p:txBody>
      </p:sp>
      <p:sp>
        <p:nvSpPr>
          <p:cNvPr id="8" name="Content Placeholder 7"/>
          <p:cNvSpPr>
            <a:spLocks noGrp="1"/>
          </p:cNvSpPr>
          <p:nvPr>
            <p:ph idx="1"/>
          </p:nvPr>
        </p:nvSpPr>
        <p:spPr/>
        <p:txBody>
          <a:bodyPr>
            <a:normAutofit fontScale="92500" lnSpcReduction="20000"/>
          </a:bodyPr>
          <a:lstStyle/>
          <a:p>
            <a:r>
              <a:rPr lang="en-US" sz="3600" dirty="0">
                <a:latin typeface="Cambria" panose="02040503050406030204" pitchFamily="18" charset="0"/>
              </a:rPr>
              <a:t>Follows the Xia Dynasty</a:t>
            </a:r>
          </a:p>
          <a:p>
            <a:pPr lvl="1"/>
            <a:r>
              <a:rPr lang="en-US" sz="3600" dirty="0">
                <a:latin typeface="Cambria" panose="02040503050406030204" pitchFamily="18" charset="0"/>
              </a:rPr>
              <a:t>Xia is not historically confirmed</a:t>
            </a:r>
          </a:p>
          <a:p>
            <a:pPr lvl="1"/>
            <a:r>
              <a:rPr lang="en-US" sz="3600" dirty="0">
                <a:latin typeface="Cambria" panose="02040503050406030204" pitchFamily="18" charset="0"/>
              </a:rPr>
              <a:t>China’s history begins with the Shang</a:t>
            </a:r>
          </a:p>
          <a:p>
            <a:r>
              <a:rPr lang="en-US" sz="3600" dirty="0">
                <a:latin typeface="Cambria" panose="02040503050406030204" pitchFamily="18" charset="0"/>
              </a:rPr>
              <a:t>Oracle Bones</a:t>
            </a:r>
          </a:p>
          <a:p>
            <a:pPr lvl="1"/>
            <a:r>
              <a:rPr lang="en-US" sz="3600" dirty="0">
                <a:latin typeface="Cambria" panose="02040503050406030204" pitchFamily="18" charset="0"/>
              </a:rPr>
              <a:t>Where we get our info about the Shang</a:t>
            </a:r>
          </a:p>
          <a:p>
            <a:pPr lvl="1"/>
            <a:r>
              <a:rPr lang="en-US" sz="3600" dirty="0">
                <a:latin typeface="Cambria" panose="02040503050406030204" pitchFamily="18" charset="0"/>
              </a:rPr>
              <a:t>Animal bones/shells</a:t>
            </a:r>
          </a:p>
          <a:p>
            <a:pPr lvl="1"/>
            <a:r>
              <a:rPr lang="en-US" sz="3600" dirty="0">
                <a:latin typeface="Cambria" panose="02040503050406030204" pitchFamily="18" charset="0"/>
              </a:rPr>
              <a:t>Used to contact “ancestral spirits”</a:t>
            </a:r>
          </a:p>
          <a:p>
            <a:pPr lvl="1"/>
            <a:r>
              <a:rPr lang="en-US" sz="3600" dirty="0">
                <a:latin typeface="Cambria" panose="02040503050406030204" pitchFamily="18" charset="0"/>
              </a:rPr>
              <a:t>Gives info on king, court, religion, society</a:t>
            </a:r>
          </a:p>
        </p:txBody>
      </p:sp>
    </p:spTree>
    <p:extLst>
      <p:ext uri="{BB962C8B-B14F-4D97-AF65-F5344CB8AC3E}">
        <p14:creationId xmlns:p14="http://schemas.microsoft.com/office/powerpoint/2010/main" val="1817790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03p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50" y="76200"/>
            <a:ext cx="42545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259159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mbria" panose="02040503050406030204" pitchFamily="18" charset="0"/>
              </a:rPr>
              <a:t>Religion and Afterlife </a:t>
            </a:r>
          </a:p>
        </p:txBody>
      </p:sp>
      <p:sp>
        <p:nvSpPr>
          <p:cNvPr id="3" name="Content Placeholder 2"/>
          <p:cNvSpPr>
            <a:spLocks noGrp="1"/>
          </p:cNvSpPr>
          <p:nvPr>
            <p:ph idx="1"/>
          </p:nvPr>
        </p:nvSpPr>
        <p:spPr>
          <a:xfrm>
            <a:off x="1463040" y="1828800"/>
            <a:ext cx="6196405" cy="3894269"/>
          </a:xfrm>
        </p:spPr>
        <p:txBody>
          <a:bodyPr>
            <a:normAutofit fontScale="92500" lnSpcReduction="20000"/>
          </a:bodyPr>
          <a:lstStyle/>
          <a:p>
            <a:r>
              <a:rPr lang="en-US" sz="1800" dirty="0">
                <a:latin typeface="Cambria" panose="02040503050406030204" pitchFamily="18" charset="0"/>
              </a:rPr>
              <a:t>Supreme god (Di) resides in the sky</a:t>
            </a:r>
          </a:p>
          <a:p>
            <a:pPr lvl="1"/>
            <a:r>
              <a:rPr lang="en-US" sz="1800" dirty="0">
                <a:latin typeface="Cambria" panose="02040503050406030204" pitchFamily="18" charset="0"/>
              </a:rPr>
              <a:t>Responsible for storms</a:t>
            </a:r>
          </a:p>
          <a:p>
            <a:pPr lvl="1"/>
            <a:r>
              <a:rPr lang="en-US" sz="1800" dirty="0">
                <a:latin typeface="Cambria" panose="02040503050406030204" pitchFamily="18" charset="0"/>
              </a:rPr>
              <a:t>Distant from humans</a:t>
            </a:r>
          </a:p>
          <a:p>
            <a:r>
              <a:rPr lang="en-US" sz="1800" dirty="0">
                <a:latin typeface="Cambria" panose="02040503050406030204" pitchFamily="18" charset="0"/>
              </a:rPr>
              <a:t>Death</a:t>
            </a:r>
          </a:p>
          <a:p>
            <a:pPr lvl="1"/>
            <a:r>
              <a:rPr lang="en-US" sz="1800" dirty="0">
                <a:latin typeface="Cambria" panose="02040503050406030204" pitchFamily="18" charset="0"/>
              </a:rPr>
              <a:t>Spirits reside with Di</a:t>
            </a:r>
          </a:p>
          <a:p>
            <a:pPr lvl="1"/>
            <a:r>
              <a:rPr lang="en-US" sz="1800" dirty="0">
                <a:latin typeface="Cambria" panose="02040503050406030204" pitchFamily="18" charset="0"/>
              </a:rPr>
              <a:t>Ancestral spirits can intervene on behalf of family members</a:t>
            </a:r>
          </a:p>
          <a:p>
            <a:pPr lvl="1"/>
            <a:r>
              <a:rPr lang="en-US" sz="1800" dirty="0">
                <a:latin typeface="Cambria" panose="02040503050406030204" pitchFamily="18" charset="0"/>
              </a:rPr>
              <a:t>Ruler has direct contact with ancestors who can intercede with Di</a:t>
            </a:r>
          </a:p>
          <a:p>
            <a:r>
              <a:rPr lang="en-US" sz="1800" dirty="0">
                <a:latin typeface="Cambria" panose="02040503050406030204" pitchFamily="18" charset="0"/>
              </a:rPr>
              <a:t>Ancestor veneration and ruler contact with ancestors is effective rationale for rule</a:t>
            </a:r>
          </a:p>
          <a:p>
            <a:r>
              <a:rPr lang="en-US" sz="1800" dirty="0">
                <a:latin typeface="Cambria" panose="02040503050406030204" pitchFamily="18" charset="0"/>
              </a:rPr>
              <a:t>Tombs of elite class</a:t>
            </a:r>
          </a:p>
          <a:p>
            <a:pPr lvl="1"/>
            <a:r>
              <a:rPr lang="en-US" sz="1800" dirty="0">
                <a:latin typeface="Cambria" panose="02040503050406030204" pitchFamily="18" charset="0"/>
              </a:rPr>
              <a:t>Ornate vessels used to contact ancestral spirits</a:t>
            </a:r>
          </a:p>
          <a:p>
            <a:pPr lvl="1"/>
            <a:r>
              <a:rPr lang="en-US" sz="1800" dirty="0">
                <a:latin typeface="Cambria" panose="02040503050406030204" pitchFamily="18" charset="0"/>
              </a:rPr>
              <a:t>Buried with family members and servants</a:t>
            </a:r>
          </a:p>
        </p:txBody>
      </p:sp>
    </p:spTree>
    <p:extLst>
      <p:ext uri="{BB962C8B-B14F-4D97-AF65-F5344CB8AC3E}">
        <p14:creationId xmlns:p14="http://schemas.microsoft.com/office/powerpoint/2010/main" val="392691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03p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7738" y="76200"/>
            <a:ext cx="470693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hidden="1"/>
          <p:cNvSpPr>
            <a:spLocks noGrp="1" noChangeArrowheads="1"/>
          </p:cNvSpPr>
          <p:nvPr>
            <p:ph type="title"/>
          </p:nvPr>
        </p:nvSpPr>
        <p:spPr/>
        <p:txBody>
          <a:bodyPr/>
          <a:lstStyle/>
          <a:p>
            <a:endParaRPr lang="en-US" altLang="en-US"/>
          </a:p>
        </p:txBody>
      </p:sp>
      <p:sp>
        <p:nvSpPr>
          <p:cNvPr id="5123"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56</a:t>
            </a:r>
          </a:p>
        </p:txBody>
      </p:sp>
    </p:spTree>
    <p:extLst>
      <p:ext uri="{BB962C8B-B14F-4D97-AF65-F5344CB8AC3E}">
        <p14:creationId xmlns:p14="http://schemas.microsoft.com/office/powerpoint/2010/main" val="155205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latin typeface="Cambria" panose="02040503050406030204" pitchFamily="18" charset="0"/>
              </a:rPr>
              <a:t>Technology</a:t>
            </a:r>
          </a:p>
        </p:txBody>
      </p:sp>
      <p:sp>
        <p:nvSpPr>
          <p:cNvPr id="8" name="Content Placeholder 7"/>
          <p:cNvSpPr>
            <a:spLocks noGrp="1"/>
          </p:cNvSpPr>
          <p:nvPr>
            <p:ph idx="1"/>
          </p:nvPr>
        </p:nvSpPr>
        <p:spPr/>
        <p:txBody>
          <a:bodyPr/>
          <a:lstStyle/>
          <a:p>
            <a:r>
              <a:rPr lang="en-US" sz="2800" dirty="0">
                <a:latin typeface="Cambria" panose="02040503050406030204" pitchFamily="18" charset="0"/>
              </a:rPr>
              <a:t>Writing system</a:t>
            </a:r>
          </a:p>
          <a:p>
            <a:pPr lvl="1"/>
            <a:r>
              <a:rPr lang="en-US" sz="2800" dirty="0">
                <a:latin typeface="Cambria" panose="02040503050406030204" pitchFamily="18" charset="0"/>
              </a:rPr>
              <a:t>100s of characters</a:t>
            </a:r>
          </a:p>
          <a:p>
            <a:pPr lvl="1"/>
            <a:r>
              <a:rPr lang="en-US" sz="2800" dirty="0">
                <a:latin typeface="Cambria" panose="02040503050406030204" pitchFamily="18" charset="0"/>
              </a:rPr>
              <a:t>Used in court</a:t>
            </a:r>
          </a:p>
          <a:p>
            <a:r>
              <a:rPr lang="en-US" sz="2800" dirty="0">
                <a:latin typeface="Cambria" panose="02040503050406030204" pitchFamily="18" charset="0"/>
              </a:rPr>
              <a:t>Bronze weapons</a:t>
            </a:r>
          </a:p>
          <a:p>
            <a:r>
              <a:rPr lang="en-US" sz="2800" dirty="0">
                <a:latin typeface="Cambria" panose="02040503050406030204" pitchFamily="18" charset="0"/>
              </a:rPr>
              <a:t>Horse drawn chariots</a:t>
            </a:r>
          </a:p>
          <a:p>
            <a:pPr lvl="1"/>
            <a:r>
              <a:rPr lang="en-US" sz="2800" dirty="0">
                <a:latin typeface="Cambria" panose="02040503050406030204" pitchFamily="18" charset="0"/>
              </a:rPr>
              <a:t>Originated in W. Asia</a:t>
            </a:r>
          </a:p>
          <a:p>
            <a:endParaRPr lang="en-US" dirty="0"/>
          </a:p>
        </p:txBody>
      </p:sp>
    </p:spTree>
    <p:extLst>
      <p:ext uri="{BB962C8B-B14F-4D97-AF65-F5344CB8AC3E}">
        <p14:creationId xmlns:p14="http://schemas.microsoft.com/office/powerpoint/2010/main" val="156425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dirty="0">
                <a:solidFill>
                  <a:schemeClr val="dk2"/>
                </a:solidFill>
                <a:latin typeface="Cambria"/>
                <a:ea typeface="Cambria"/>
                <a:cs typeface="Cambria"/>
                <a:sym typeface="Cambria"/>
              </a:rPr>
              <a:t>Mesopotamia</a:t>
            </a:r>
          </a:p>
        </p:txBody>
      </p:sp>
      <p:sp>
        <p:nvSpPr>
          <p:cNvPr id="117" name="Shape 117"/>
          <p:cNvSpPr txBox="1">
            <a:spLocks noGrp="1"/>
          </p:cNvSpPr>
          <p:nvPr>
            <p:ph type="body" idx="1"/>
          </p:nvPr>
        </p:nvSpPr>
        <p:spPr>
          <a:xfrm>
            <a:off x="2498" y="1322831"/>
            <a:ext cx="3657600" cy="5017007"/>
          </a:xfrm>
          <a:prstGeom prst="rect">
            <a:avLst/>
          </a:prstGeom>
          <a:noFill/>
          <a:ln>
            <a:noFill/>
          </a:ln>
        </p:spPr>
        <p:txBody>
          <a:bodyPr lIns="91425" tIns="45700" rIns="91425" bIns="45700" anchor="t" anchorCtr="0">
            <a:noAutofit/>
          </a:bodyPr>
          <a:lstStyle/>
          <a:p>
            <a:pPr marL="342900" marR="0" lvl="0" indent="-228600" algn="l" rtl="0">
              <a:lnSpc>
                <a:spcPct val="80000"/>
              </a:lnSpc>
              <a:spcBef>
                <a:spcPts val="0"/>
              </a:spcBef>
              <a:buClr>
                <a:schemeClr val="accent1"/>
              </a:buClr>
              <a:buSzPct val="100000"/>
              <a:buFont typeface="Arial"/>
              <a:buChar char="•"/>
            </a:pPr>
            <a:r>
              <a:rPr lang="en-US" sz="2600" b="0" i="0" u="none" strike="noStrike" cap="none" dirty="0">
                <a:solidFill>
                  <a:schemeClr val="dk1"/>
                </a:solidFill>
                <a:latin typeface="Calibri"/>
                <a:ea typeface="Calibri"/>
                <a:cs typeface="Calibri"/>
                <a:sym typeface="Calibri"/>
              </a:rPr>
              <a:t>“Land between the rivers” (Tigris and Euphrates)</a:t>
            </a:r>
          </a:p>
          <a:p>
            <a:pPr marL="342900" marR="0" lvl="0" indent="-228600" algn="l" rtl="0">
              <a:lnSpc>
                <a:spcPct val="80000"/>
              </a:lnSpc>
              <a:spcBef>
                <a:spcPts val="520"/>
              </a:spcBef>
              <a:buClr>
                <a:schemeClr val="accent1"/>
              </a:buClr>
              <a:buSzPct val="100000"/>
              <a:buFont typeface="Arial"/>
              <a:buChar char="•"/>
            </a:pPr>
            <a:r>
              <a:rPr lang="en-US" sz="2600" b="0" i="0" u="none" strike="noStrike" cap="none" dirty="0">
                <a:solidFill>
                  <a:schemeClr val="dk1"/>
                </a:solidFill>
                <a:latin typeface="Calibri"/>
                <a:ea typeface="Calibri"/>
                <a:cs typeface="Calibri"/>
                <a:sym typeface="Calibri"/>
              </a:rPr>
              <a:t>Modern day Iraq</a:t>
            </a:r>
          </a:p>
          <a:p>
            <a:pPr marL="342900" marR="0" lvl="0" indent="-228600" algn="l" rtl="0">
              <a:lnSpc>
                <a:spcPct val="80000"/>
              </a:lnSpc>
              <a:spcBef>
                <a:spcPts val="520"/>
              </a:spcBef>
              <a:buClr>
                <a:schemeClr val="accent1"/>
              </a:buClr>
              <a:buSzPct val="100000"/>
              <a:buFont typeface="Arial"/>
              <a:buChar char="•"/>
            </a:pPr>
            <a:r>
              <a:rPr lang="en-US" sz="2600" b="0" i="0" u="none" strike="noStrike" cap="none" dirty="0">
                <a:solidFill>
                  <a:schemeClr val="dk1"/>
                </a:solidFill>
                <a:latin typeface="Calibri"/>
                <a:ea typeface="Calibri"/>
                <a:cs typeface="Calibri"/>
                <a:sym typeface="Calibri"/>
              </a:rPr>
              <a:t>Agriculture reached Mesopotamia c. 5,000 BCE</a:t>
            </a:r>
          </a:p>
          <a:p>
            <a:pPr marL="640080" marR="0" lvl="1" indent="-233680" algn="l" rtl="0">
              <a:lnSpc>
                <a:spcPct val="80000"/>
              </a:lnSpc>
              <a:spcBef>
                <a:spcPts val="440"/>
              </a:spcBef>
              <a:buClr>
                <a:schemeClr val="accent2"/>
              </a:buClr>
              <a:buSzPct val="100000"/>
              <a:buFont typeface="Arial"/>
              <a:buChar char="•"/>
            </a:pPr>
            <a:r>
              <a:rPr lang="en-US" sz="2200" b="0" i="0" u="none" strike="noStrike" cap="none" dirty="0">
                <a:solidFill>
                  <a:schemeClr val="dk1"/>
                </a:solidFill>
                <a:latin typeface="Calibri"/>
                <a:ea typeface="Calibri"/>
                <a:cs typeface="Calibri"/>
                <a:sym typeface="Calibri"/>
              </a:rPr>
              <a:t>Not enough annual rainfall</a:t>
            </a:r>
          </a:p>
          <a:p>
            <a:pPr marL="640080" marR="0" lvl="1" indent="-233680" algn="l" rtl="0">
              <a:lnSpc>
                <a:spcPct val="80000"/>
              </a:lnSpc>
              <a:spcBef>
                <a:spcPts val="440"/>
              </a:spcBef>
              <a:buClr>
                <a:schemeClr val="accent2"/>
              </a:buClr>
              <a:buSzPct val="100000"/>
              <a:buFont typeface="Arial"/>
              <a:buChar char="•"/>
            </a:pPr>
            <a:r>
              <a:rPr lang="en-US" sz="2200" b="0" i="0" u="none" strike="noStrike" cap="none" dirty="0">
                <a:solidFill>
                  <a:schemeClr val="dk1"/>
                </a:solidFill>
                <a:latin typeface="Calibri"/>
                <a:ea typeface="Calibri"/>
                <a:cs typeface="Calibri"/>
                <a:sym typeface="Calibri"/>
              </a:rPr>
              <a:t>Dependent on irrigation and canals</a:t>
            </a:r>
          </a:p>
          <a:p>
            <a:pPr marL="640080" marR="0" lvl="1" indent="-233680" algn="l" rtl="0">
              <a:lnSpc>
                <a:spcPct val="80000"/>
              </a:lnSpc>
              <a:spcBef>
                <a:spcPts val="440"/>
              </a:spcBef>
              <a:buClr>
                <a:schemeClr val="accent2"/>
              </a:buClr>
              <a:buSzPct val="100000"/>
              <a:buFont typeface="Arial"/>
              <a:buChar char="•"/>
            </a:pPr>
            <a:r>
              <a:rPr lang="en-US" sz="2200" b="0" i="0" u="none" strike="noStrike" cap="none" dirty="0">
                <a:solidFill>
                  <a:schemeClr val="dk1"/>
                </a:solidFill>
                <a:latin typeface="Calibri"/>
                <a:ea typeface="Calibri"/>
                <a:cs typeface="Calibri"/>
                <a:sym typeface="Calibri"/>
              </a:rPr>
              <a:t>4,000 BCE use of ox drawn plows appear</a:t>
            </a:r>
          </a:p>
          <a:p>
            <a:pPr marL="342900" marR="0" lvl="0" indent="-228600" algn="l" rtl="0">
              <a:lnSpc>
                <a:spcPct val="80000"/>
              </a:lnSpc>
              <a:spcBef>
                <a:spcPts val="520"/>
              </a:spcBef>
              <a:buClr>
                <a:schemeClr val="accent1"/>
              </a:buClr>
              <a:buSzPct val="100000"/>
              <a:buFont typeface="Arial"/>
              <a:buChar char="•"/>
            </a:pPr>
            <a:r>
              <a:rPr lang="en-US" sz="2600" b="0" i="0" u="none" strike="noStrike" cap="none" dirty="0">
                <a:solidFill>
                  <a:schemeClr val="dk1"/>
                </a:solidFill>
                <a:latin typeface="Calibri"/>
                <a:ea typeface="Calibri"/>
                <a:cs typeface="Calibri"/>
                <a:sym typeface="Calibri"/>
              </a:rPr>
              <a:t>First united by Sargon of Akkad in 2350 BCE</a:t>
            </a:r>
          </a:p>
          <a:p>
            <a:pPr marL="342900" marR="0" lvl="0" indent="-228600" algn="l" rtl="0">
              <a:lnSpc>
                <a:spcPct val="80000"/>
              </a:lnSpc>
              <a:spcBef>
                <a:spcPts val="518"/>
              </a:spcBef>
              <a:buClr>
                <a:schemeClr val="accent1"/>
              </a:buClr>
              <a:buSzPct val="99615"/>
              <a:buFont typeface="Arial"/>
              <a:buNone/>
            </a:pPr>
            <a:endParaRPr sz="2600" b="0" i="0" u="none" strike="noStrike" cap="none" dirty="0">
              <a:solidFill>
                <a:schemeClr val="dk1"/>
              </a:solidFill>
              <a:latin typeface="Calibri"/>
              <a:ea typeface="Calibri"/>
              <a:cs typeface="Calibri"/>
              <a:sym typeface="Calibri"/>
            </a:endParaRPr>
          </a:p>
        </p:txBody>
      </p:sp>
      <p:sp>
        <p:nvSpPr>
          <p:cNvPr id="118" name="Shape 118"/>
          <p:cNvSpPr txBox="1">
            <a:spLocks noGrp="1"/>
          </p:cNvSpPr>
          <p:nvPr>
            <p:ph type="body" idx="2"/>
          </p:nvPr>
        </p:nvSpPr>
        <p:spPr>
          <a:xfrm>
            <a:off x="4419600" y="1536191"/>
            <a:ext cx="3657600" cy="4590288"/>
          </a:xfrm>
          <a:prstGeom prst="rect">
            <a:avLst/>
          </a:prstGeom>
          <a:noFill/>
          <a:ln>
            <a:noFill/>
          </a:ln>
        </p:spPr>
        <p:txBody>
          <a:bodyPr lIns="91425" tIns="45700" rIns="91425" bIns="45700" anchor="t" anchorCtr="0">
            <a:noAutofit/>
          </a:bodyPr>
          <a:lstStyle/>
          <a:p>
            <a:pPr marL="342900" marR="0" lvl="0" indent="-228600" algn="l" rtl="0">
              <a:lnSpc>
                <a:spcPct val="80000"/>
              </a:lnSpc>
              <a:spcBef>
                <a:spcPts val="0"/>
              </a:spcBef>
              <a:buClr>
                <a:schemeClr val="accent1"/>
              </a:buClr>
              <a:buSzPct val="99615"/>
              <a:buFont typeface="Arial"/>
              <a:buNone/>
            </a:pPr>
            <a:endParaRPr sz="2600" b="0" i="0" u="none" strike="noStrike" cap="none">
              <a:solidFill>
                <a:schemeClr val="dk1"/>
              </a:solidFill>
              <a:latin typeface="Calibri"/>
              <a:ea typeface="Calibri"/>
              <a:cs typeface="Calibri"/>
              <a:sym typeface="Calibri"/>
            </a:endParaRPr>
          </a:p>
        </p:txBody>
      </p:sp>
      <p:pic>
        <p:nvPicPr>
          <p:cNvPr id="119" name="Shape 119" descr="02map02"/>
          <p:cNvPicPr preferRelativeResize="0"/>
          <p:nvPr/>
        </p:nvPicPr>
        <p:blipFill rotWithShape="1">
          <a:blip r:embed="rId3">
            <a:alphaModFix/>
          </a:blip>
          <a:srcRect/>
          <a:stretch/>
        </p:blipFill>
        <p:spPr>
          <a:xfrm>
            <a:off x="3435164" y="1447800"/>
            <a:ext cx="5706338" cy="3962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Sumerians</a:t>
            </a:r>
          </a:p>
        </p:txBody>
      </p:sp>
      <p:sp>
        <p:nvSpPr>
          <p:cNvPr id="125" name="Shape 125"/>
          <p:cNvSpPr txBox="1">
            <a:spLocks noGrp="1"/>
          </p:cNvSpPr>
          <p:nvPr>
            <p:ph type="body" idx="1"/>
          </p:nvPr>
        </p:nvSpPr>
        <p:spPr>
          <a:xfrm>
            <a:off x="457200" y="1536191"/>
            <a:ext cx="3657600" cy="4590288"/>
          </a:xfrm>
          <a:prstGeom prst="rect">
            <a:avLst/>
          </a:prstGeom>
          <a:noFill/>
          <a:ln>
            <a:noFill/>
          </a:ln>
        </p:spPr>
        <p:txBody>
          <a:bodyPr lIns="91425" tIns="45700" rIns="91425" bIns="45700" anchor="t" anchorCtr="0">
            <a:noAutofit/>
          </a:bodyPr>
          <a:lstStyle/>
          <a:p>
            <a:pPr marL="342900" marR="0" lvl="0" indent="-228600" algn="l" rtl="0">
              <a:lnSpc>
                <a:spcPct val="90000"/>
              </a:lnSpc>
              <a:spcBef>
                <a:spcPts val="0"/>
              </a:spcBef>
              <a:buClr>
                <a:schemeClr val="accent1"/>
              </a:buClr>
              <a:buSzPct val="100000"/>
              <a:buFont typeface="Arial"/>
              <a:buChar char="•"/>
            </a:pPr>
            <a:r>
              <a:rPr lang="en-US" sz="2800" b="0" i="0" u="none" strike="noStrike" cap="none">
                <a:solidFill>
                  <a:schemeClr val="dk1"/>
                </a:solidFill>
                <a:latin typeface="Calibri"/>
                <a:ea typeface="Calibri"/>
                <a:cs typeface="Calibri"/>
                <a:sym typeface="Calibri"/>
              </a:rPr>
              <a:t>Laid the framework for Mesopotamian culture and civilization beginning in 5,000 BCE</a:t>
            </a:r>
          </a:p>
          <a:p>
            <a:pPr marL="342900" marR="0" lvl="0" indent="-228600" algn="l" rtl="0">
              <a:lnSpc>
                <a:spcPct val="90000"/>
              </a:lnSpc>
              <a:spcBef>
                <a:spcPts val="560"/>
              </a:spcBef>
              <a:buClr>
                <a:schemeClr val="accent1"/>
              </a:buClr>
              <a:buSzPct val="100000"/>
              <a:buFont typeface="Arial"/>
              <a:buChar char="•"/>
            </a:pPr>
            <a:r>
              <a:rPr lang="en-US" sz="2800" b="0" i="0" u="none" strike="noStrike" cap="none">
                <a:solidFill>
                  <a:schemeClr val="dk1"/>
                </a:solidFill>
                <a:latin typeface="Calibri"/>
                <a:ea typeface="Calibri"/>
                <a:cs typeface="Calibri"/>
                <a:sym typeface="Calibri"/>
              </a:rPr>
              <a:t>Spoke Semitic language</a:t>
            </a:r>
          </a:p>
          <a:p>
            <a:pPr marL="640080" marR="0" lvl="1" indent="-233680" algn="l" rtl="0">
              <a:lnSpc>
                <a:spcPct val="90000"/>
              </a:lnSpc>
              <a:spcBef>
                <a:spcPts val="480"/>
              </a:spcBef>
              <a:buClr>
                <a:schemeClr val="accent2"/>
              </a:buClr>
              <a:buSzPct val="100000"/>
              <a:buFont typeface="Arial"/>
              <a:buChar char="•"/>
            </a:pPr>
            <a:r>
              <a:rPr lang="en-US" sz="2400" b="0" i="0" u="none" strike="noStrike" cap="none">
                <a:solidFill>
                  <a:schemeClr val="dk1"/>
                </a:solidFill>
                <a:latin typeface="Calibri"/>
                <a:ea typeface="Calibri"/>
                <a:cs typeface="Calibri"/>
                <a:sym typeface="Calibri"/>
              </a:rPr>
              <a:t>Hebrew, Aramaic, Phoenician, Arabic</a:t>
            </a:r>
          </a:p>
          <a:p>
            <a:pPr marL="342900" marR="0" lvl="0" indent="-228600" algn="l" rtl="0">
              <a:lnSpc>
                <a:spcPct val="90000"/>
              </a:lnSpc>
              <a:spcBef>
                <a:spcPts val="560"/>
              </a:spcBef>
              <a:buClr>
                <a:schemeClr val="accent1"/>
              </a:buClr>
              <a:buSzPct val="100000"/>
              <a:buFont typeface="Arial"/>
              <a:buChar char="•"/>
            </a:pPr>
            <a:r>
              <a:rPr lang="en-US" sz="2800" b="0" i="0" u="sng" strike="noStrike" cap="none">
                <a:solidFill>
                  <a:schemeClr val="hlink"/>
                </a:solidFill>
                <a:latin typeface="Calibri"/>
                <a:ea typeface="Calibri"/>
                <a:cs typeface="Calibri"/>
                <a:sym typeface="Calibri"/>
                <a:hlinkClick r:id="rId3"/>
              </a:rPr>
              <a:t>3400 Year Old Song</a:t>
            </a:r>
          </a:p>
          <a:p>
            <a:pPr marL="411480" marR="0" lvl="1" indent="-5080" algn="l" rtl="0">
              <a:lnSpc>
                <a:spcPct val="90000"/>
              </a:lnSpc>
              <a:spcBef>
                <a:spcPts val="360"/>
              </a:spcBef>
              <a:buClr>
                <a:schemeClr val="accent2"/>
              </a:buClr>
              <a:buSzPct val="25000"/>
              <a:buFont typeface="Arial"/>
              <a:buNone/>
            </a:pPr>
            <a:r>
              <a:rPr lang="en-US" sz="1800" b="0" i="1" u="none" strike="noStrike" cap="none">
                <a:solidFill>
                  <a:schemeClr val="dk1"/>
                </a:solidFill>
                <a:latin typeface="Calibri"/>
                <a:ea typeface="Calibri"/>
                <a:cs typeface="Calibri"/>
                <a:sym typeface="Calibri"/>
              </a:rPr>
              <a:t>(Click to listen)</a:t>
            </a:r>
          </a:p>
        </p:txBody>
      </p:sp>
      <p:sp>
        <p:nvSpPr>
          <p:cNvPr id="126" name="Shape 126"/>
          <p:cNvSpPr txBox="1">
            <a:spLocks noGrp="1"/>
          </p:cNvSpPr>
          <p:nvPr>
            <p:ph type="body" idx="2"/>
          </p:nvPr>
        </p:nvSpPr>
        <p:spPr>
          <a:xfrm>
            <a:off x="4419600" y="1536191"/>
            <a:ext cx="3657600" cy="4590288"/>
          </a:xfrm>
          <a:prstGeom prst="rect">
            <a:avLst/>
          </a:prstGeom>
          <a:noFill/>
          <a:ln>
            <a:noFill/>
          </a:ln>
        </p:spPr>
        <p:txBody>
          <a:bodyPr lIns="91425" tIns="45700" rIns="91425" bIns="45700" anchor="t" anchorCtr="0">
            <a:noAutofit/>
          </a:bodyPr>
          <a:lstStyle/>
          <a:p>
            <a:pPr marL="342900" marR="0" lvl="0" indent="-228600" algn="l" rtl="0">
              <a:lnSpc>
                <a:spcPct val="90000"/>
              </a:lnSpc>
              <a:spcBef>
                <a:spcPts val="0"/>
              </a:spcBef>
              <a:buClr>
                <a:schemeClr val="accent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127" name="Shape 127" descr="http://www.ducksters.com/history/mesopotamia/cities_of_sumeria_map.jpg"/>
          <p:cNvPicPr preferRelativeResize="0"/>
          <p:nvPr/>
        </p:nvPicPr>
        <p:blipFill rotWithShape="1">
          <a:blip r:embed="rId4">
            <a:alphaModFix/>
          </a:blip>
          <a:srcRect/>
          <a:stretch/>
        </p:blipFill>
        <p:spPr>
          <a:xfrm>
            <a:off x="3962400" y="1600200"/>
            <a:ext cx="4514850" cy="3648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Babylon</a:t>
            </a:r>
          </a:p>
        </p:txBody>
      </p:sp>
      <p:sp>
        <p:nvSpPr>
          <p:cNvPr id="133" name="Shape 133"/>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Persians conquered Sumer and moved capital to Babylon</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Adopted many Sumerian traditions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Patriarchal society</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Women did have more rights than under Sumerians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Arranged marriages</a:t>
            </a:r>
          </a:p>
          <a:p>
            <a:pPr marL="342900" marR="0" lvl="0" indent="-228600" algn="l" rtl="0">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Hammurabi</a:t>
            </a:r>
          </a:p>
          <a:p>
            <a:pPr marL="640080" marR="0" lvl="1" indent="-233680" algn="l" rtl="0">
              <a:spcBef>
                <a:spcPts val="400"/>
              </a:spcBef>
              <a:buClr>
                <a:schemeClr val="accent2"/>
              </a:buClr>
              <a:buSzPct val="100000"/>
              <a:buFont typeface="Arial"/>
              <a:buNone/>
            </a:pPr>
            <a:endParaRPr sz="2000" b="0" i="0" u="none" strike="noStrike" cap="none">
              <a:solidFill>
                <a:schemeClr val="dk1"/>
              </a:solidFill>
              <a:latin typeface="Calibri"/>
              <a:ea typeface="Calibri"/>
              <a:cs typeface="Calibri"/>
              <a:sym typeface="Calibri"/>
            </a:endParaRPr>
          </a:p>
        </p:txBody>
      </p:sp>
      <p:pic>
        <p:nvPicPr>
          <p:cNvPr id="134" name="Shape 134" descr="http://looklex.com/e.o/slides/hammurabi01.jpg"/>
          <p:cNvPicPr preferRelativeResize="0"/>
          <p:nvPr/>
        </p:nvPicPr>
        <p:blipFill rotWithShape="1">
          <a:blip r:embed="rId3">
            <a:alphaModFix/>
          </a:blip>
          <a:srcRect/>
          <a:stretch/>
        </p:blipFill>
        <p:spPr>
          <a:xfrm>
            <a:off x="5181600" y="3115966"/>
            <a:ext cx="3248024" cy="3743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Hammurabi</a:t>
            </a:r>
          </a:p>
        </p:txBody>
      </p:sp>
      <p:sp>
        <p:nvSpPr>
          <p:cNvPr id="140" name="Shape 140"/>
          <p:cNvSpPr txBox="1">
            <a:spLocks noGrp="1"/>
          </p:cNvSpPr>
          <p:nvPr>
            <p:ph type="body" idx="1"/>
          </p:nvPr>
        </p:nvSpPr>
        <p:spPr>
          <a:xfrm>
            <a:off x="76200" y="1536191"/>
            <a:ext cx="3657600" cy="5093208"/>
          </a:xfrm>
          <a:prstGeom prst="rect">
            <a:avLst/>
          </a:prstGeom>
          <a:noFill/>
          <a:ln>
            <a:noFill/>
          </a:ln>
        </p:spPr>
        <p:txBody>
          <a:bodyPr lIns="91425" tIns="45700" rIns="91425" bIns="45700" anchor="t" anchorCtr="0">
            <a:noAutofit/>
          </a:bodyPr>
          <a:lstStyle/>
          <a:p>
            <a:pPr marL="342900" marR="0" lvl="0" indent="-228600" algn="l" rtl="0">
              <a:lnSpc>
                <a:spcPct val="90000"/>
              </a:lnSpc>
              <a:spcBef>
                <a:spcPts val="0"/>
              </a:spcBef>
              <a:buClr>
                <a:schemeClr val="accent1"/>
              </a:buClr>
              <a:buSzPct val="100000"/>
              <a:buFont typeface="Arial"/>
              <a:buChar char="•"/>
            </a:pPr>
            <a:r>
              <a:rPr lang="en-US" sz="2800" b="0" i="0" u="none" strike="noStrike" cap="none">
                <a:solidFill>
                  <a:schemeClr val="dk1"/>
                </a:solidFill>
                <a:latin typeface="Calibri"/>
                <a:ea typeface="Calibri"/>
                <a:cs typeface="Calibri"/>
                <a:sym typeface="Calibri"/>
              </a:rPr>
              <a:t>Greatest Babylonian king</a:t>
            </a:r>
          </a:p>
          <a:p>
            <a:pPr marL="342900" marR="0" lvl="0" indent="-228600" algn="l" rtl="0">
              <a:lnSpc>
                <a:spcPct val="90000"/>
              </a:lnSpc>
              <a:spcBef>
                <a:spcPts val="560"/>
              </a:spcBef>
              <a:buClr>
                <a:schemeClr val="accent1"/>
              </a:buClr>
              <a:buSzPct val="100000"/>
              <a:buFont typeface="Arial"/>
              <a:buChar char="•"/>
            </a:pPr>
            <a:r>
              <a:rPr lang="en-US" sz="2800" b="0" i="0" u="none" strike="noStrike" cap="none">
                <a:solidFill>
                  <a:schemeClr val="dk1"/>
                </a:solidFill>
                <a:latin typeface="Calibri"/>
                <a:ea typeface="Calibri"/>
                <a:cs typeface="Calibri"/>
                <a:sym typeface="Calibri"/>
              </a:rPr>
              <a:t>Established “order” through taxes, administration, laws</a:t>
            </a:r>
          </a:p>
          <a:p>
            <a:pPr marL="342900" marR="0" lvl="0" indent="-228600" algn="l" rtl="0">
              <a:lnSpc>
                <a:spcPct val="90000"/>
              </a:lnSpc>
              <a:spcBef>
                <a:spcPts val="560"/>
              </a:spcBef>
              <a:buClr>
                <a:schemeClr val="accent1"/>
              </a:buClr>
              <a:buSzPct val="100000"/>
              <a:buFont typeface="Arial"/>
              <a:buChar char="•"/>
            </a:pPr>
            <a:r>
              <a:rPr lang="en-US" sz="2800" b="0" i="0" u="none" strike="noStrike" cap="none">
                <a:solidFill>
                  <a:schemeClr val="dk1"/>
                </a:solidFill>
                <a:latin typeface="Calibri"/>
                <a:ea typeface="Calibri"/>
                <a:cs typeface="Calibri"/>
                <a:sym typeface="Calibri"/>
              </a:rPr>
              <a:t>Laws replaced vengeance with court system</a:t>
            </a:r>
          </a:p>
          <a:p>
            <a:pPr marL="640080" marR="0" lvl="1" indent="-233680" algn="l" rtl="0">
              <a:lnSpc>
                <a:spcPct val="90000"/>
              </a:lnSpc>
              <a:spcBef>
                <a:spcPts val="480"/>
              </a:spcBef>
              <a:buClr>
                <a:schemeClr val="accent2"/>
              </a:buClr>
              <a:buSzPct val="100000"/>
              <a:buFont typeface="Arial"/>
              <a:buChar char="•"/>
            </a:pPr>
            <a:r>
              <a:rPr lang="en-US" sz="2400" b="0" i="0" u="none" strike="noStrike" cap="none">
                <a:solidFill>
                  <a:schemeClr val="dk1"/>
                </a:solidFill>
                <a:latin typeface="Calibri"/>
                <a:ea typeface="Calibri"/>
                <a:cs typeface="Calibri"/>
                <a:sym typeface="Calibri"/>
              </a:rPr>
              <a:t>Created stability and justice</a:t>
            </a:r>
          </a:p>
        </p:txBody>
      </p:sp>
      <p:sp>
        <p:nvSpPr>
          <p:cNvPr id="141" name="Shape 141"/>
          <p:cNvSpPr txBox="1">
            <a:spLocks noGrp="1"/>
          </p:cNvSpPr>
          <p:nvPr>
            <p:ph type="body" idx="2"/>
          </p:nvPr>
        </p:nvSpPr>
        <p:spPr>
          <a:xfrm>
            <a:off x="4876800" y="1536191"/>
            <a:ext cx="3657600" cy="5093208"/>
          </a:xfrm>
          <a:prstGeom prst="rect">
            <a:avLst/>
          </a:prstGeom>
          <a:noFill/>
          <a:ln>
            <a:noFill/>
          </a:ln>
        </p:spPr>
        <p:txBody>
          <a:bodyPr lIns="91425" tIns="45700" rIns="91425" bIns="45700" anchor="t" anchorCtr="0">
            <a:noAutofit/>
          </a:bodyPr>
          <a:lstStyle/>
          <a:p>
            <a:pPr marL="342900" marR="0" lvl="0" indent="-228600" algn="l" rtl="0">
              <a:lnSpc>
                <a:spcPct val="90000"/>
              </a:lnSpc>
              <a:spcBef>
                <a:spcPts val="0"/>
              </a:spcBef>
              <a:buClr>
                <a:schemeClr val="accent1"/>
              </a:buClr>
              <a:buSzPct val="100000"/>
              <a:buFont typeface="Arial"/>
              <a:buChar char="•"/>
            </a:pPr>
            <a:r>
              <a:rPr lang="en-US" sz="2800" b="0" i="0" u="none" strike="noStrike" cap="none">
                <a:solidFill>
                  <a:schemeClr val="dk1"/>
                </a:solidFill>
                <a:latin typeface="Calibri"/>
                <a:ea typeface="Calibri"/>
                <a:cs typeface="Calibri"/>
                <a:sym typeface="Calibri"/>
              </a:rPr>
              <a:t>Code of Hammurabi</a:t>
            </a:r>
          </a:p>
          <a:p>
            <a:pPr marL="640080" marR="0" lvl="1" indent="-233680" algn="l" rtl="0">
              <a:lnSpc>
                <a:spcPct val="90000"/>
              </a:lnSpc>
              <a:spcBef>
                <a:spcPts val="480"/>
              </a:spcBef>
              <a:buClr>
                <a:schemeClr val="accent2"/>
              </a:buClr>
              <a:buSzPct val="100000"/>
              <a:buFont typeface="Arial"/>
              <a:buChar char="•"/>
            </a:pPr>
            <a:r>
              <a:rPr lang="en-US" sz="2400" b="0" i="0" u="none" strike="noStrike" cap="none">
                <a:solidFill>
                  <a:schemeClr val="dk1"/>
                </a:solidFill>
                <a:latin typeface="Calibri"/>
                <a:ea typeface="Calibri"/>
                <a:cs typeface="Calibri"/>
                <a:sym typeface="Calibri"/>
              </a:rPr>
              <a:t>282 laws published on black stone pillars </a:t>
            </a:r>
          </a:p>
          <a:p>
            <a:pPr marL="1005839" marR="0" lvl="2" indent="-231139" algn="l" rtl="0">
              <a:lnSpc>
                <a:spcPct val="90000"/>
              </a:lnSpc>
              <a:spcBef>
                <a:spcPts val="400"/>
              </a:spcBef>
              <a:buClr>
                <a:schemeClr val="accent3"/>
              </a:buClr>
              <a:buSzPct val="100000"/>
              <a:buFont typeface="Arial"/>
              <a:buChar char="•"/>
            </a:pPr>
            <a:r>
              <a:rPr lang="en-US" sz="2000" b="0" i="0" u="none" strike="noStrike" cap="none">
                <a:solidFill>
                  <a:schemeClr val="dk1"/>
                </a:solidFill>
                <a:latin typeface="Calibri"/>
                <a:ea typeface="Calibri"/>
                <a:cs typeface="Calibri"/>
                <a:sym typeface="Calibri"/>
              </a:rPr>
              <a:t>Allowed ALL citizens to see laws</a:t>
            </a:r>
          </a:p>
          <a:p>
            <a:pPr marL="640080" marR="0" lvl="1" indent="-233680" algn="l" rtl="0">
              <a:lnSpc>
                <a:spcPct val="90000"/>
              </a:lnSpc>
              <a:spcBef>
                <a:spcPts val="480"/>
              </a:spcBef>
              <a:buClr>
                <a:schemeClr val="accent2"/>
              </a:buClr>
              <a:buSzPct val="100000"/>
              <a:buFont typeface="Arial"/>
              <a:buChar char="•"/>
            </a:pPr>
            <a:r>
              <a:rPr lang="en-US" sz="2400" b="0" i="0" u="none" strike="noStrike" cap="none">
                <a:solidFill>
                  <a:schemeClr val="dk1"/>
                </a:solidFill>
                <a:latin typeface="Calibri"/>
                <a:ea typeface="Calibri"/>
                <a:cs typeface="Calibri"/>
                <a:sym typeface="Calibri"/>
              </a:rPr>
              <a:t>Illustrative examples for judges to use in legal cases</a:t>
            </a:r>
          </a:p>
          <a:p>
            <a:pPr marL="640080" marR="0" lvl="1" indent="-233680" algn="l" rtl="0">
              <a:lnSpc>
                <a:spcPct val="90000"/>
              </a:lnSpc>
              <a:spcBef>
                <a:spcPts val="480"/>
              </a:spcBef>
              <a:buClr>
                <a:schemeClr val="accent2"/>
              </a:buClr>
              <a:buSzPct val="100000"/>
              <a:buFont typeface="Arial"/>
              <a:buChar char="•"/>
            </a:pPr>
            <a:r>
              <a:rPr lang="en-US" sz="2400" b="0" i="0" u="none" strike="noStrike" cap="none">
                <a:solidFill>
                  <a:schemeClr val="dk1"/>
                </a:solidFill>
                <a:latin typeface="Calibri"/>
                <a:ea typeface="Calibri"/>
                <a:cs typeface="Calibri"/>
                <a:sym typeface="Calibri"/>
              </a:rPr>
              <a:t>“eye for an eye”</a:t>
            </a:r>
          </a:p>
          <a:p>
            <a:pPr marL="640080" marR="0" lvl="1" indent="-233680" algn="l" rtl="0">
              <a:lnSpc>
                <a:spcPct val="90000"/>
              </a:lnSpc>
              <a:spcBef>
                <a:spcPts val="480"/>
              </a:spcBef>
              <a:buClr>
                <a:schemeClr val="accent2"/>
              </a:buClr>
              <a:buSzPct val="100000"/>
              <a:buFont typeface="Arial"/>
              <a:buChar char="•"/>
            </a:pPr>
            <a:r>
              <a:rPr lang="en-US" sz="2400" b="0" i="0" u="none" strike="noStrike" cap="none">
                <a:solidFill>
                  <a:schemeClr val="dk1"/>
                </a:solidFill>
                <a:latin typeface="Calibri"/>
                <a:ea typeface="Calibri"/>
                <a:cs typeface="Calibri"/>
                <a:sym typeface="Calibri"/>
              </a:rPr>
              <a:t>Many severe punishments</a:t>
            </a:r>
          </a:p>
          <a:p>
            <a:pPr marL="640080" marR="0" lvl="1" indent="-233680" algn="l" rtl="0">
              <a:lnSpc>
                <a:spcPct val="90000"/>
              </a:lnSpc>
              <a:spcBef>
                <a:spcPts val="480"/>
              </a:spcBef>
              <a:buClr>
                <a:schemeClr val="accent2"/>
              </a:buClr>
              <a:buSzPct val="100000"/>
              <a:buFont typeface="Arial"/>
              <a:buChar char="•"/>
            </a:pPr>
            <a:r>
              <a:rPr lang="en-US" sz="2400" b="0" i="0" u="none" strike="noStrike" cap="none">
                <a:solidFill>
                  <a:schemeClr val="dk1"/>
                </a:solidFill>
                <a:latin typeface="Calibri"/>
                <a:ea typeface="Calibri"/>
                <a:cs typeface="Calibri"/>
                <a:sym typeface="Calibri"/>
              </a:rPr>
              <a:t>Punishments dependent on social class of defendant</a:t>
            </a:r>
          </a:p>
          <a:p>
            <a:pPr marL="342900" marR="0" lvl="0" indent="-228600" algn="l" rtl="0">
              <a:lnSpc>
                <a:spcPct val="90000"/>
              </a:lnSpc>
              <a:spcBef>
                <a:spcPts val="560"/>
              </a:spcBef>
              <a:buClr>
                <a:schemeClr val="accent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142" name="Shape 142" descr="http://historymartinez.files.wordpress.com/2011/08/hammurabi-1.jpg"/>
          <p:cNvPicPr preferRelativeResize="0"/>
          <p:nvPr/>
        </p:nvPicPr>
        <p:blipFill rotWithShape="1">
          <a:blip r:embed="rId3">
            <a:alphaModFix/>
          </a:blip>
          <a:srcRect l="19428" r="23501"/>
          <a:stretch/>
        </p:blipFill>
        <p:spPr>
          <a:xfrm>
            <a:off x="3733800" y="2514600"/>
            <a:ext cx="1456840" cy="3743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a:solidFill>
                  <a:schemeClr val="dk2"/>
                </a:solidFill>
                <a:latin typeface="Cambria"/>
                <a:ea typeface="Cambria"/>
                <a:cs typeface="Cambria"/>
                <a:sym typeface="Cambria"/>
              </a:rPr>
              <a:t>Politics and Society</a:t>
            </a:r>
          </a:p>
        </p:txBody>
      </p:sp>
      <p:sp>
        <p:nvSpPr>
          <p:cNvPr id="148" name="Shape 148"/>
          <p:cNvSpPr txBox="1">
            <a:spLocks noGrp="1"/>
          </p:cNvSpPr>
          <p:nvPr>
            <p:ph type="body" idx="1"/>
          </p:nvPr>
        </p:nvSpPr>
        <p:spPr>
          <a:xfrm>
            <a:off x="457200" y="1123950"/>
            <a:ext cx="3657600" cy="639762"/>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Arial"/>
              <a:buNone/>
            </a:pPr>
            <a:r>
              <a:rPr lang="en-US" sz="2000" b="1" i="0" u="none" strike="noStrike" cap="none">
                <a:solidFill>
                  <a:schemeClr val="dk2"/>
                </a:solidFill>
                <a:latin typeface="Calibri"/>
                <a:ea typeface="Calibri"/>
                <a:cs typeface="Calibri"/>
                <a:sym typeface="Calibri"/>
              </a:rPr>
              <a:t>Politics </a:t>
            </a:r>
          </a:p>
        </p:txBody>
      </p:sp>
      <p:sp>
        <p:nvSpPr>
          <p:cNvPr id="149" name="Shape 149"/>
          <p:cNvSpPr txBox="1">
            <a:spLocks noGrp="1"/>
          </p:cNvSpPr>
          <p:nvPr>
            <p:ph type="body" idx="2"/>
          </p:nvPr>
        </p:nvSpPr>
        <p:spPr>
          <a:xfrm>
            <a:off x="457200" y="1763711"/>
            <a:ext cx="3657600" cy="4865688"/>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Arial"/>
              <a:buChar char="•"/>
            </a:pPr>
            <a:r>
              <a:rPr lang="en-US" sz="2400" b="0" i="0" u="none" strike="noStrike" cap="none">
                <a:solidFill>
                  <a:schemeClr val="dk1"/>
                </a:solidFill>
                <a:latin typeface="Calibri"/>
                <a:ea typeface="Calibri"/>
                <a:cs typeface="Calibri"/>
                <a:sym typeface="Calibri"/>
              </a:rPr>
              <a:t>City-state organization</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Urban center and the surrounding rural areas</a:t>
            </a:r>
          </a:p>
          <a:p>
            <a:pPr marL="640080" marR="0" lvl="1" indent="-233680" algn="l" rtl="0">
              <a:spcBef>
                <a:spcPts val="400"/>
              </a:spcBef>
              <a:buClr>
                <a:schemeClr val="accent2"/>
              </a:buClr>
              <a:buSzPct val="100000"/>
              <a:buFont typeface="Arial"/>
              <a:buChar char="•"/>
            </a:pPr>
            <a:r>
              <a:rPr lang="en-US" sz="2000" b="0" i="0" u="none" strike="noStrike" cap="none">
                <a:solidFill>
                  <a:schemeClr val="dk1"/>
                </a:solidFill>
                <a:latin typeface="Calibri"/>
                <a:ea typeface="Calibri"/>
                <a:cs typeface="Calibri"/>
                <a:sym typeface="Calibri"/>
              </a:rPr>
              <a:t>Most worked fields, some specialized labor</a:t>
            </a:r>
          </a:p>
          <a:p>
            <a:pPr marL="1005839" marR="0" lvl="2" indent="-231139" algn="l" rtl="0">
              <a:spcBef>
                <a:spcPts val="360"/>
              </a:spcBef>
              <a:buClr>
                <a:schemeClr val="accent3"/>
              </a:buClr>
              <a:buSzPct val="100000"/>
              <a:buFont typeface="Arial"/>
              <a:buChar char="•"/>
            </a:pPr>
            <a:r>
              <a:rPr lang="en-US" sz="1800" b="0" i="0" u="none" strike="noStrike" cap="none">
                <a:solidFill>
                  <a:schemeClr val="dk1"/>
                </a:solidFill>
                <a:latin typeface="Calibri"/>
                <a:ea typeface="Calibri"/>
                <a:cs typeface="Calibri"/>
                <a:sym typeface="Calibri"/>
              </a:rPr>
              <a:t>Pottery, artwork, clothing, weapons, tools</a:t>
            </a:r>
          </a:p>
          <a:p>
            <a:pPr marL="1005839" marR="0" lvl="2" indent="-231139" algn="l" rtl="0">
              <a:spcBef>
                <a:spcPts val="360"/>
              </a:spcBef>
              <a:buClr>
                <a:schemeClr val="accent3"/>
              </a:buClr>
              <a:buSzPct val="100000"/>
              <a:buFont typeface="Arial"/>
              <a:buChar char="•"/>
            </a:pPr>
            <a:r>
              <a:rPr lang="en-US" sz="1800" b="0" i="0" u="none" strike="noStrike" cap="none">
                <a:solidFill>
                  <a:schemeClr val="dk1"/>
                </a:solidFill>
                <a:latin typeface="Calibri"/>
                <a:ea typeface="Calibri"/>
                <a:cs typeface="Calibri"/>
                <a:sym typeface="Calibri"/>
              </a:rPr>
              <a:t>Specialists depended on the food surplus created by rural workers</a:t>
            </a:r>
          </a:p>
          <a:p>
            <a:pPr marL="342900" marR="0" lvl="0" indent="-228600" algn="l" rtl="0">
              <a:spcBef>
                <a:spcPts val="480"/>
              </a:spcBef>
              <a:buClr>
                <a:schemeClr val="accent1"/>
              </a:buClr>
              <a:buSzPct val="100000"/>
              <a:buFont typeface="Arial"/>
              <a:buNone/>
            </a:pPr>
            <a:endParaRPr sz="24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body" idx="3"/>
          </p:nvPr>
        </p:nvSpPr>
        <p:spPr>
          <a:xfrm>
            <a:off x="4419600" y="1123950"/>
            <a:ext cx="3657600" cy="639762"/>
          </a:xfrm>
          <a:prstGeom prst="rect">
            <a:avLst/>
          </a:prstGeom>
          <a:noFill/>
          <a:ln>
            <a:noFill/>
          </a:ln>
        </p:spPr>
        <p:txBody>
          <a:bodyPr lIns="91425" tIns="45700" rIns="91425" bIns="45700" anchor="b" anchorCtr="0">
            <a:noAutofit/>
          </a:bodyPr>
          <a:lstStyle/>
          <a:p>
            <a:pPr marL="0" marR="0" lvl="0" indent="0" algn="ctr" rtl="0">
              <a:spcBef>
                <a:spcPts val="0"/>
              </a:spcBef>
              <a:buClr>
                <a:schemeClr val="accent1"/>
              </a:buClr>
              <a:buSzPct val="25000"/>
              <a:buFont typeface="Arial"/>
              <a:buNone/>
            </a:pPr>
            <a:r>
              <a:rPr lang="en-US" sz="2000" b="1" i="0" u="none" strike="noStrike" cap="none">
                <a:solidFill>
                  <a:schemeClr val="dk2"/>
                </a:solidFill>
                <a:latin typeface="Calibri"/>
                <a:ea typeface="Calibri"/>
                <a:cs typeface="Calibri"/>
                <a:sym typeface="Calibri"/>
              </a:rPr>
              <a:t>Society </a:t>
            </a:r>
          </a:p>
        </p:txBody>
      </p:sp>
      <p:sp>
        <p:nvSpPr>
          <p:cNvPr id="151" name="Shape 151"/>
          <p:cNvSpPr txBox="1">
            <a:spLocks noGrp="1"/>
          </p:cNvSpPr>
          <p:nvPr>
            <p:ph type="body" idx="4"/>
          </p:nvPr>
        </p:nvSpPr>
        <p:spPr>
          <a:xfrm>
            <a:off x="4419600" y="1763711"/>
            <a:ext cx="3657600" cy="4865688"/>
          </a:xfrm>
          <a:prstGeom prst="rect">
            <a:avLst/>
          </a:prstGeom>
          <a:noFill/>
          <a:ln>
            <a:noFill/>
          </a:ln>
        </p:spPr>
        <p:txBody>
          <a:bodyPr lIns="91425" tIns="45700" rIns="91425" bIns="45700" anchor="t" anchorCtr="0">
            <a:noAutofit/>
          </a:bodyPr>
          <a:lstStyle/>
          <a:p>
            <a:pPr marL="342900" marR="0" lvl="0" indent="-228600" algn="l" rtl="0">
              <a:lnSpc>
                <a:spcPct val="90000"/>
              </a:lnSpc>
              <a:spcBef>
                <a:spcPts val="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3 classes</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Free, land owners </a:t>
            </a:r>
          </a:p>
          <a:p>
            <a:pPr marL="1005839" marR="0" lvl="2" indent="-231139" algn="l" rtl="0">
              <a:lnSpc>
                <a:spcPct val="90000"/>
              </a:lnSpc>
              <a:spcBef>
                <a:spcPts val="330"/>
              </a:spcBef>
              <a:buClr>
                <a:schemeClr val="accent3"/>
              </a:buClr>
              <a:buSzPct val="97058"/>
              <a:buFont typeface="Arial"/>
              <a:buChar char="•"/>
            </a:pPr>
            <a:r>
              <a:rPr lang="en-US" sz="1650" b="0" i="0" u="none" strike="noStrike" cap="none">
                <a:solidFill>
                  <a:schemeClr val="dk1"/>
                </a:solidFill>
                <a:latin typeface="Calibri"/>
                <a:ea typeface="Calibri"/>
                <a:cs typeface="Calibri"/>
                <a:sym typeface="Calibri"/>
              </a:rPr>
              <a:t>Royalty, officials, warriors, priests, merchants</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Those dependent on farmers/artisans</a:t>
            </a:r>
          </a:p>
          <a:p>
            <a:pPr marL="1005839" marR="0" lvl="2" indent="-231139" algn="l" rtl="0">
              <a:lnSpc>
                <a:spcPct val="90000"/>
              </a:lnSpc>
              <a:spcBef>
                <a:spcPts val="330"/>
              </a:spcBef>
              <a:buClr>
                <a:schemeClr val="accent3"/>
              </a:buClr>
              <a:buSzPct val="97058"/>
              <a:buFont typeface="Arial"/>
              <a:buChar char="•"/>
            </a:pPr>
            <a:r>
              <a:rPr lang="en-US" sz="1650" b="0" i="0" u="none" strike="noStrike" cap="none">
                <a:solidFill>
                  <a:schemeClr val="dk1"/>
                </a:solidFill>
                <a:latin typeface="Calibri"/>
                <a:ea typeface="Calibri"/>
                <a:cs typeface="Calibri"/>
                <a:sym typeface="Calibri"/>
              </a:rPr>
              <a:t>Rural work force</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Slaves </a:t>
            </a:r>
          </a:p>
          <a:p>
            <a:pPr marL="1005839" marR="0" lvl="2" indent="-231139" algn="l" rtl="0">
              <a:lnSpc>
                <a:spcPct val="90000"/>
              </a:lnSpc>
              <a:spcBef>
                <a:spcPts val="330"/>
              </a:spcBef>
              <a:buClr>
                <a:schemeClr val="accent3"/>
              </a:buClr>
              <a:buSzPct val="97058"/>
              <a:buFont typeface="Arial"/>
              <a:buChar char="•"/>
            </a:pPr>
            <a:r>
              <a:rPr lang="en-US" sz="1650" b="0" i="0" u="none" strike="noStrike" cap="none">
                <a:solidFill>
                  <a:schemeClr val="dk1"/>
                </a:solidFill>
                <a:latin typeface="Calibri"/>
                <a:ea typeface="Calibri"/>
                <a:cs typeface="Calibri"/>
                <a:sym typeface="Calibri"/>
              </a:rPr>
              <a:t>Identified by haircut</a:t>
            </a:r>
          </a:p>
          <a:p>
            <a:pPr marL="342900" marR="0" lvl="0" indent="-228600" algn="l" rtl="0">
              <a:lnSpc>
                <a:spcPct val="90000"/>
              </a:lnSpc>
              <a:spcBef>
                <a:spcPts val="440"/>
              </a:spcBef>
              <a:buClr>
                <a:schemeClr val="accent1"/>
              </a:buClr>
              <a:buSzPct val="100000"/>
              <a:buFont typeface="Arial"/>
              <a:buChar char="•"/>
            </a:pPr>
            <a:r>
              <a:rPr lang="en-US" sz="2200" b="0" i="0" u="none" strike="noStrike" cap="none">
                <a:solidFill>
                  <a:schemeClr val="dk1"/>
                </a:solidFill>
                <a:latin typeface="Calibri"/>
                <a:ea typeface="Calibri"/>
                <a:cs typeface="Calibri"/>
                <a:sym typeface="Calibri"/>
              </a:rPr>
              <a:t>Women</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Child bearing and care</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Could own property</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Could engage in trade</a:t>
            </a:r>
          </a:p>
          <a:p>
            <a:pPr marL="640080" marR="0" lvl="1" indent="-233680" algn="l" rtl="0">
              <a:lnSpc>
                <a:spcPct val="90000"/>
              </a:lnSpc>
              <a:spcBef>
                <a:spcPts val="370"/>
              </a:spcBef>
              <a:buClr>
                <a:schemeClr val="accent2"/>
              </a:buClr>
              <a:buSzPct val="97368"/>
              <a:buFont typeface="Arial"/>
              <a:buChar char="•"/>
            </a:pPr>
            <a:r>
              <a:rPr lang="en-US" sz="1850" b="0" i="0" u="none" strike="noStrike" cap="none">
                <a:solidFill>
                  <a:schemeClr val="dk1"/>
                </a:solidFill>
                <a:latin typeface="Calibri"/>
                <a:ea typeface="Calibri"/>
                <a:cs typeface="Calibri"/>
                <a:sym typeface="Calibri"/>
              </a:rPr>
              <a:t>Decline in status after 2</a:t>
            </a:r>
            <a:r>
              <a:rPr lang="en-US" sz="1850" b="0" i="0" u="none" strike="noStrike" cap="none" baseline="30000">
                <a:solidFill>
                  <a:schemeClr val="dk1"/>
                </a:solidFill>
                <a:latin typeface="Calibri"/>
                <a:ea typeface="Calibri"/>
                <a:cs typeface="Calibri"/>
                <a:sym typeface="Calibri"/>
              </a:rPr>
              <a:t>nd</a:t>
            </a:r>
            <a:r>
              <a:rPr lang="en-US" sz="1850" b="0" i="0" u="none" strike="noStrike" cap="none">
                <a:solidFill>
                  <a:schemeClr val="dk1"/>
                </a:solidFill>
                <a:latin typeface="Calibri"/>
                <a:ea typeface="Calibri"/>
                <a:cs typeface="Calibri"/>
                <a:sym typeface="Calibri"/>
              </a:rPr>
              <a:t> millennium BCE</a:t>
            </a:r>
          </a:p>
        </p:txBody>
      </p:sp>
    </p:spTree>
  </p:cSld>
  <p:clrMapOvr>
    <a:masterClrMapping/>
  </p:clrMapOvr>
</p:sld>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1837</Words>
  <Application>Microsoft Macintosh PowerPoint</Application>
  <PresentationFormat>On-screen Show (4:3)</PresentationFormat>
  <Paragraphs>279</Paragraphs>
  <Slides>44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Cambria</vt:lpstr>
      <vt:lpstr>ScalaSansPro-Regular</vt:lpstr>
      <vt:lpstr>Adjacency</vt:lpstr>
      <vt:lpstr>The First River Valley Civilizations</vt:lpstr>
      <vt:lpstr>Civilization</vt:lpstr>
      <vt:lpstr>PowerPoint Presentation</vt:lpstr>
      <vt:lpstr>MESOPOTAMIA</vt:lpstr>
      <vt:lpstr>Mesopotamia</vt:lpstr>
      <vt:lpstr>Sumerians</vt:lpstr>
      <vt:lpstr>Babylon</vt:lpstr>
      <vt:lpstr>Hammurabi</vt:lpstr>
      <vt:lpstr>Politics and Society</vt:lpstr>
      <vt:lpstr>Religion</vt:lpstr>
      <vt:lpstr>PowerPoint Presentation</vt:lpstr>
      <vt:lpstr>Technology</vt:lpstr>
      <vt:lpstr>PowerPoint Presentation</vt:lpstr>
      <vt:lpstr>EGYPT</vt:lpstr>
      <vt:lpstr>PowerPoint Presentation</vt:lpstr>
      <vt:lpstr>Egypt</vt:lpstr>
      <vt:lpstr>Religion</vt:lpstr>
      <vt:lpstr>Politics and Religion</vt:lpstr>
      <vt:lpstr>Death and the Afterlife </vt:lpstr>
      <vt:lpstr>PowerPoint Presentation</vt:lpstr>
      <vt:lpstr>PowerPoint Presentation</vt:lpstr>
      <vt:lpstr>Politics</vt:lpstr>
      <vt:lpstr>Technology </vt:lpstr>
      <vt:lpstr>Society</vt:lpstr>
      <vt:lpstr>INDUS RIVER VALLEY</vt:lpstr>
      <vt:lpstr>PowerPoint Presentation</vt:lpstr>
      <vt:lpstr>Indus River Valley</vt:lpstr>
      <vt:lpstr>Harappa and Mohenjo-Daro</vt:lpstr>
      <vt:lpstr>PowerPoint Presentation</vt:lpstr>
      <vt:lpstr>PowerPoint Presentation</vt:lpstr>
      <vt:lpstr>PowerPoint Presentation</vt:lpstr>
      <vt:lpstr>PowerPoint Presentation</vt:lpstr>
      <vt:lpstr>PowerPoint Presentation</vt:lpstr>
      <vt:lpstr>Geography</vt:lpstr>
      <vt:lpstr>Himalayas</vt:lpstr>
      <vt:lpstr>Gobi Desert</vt:lpstr>
      <vt:lpstr>Mongolian Steppe</vt:lpstr>
      <vt:lpstr>Agriculture</vt:lpstr>
      <vt:lpstr>PowerPoint Presentation</vt:lpstr>
      <vt:lpstr>History of China</vt:lpstr>
      <vt:lpstr>PowerPoint Presentation</vt:lpstr>
      <vt:lpstr>Religion and Afterlife </vt:lpstr>
      <vt:lpstr>PowerPoint Presentation</vt:lpstr>
      <vt:lpstr>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River Valley Civilizations</dc:title>
  <cp:lastModifiedBy>Tripp, Caitlin</cp:lastModifiedBy>
  <cp:revision>3</cp:revision>
  <dcterms:modified xsi:type="dcterms:W3CDTF">2019-06-29T18:29:57Z</dcterms:modified>
</cp:coreProperties>
</file>