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handoutMasterIdLst>
    <p:handoutMasterId r:id="rId29"/>
  </p:handoutMasterIdLst>
  <p:sldIdLst>
    <p:sldId id="281" r:id="rId2"/>
    <p:sldId id="282" r:id="rId3"/>
    <p:sldId id="283" r:id="rId4"/>
    <p:sldId id="284" r:id="rId5"/>
    <p:sldId id="285" r:id="rId6"/>
    <p:sldId id="286" r:id="rId7"/>
    <p:sldId id="287" r:id="rId8"/>
    <p:sldId id="288" r:id="rId9"/>
    <p:sldId id="289" r:id="rId10"/>
    <p:sldId id="290" r:id="rId11"/>
    <p:sldId id="291" r:id="rId12"/>
    <p:sldId id="292" r:id="rId13"/>
    <p:sldId id="305" r:id="rId14"/>
    <p:sldId id="293" r:id="rId15"/>
    <p:sldId id="294" r:id="rId16"/>
    <p:sldId id="295" r:id="rId17"/>
    <p:sldId id="296" r:id="rId18"/>
    <p:sldId id="297" r:id="rId19"/>
    <p:sldId id="298" r:id="rId20"/>
    <p:sldId id="299" r:id="rId21"/>
    <p:sldId id="300" r:id="rId22"/>
    <p:sldId id="306" r:id="rId23"/>
    <p:sldId id="301" r:id="rId24"/>
    <p:sldId id="302" r:id="rId25"/>
    <p:sldId id="303" r:id="rId26"/>
    <p:sldId id="30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44" autoAdjust="0"/>
    <p:restoredTop sz="75494" autoAdjust="0"/>
  </p:normalViewPr>
  <p:slideViewPr>
    <p:cSldViewPr snapToGrid="0" snapToObjects="1">
      <p:cViewPr>
        <p:scale>
          <a:sx n="58" d="100"/>
          <a:sy n="58" d="100"/>
        </p:scale>
        <p:origin x="-102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230DDE-725C-5944-8349-F6E220C6A80B}" type="datetimeFigureOut">
              <a:rPr lang="en-US" smtClean="0"/>
              <a:pPr/>
              <a:t>7/2/2016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CE7FEB-25B2-934A-A5DF-A069ED6FE856}" type="slidenum">
              <a:rPr lang="en-US" smtClean="0"/>
              <a:pPr/>
              <a:t>‹#›</a:t>
            </a:fld>
            <a:endParaRPr lang="en-US"/>
          </a:p>
        </p:txBody>
      </p:sp>
    </p:spTree>
    <p:extLst>
      <p:ext uri="{BB962C8B-B14F-4D97-AF65-F5344CB8AC3E}">
        <p14:creationId xmlns:p14="http://schemas.microsoft.com/office/powerpoint/2010/main" val="307324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173DF-DFF5-A24D-98A7-9D38E6DAE083}" type="datetimeFigureOut">
              <a:rPr lang="en-US" smtClean="0"/>
              <a:pPr/>
              <a:t>7/2/2016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22F495-2BC1-BC4E-9CE4-1AC18C26663F}" type="slidenum">
              <a:rPr lang="en-US" smtClean="0"/>
              <a:pPr/>
              <a:t>‹#›</a:t>
            </a:fld>
            <a:endParaRPr lang="en-US"/>
          </a:p>
        </p:txBody>
      </p:sp>
    </p:spTree>
    <p:extLst>
      <p:ext uri="{BB962C8B-B14F-4D97-AF65-F5344CB8AC3E}">
        <p14:creationId xmlns:p14="http://schemas.microsoft.com/office/powerpoint/2010/main" val="11809388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8DBC21E-5990-3248-BF5F-4C8BC3F66759}" type="slidenum">
              <a:rPr lang="en-US"/>
              <a:pPr/>
              <a:t>1</a:t>
            </a:fld>
            <a:endParaRPr 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D6684A5-EC71-F548-93C3-5D19A7D0487E}" type="slidenum">
              <a:rPr lang="en-US"/>
              <a:pPr/>
              <a:t>12</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ABD0D69-A86F-8342-AAAB-7D8E74220FE0}" type="slidenum">
              <a:rPr lang="en-US"/>
              <a:pPr/>
              <a:t>14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6C17CA9-5A11-BC4D-A64D-3C7BE80CB081}" type="slidenum">
              <a:rPr lang="en-US"/>
              <a:pPr/>
              <a:t>15</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smtClean="0"/>
              <a:t>1795</a:t>
            </a:r>
            <a:r>
              <a:rPr lang="en-US" baseline="0" dirty="0" smtClean="0"/>
              <a:t> - </a:t>
            </a:r>
            <a:r>
              <a:rPr lang="en-US" dirty="0" smtClean="0"/>
              <a:t>On October 5, 1795, mobs of Parisians joined national guardsmen bent on toppling the Republic, and the government called on Bonaparte to repel the attack. </a:t>
            </a:r>
            <a:r>
              <a:rPr lang="en-US" dirty="0" err="1" smtClean="0"/>
              <a:t>Pbs.org</a:t>
            </a:r>
            <a:endParaRPr lang="en-US" dirty="0" smtClean="0"/>
          </a:p>
          <a:p>
            <a:pPr eaLnBrk="1" hangingPunct="1"/>
            <a:endParaRPr lang="en-US" dirty="0" smtClean="0"/>
          </a:p>
          <a:p>
            <a:pPr eaLnBrk="1" hangingPunct="1"/>
            <a:r>
              <a:rPr lang="en-US" dirty="0" smtClean="0"/>
              <a:t>Napoleon leads successful</a:t>
            </a:r>
            <a:r>
              <a:rPr lang="en-US" baseline="0" dirty="0" smtClean="0"/>
              <a:t> campaigns in both Italy and Egypt.  He conquers Cairo. In </a:t>
            </a:r>
          </a:p>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D4E37E5-5B26-5F46-982C-8B1C39C40976}" type="slidenum">
              <a:rPr lang="en-US"/>
              <a:pPr/>
              <a:t>17</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smtClean="0"/>
              <a:t>Tried to end</a:t>
            </a:r>
            <a:r>
              <a:rPr lang="en-US" baseline="0" dirty="0" smtClean="0"/>
              <a:t> </a:t>
            </a:r>
            <a:r>
              <a:rPr lang="en-US" baseline="0" dirty="0" err="1" smtClean="0"/>
              <a:t>gov’t</a:t>
            </a:r>
            <a:r>
              <a:rPr lang="en-US" baseline="0" dirty="0" smtClean="0"/>
              <a:t> corruption.  Dismissed corrupt officials, created </a:t>
            </a:r>
            <a:r>
              <a:rPr lang="en-US" baseline="0" dirty="0" err="1" smtClean="0"/>
              <a:t>lycees</a:t>
            </a:r>
            <a:r>
              <a:rPr lang="en-US" baseline="0" dirty="0" smtClean="0"/>
              <a:t>, </a:t>
            </a:r>
            <a:r>
              <a:rPr lang="en-US" baseline="0" dirty="0" err="1" smtClean="0"/>
              <a:t>gov’t</a:t>
            </a:r>
            <a:r>
              <a:rPr lang="en-US" baseline="0" dirty="0" smtClean="0"/>
              <a:t> run schools.  People promoted based on merit rather than family connections.</a:t>
            </a:r>
          </a:p>
          <a:p>
            <a:pPr eaLnBrk="1" hangingPunct="1"/>
            <a:endParaRPr lang="en-US" baseline="0" dirty="0" smtClean="0"/>
          </a:p>
          <a:p>
            <a:pPr eaLnBrk="1" hangingPunct="1"/>
            <a:r>
              <a:rPr lang="en-US" baseline="0" dirty="0" smtClean="0"/>
              <a:t>Concord </a:t>
            </a:r>
            <a:r>
              <a:rPr lang="en-US" baseline="0" dirty="0" err="1" smtClean="0"/>
              <a:t>w</a:t>
            </a:r>
            <a:r>
              <a:rPr lang="en-US" baseline="0" dirty="0" smtClean="0"/>
              <a:t> Pope Pius VII – to repair the relationship with the church.  </a:t>
            </a:r>
          </a:p>
          <a:p>
            <a:pPr eaLnBrk="1" hangingPunct="1"/>
            <a:r>
              <a:rPr lang="en-US" dirty="0" smtClean="0"/>
              <a:t>In the agreement the First Consul (Napoleon) was given the right to nominate bishops; the bishoprics and parishes were redistributed; and the erection of seminaries was allowed. The Pope (Pius VII) condoned the actions of those who had acquired church property, and by way of compensation the government engaged to give the bishops and </a:t>
            </a:r>
            <a:r>
              <a:rPr lang="en-US" dirty="0" err="1" smtClean="0"/>
              <a:t>curés</a:t>
            </a:r>
            <a:r>
              <a:rPr lang="en-US" dirty="0" smtClean="0"/>
              <a:t> suitable salaries.  Britannica online</a:t>
            </a:r>
          </a:p>
          <a:p>
            <a:pPr eaLnBrk="1" hangingPunct="1"/>
            <a:endParaRPr lang="en-US" smtClean="0"/>
          </a:p>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9DAF159-9BE6-7E46-921C-E76E1764DB8A}" type="slidenum">
              <a:rPr lang="en-US"/>
              <a:pPr/>
              <a:t>19</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584849D-BDC6-F54A-BDDF-D2F4F606D2A3}" type="slidenum">
              <a:rPr lang="en-US"/>
              <a:pPr/>
              <a:t>20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E1685DB-EE18-E244-B48A-3C96A83663FE}" type="slidenum">
              <a:rPr lang="en-US"/>
              <a:pPr/>
              <a:t>21</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2639ABD-AECF-1741-BA1E-20E11EC918D7}" type="slidenum">
              <a:rPr lang="en-US"/>
              <a:pPr/>
              <a:t>23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207D0FC-2E5E-114C-BE0E-910ED9B4A493}" type="slidenum">
              <a:rPr lang="en-US"/>
              <a:pPr/>
              <a:t>24</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D881AFA-E243-1549-A454-ECB6A0CF6D91}" type="slidenum">
              <a:rPr lang="en-US"/>
              <a:pPr/>
              <a:t>25</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http://www.thefashionhistorian.com/2012/03/chemise-la-reine.html</a:t>
            </a:r>
            <a:endParaRPr lang="en-US" dirty="0"/>
          </a:p>
        </p:txBody>
      </p:sp>
      <p:sp>
        <p:nvSpPr>
          <p:cNvPr id="4" name="Slide Number Placeholder 3"/>
          <p:cNvSpPr>
            <a:spLocks noGrp="1"/>
          </p:cNvSpPr>
          <p:nvPr>
            <p:ph type="sldNum" sz="quarter" idx="10"/>
          </p:nvPr>
        </p:nvSpPr>
        <p:spPr/>
        <p:txBody>
          <a:bodyPr/>
          <a:lstStyle/>
          <a:p>
            <a:fld id="{E822F495-2BC1-BC4E-9CE4-1AC18C26663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B778898-013B-DF4D-BF92-8F747271305B}" type="slidenum">
              <a:rPr lang="en-US"/>
              <a:pPr/>
              <a:t>5</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192F4A4-0E0A-6B4B-AFD3-364672D8221C}" type="slidenum">
              <a:rPr lang="en-US"/>
              <a:pPr/>
              <a:t>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E19357B-90C4-494E-8CAD-DE4F0FD2B852}" type="slidenum">
              <a:rPr lang="en-US"/>
              <a:pPr/>
              <a:t>7</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dirty="0" smtClean="0"/>
              <a:t>Under the old system</a:t>
            </a:r>
            <a:r>
              <a:rPr lang="en-US" baseline="0" dirty="0" smtClean="0"/>
              <a:t> each Estate met separately and had one vote.  The Third Estate demanded they all meet together and each delegate have one vote.  This Third Estate had as many delegates as the First &amp; Second Estates combined.  The nobles didn’t like this so the king ordered them to follow the old rules.  The Third Estate didn’t give up.  They met and on June 17 they named themselves the National Assembly. They broke into an indoor tennis court and pledged to stay until they wrote a new constitution.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CBED0D1-3F8D-F841-8FB3-41988F0DE6B8}" type="slidenum">
              <a:rPr lang="en-US"/>
              <a:pPr/>
              <a:t>8</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259F44D-8AF1-7446-A3C3-0ED1A8A93A82}" type="slidenum">
              <a:rPr lang="en-US"/>
              <a:pPr/>
              <a:t>9</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National Assembly</a:t>
            </a:r>
            <a:r>
              <a:rPr lang="en-US" baseline="0" dirty="0" smtClean="0"/>
              <a:t> seizes Church property and sells it to pay off French national debt.  This upset the peasantry which was predominantly Catholic.</a:t>
            </a:r>
            <a:endParaRPr lang="en-US" dirty="0" smtClean="0"/>
          </a:p>
          <a:p>
            <a:pPr eaLnBrk="1" hangingPunct="1"/>
            <a:endParaRPr lang="en-US" dirty="0" smtClean="0"/>
          </a:p>
          <a:p>
            <a:pPr eaLnBrk="1" hangingPunct="1"/>
            <a:r>
              <a:rPr lang="en-US" dirty="0" smtClean="0"/>
              <a:t>Still struggling with food shortages &amp; debt.   The radicals sat on the left,</a:t>
            </a:r>
            <a:r>
              <a:rPr lang="en-US" baseline="0" dirty="0" smtClean="0"/>
              <a:t> the moderates in the middle &amp; conservatives on the right.  That’s where we get the terminology.</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C446886-C9E0-C249-AF0D-FC2073206175}" type="slidenum">
              <a:rPr lang="en-US"/>
              <a:pPr/>
              <a:t>10</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B0122EF-AAF5-F94E-B2E4-7B7CFA9286EB}" type="slidenum">
              <a:rPr lang="en-US"/>
              <a:pPr/>
              <a:t>11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8"/>
            <a:ext cx="8513762" cy="2729753"/>
          </a:xfrm>
        </p:spPr>
        <p:txBody>
          <a:bodyPr>
            <a:noAutofit/>
          </a:bodyPr>
          <a:lstStyle>
            <a:lvl1pPr algn="l">
              <a:lnSpc>
                <a:spcPts val="10800"/>
              </a:lnSpc>
              <a:defRPr sz="10000" b="1" spc="-250" baseline="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306388" y="3505200"/>
            <a:ext cx="4683050" cy="1344706"/>
          </a:xfrm>
        </p:spPr>
        <p:txBody>
          <a:bodyPr anchor="b">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sz="1100">
                <a:solidFill>
                  <a:schemeClr val="tx2"/>
                </a:solidFill>
              </a:defRPr>
            </a:lvl1pPr>
          </a:lstStyle>
          <a:p>
            <a:pPr>
              <a:defRPr/>
            </a:pPr>
            <a:endParaRPr lang="en-US"/>
          </a:p>
        </p:txBody>
      </p:sp>
      <p:sp>
        <p:nvSpPr>
          <p:cNvPr id="5" name="Footer Placeholder 4"/>
          <p:cNvSpPr>
            <a:spLocks noGrp="1"/>
          </p:cNvSpPr>
          <p:nvPr>
            <p:ph type="ftr" sz="quarter" idx="11"/>
          </p:nvPr>
        </p:nvSpPr>
        <p:spPr>
          <a:xfrm>
            <a:off x="2209800" y="6275388"/>
            <a:ext cx="5638800" cy="365125"/>
          </a:xfrm>
        </p:spPr>
        <p:txBody>
          <a:bodyPr/>
          <a:lstStyle>
            <a:lvl1pPr algn="l">
              <a:defRPr sz="1100">
                <a:solidFill>
                  <a:schemeClr val="tx2"/>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sz="1400">
                <a:solidFill>
                  <a:schemeClr val="tx2"/>
                </a:solidFill>
              </a:defRPr>
            </a:lvl1pPr>
          </a:lstStyle>
          <a:p>
            <a:pPr>
              <a:defRPr/>
            </a:pPr>
            <a:fld id="{6C1C65A2-240B-9D4D-A849-FFD8EF50250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344CB2-9AC3-AC4C-9C5E-095B3B7C2A0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32011" y="4329953"/>
            <a:ext cx="7907151" cy="927847"/>
          </a:xfrm>
        </p:spPr>
        <p:txBody>
          <a:bodyPr anchor="b">
            <a:noAutofit/>
          </a:bodyPr>
          <a:lstStyle>
            <a:lvl1pPr algn="l">
              <a:defRPr sz="3600"/>
            </a:lvl1pPr>
          </a:lstStyle>
          <a:p>
            <a:r>
              <a:rPr lang="en-US" smtClean="0"/>
              <a:t>Click to edit Master title style</a:t>
            </a:r>
            <a:endParaRPr/>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6C4C2E10-D11B-4A4D-AE64-87AA80A871B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2" name="Title 1"/>
          <p:cNvSpPr>
            <a:spLocks noGrp="1"/>
          </p:cNvSpPr>
          <p:nvPr>
            <p:ph type="title"/>
          </p:nvPr>
        </p:nvSpPr>
        <p:spPr>
          <a:xfrm>
            <a:off x="632011" y="4329953"/>
            <a:ext cx="7907151" cy="927847"/>
          </a:xfrm>
        </p:spPr>
        <p:txBody>
          <a:bodyPr anchor="b">
            <a:noAutofit/>
          </a:bodyPr>
          <a:lstStyle>
            <a:lvl1pPr algn="l">
              <a:defRPr sz="3600"/>
            </a:lvl1pPr>
          </a:lstStyle>
          <a:p>
            <a:r>
              <a:rPr lang="en-US" smtClean="0"/>
              <a:t>Click to edit Master title style</a:t>
            </a:r>
            <a:endParaRPr/>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10" name="Footer Placeholder 4"/>
          <p:cNvSpPr>
            <a:spLocks noGrp="1"/>
          </p:cNvSpPr>
          <p:nvPr>
            <p:ph type="ftr" sz="quarter" idx="16"/>
          </p:nvPr>
        </p:nvSpPr>
        <p:spPr/>
        <p:txBody>
          <a:bodyPr/>
          <a:lstStyle>
            <a:lvl1pPr>
              <a:defRPr/>
            </a:lvl1pPr>
          </a:lstStyle>
          <a:p>
            <a:pPr>
              <a:defRPr/>
            </a:pPr>
            <a:endParaRPr lang="en-US"/>
          </a:p>
        </p:txBody>
      </p:sp>
      <p:sp>
        <p:nvSpPr>
          <p:cNvPr id="11" name="Slide Number Placeholder 5"/>
          <p:cNvSpPr>
            <a:spLocks noGrp="1"/>
          </p:cNvSpPr>
          <p:nvPr>
            <p:ph type="sldNum" sz="quarter" idx="17"/>
          </p:nvPr>
        </p:nvSpPr>
        <p:spPr/>
        <p:txBody>
          <a:bodyPr/>
          <a:lstStyle>
            <a:lvl1pPr>
              <a:defRPr/>
            </a:lvl1pPr>
          </a:lstStyle>
          <a:p>
            <a:pPr>
              <a:defRPr/>
            </a:pPr>
            <a:fld id="{F5E86130-DDF9-EF4C-B914-DE4BD2C9F00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1EA5FE-5AEC-D646-BC6E-BDB2ADC21F3B}"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0" y="685801"/>
            <a:ext cx="757518" cy="5440680"/>
          </a:xfrm>
        </p:spPr>
        <p:txBody>
          <a:bodyPr vert="eaVert">
            <a:noAutofit/>
          </a:bodyPr>
          <a:lstStyle/>
          <a:p>
            <a:r>
              <a:rPr lang="en-US" smtClean="0"/>
              <a:t>Click to edit Master title style</a:t>
            </a:r>
            <a:endParaRPr/>
          </a:p>
        </p:txBody>
      </p:sp>
      <p:sp>
        <p:nvSpPr>
          <p:cNvPr id="3" name="Vertical Text Placeholder 2"/>
          <p:cNvSpPr>
            <a:spLocks noGrp="1"/>
          </p:cNvSpPr>
          <p:nvPr>
            <p:ph type="body" orient="vert" idx="1"/>
          </p:nvPr>
        </p:nvSpPr>
        <p:spPr>
          <a:xfrm>
            <a:off x="631825" y="685801"/>
            <a:ext cx="6561137" cy="5440680"/>
          </a:xfrm>
        </p:spPr>
        <p:txBody>
          <a:bodyPr vert="eaVe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E39E57-695E-8E42-8A3C-3FEB846AFE0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817168-835B-794E-B7F9-CDA3DA278F2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oAutofit/>
          </a:bodyPr>
          <a:lstStyle>
            <a:lvl1pPr algn="l">
              <a:lnSpc>
                <a:spcPts val="13800"/>
              </a:lnSpc>
              <a:defRPr sz="13500" b="1" cap="none" spc="-250" baseline="0">
                <a:solidFill>
                  <a:schemeClr val="tx2"/>
                </a:solidFill>
              </a:defRPr>
            </a:lvl1pPr>
          </a:lstStyle>
          <a:p>
            <a:r>
              <a:rPr lang="en-US" smtClean="0"/>
              <a:t>Click to edit Master title style</a:t>
            </a:r>
            <a:endParaRPr/>
          </a:p>
        </p:txBody>
      </p:sp>
      <p:sp>
        <p:nvSpPr>
          <p:cNvPr id="3" name="Text Placeholder 2"/>
          <p:cNvSpPr>
            <a:spLocks noGrp="1"/>
          </p:cNvSpPr>
          <p:nvPr>
            <p:ph type="body" idx="1"/>
          </p:nvPr>
        </p:nvSpPr>
        <p:spPr>
          <a:xfrm>
            <a:off x="384874" y="3525980"/>
            <a:ext cx="8355714"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oAutofit/>
          </a:bodyPr>
          <a:lstStyle>
            <a:lvl1pPr algn="l">
              <a:lnSpc>
                <a:spcPts val="13800"/>
              </a:lnSpc>
              <a:defRPr sz="13500" b="1" cap="none" spc="-250" baseline="0">
                <a:solidFill>
                  <a:schemeClr val="tx2"/>
                </a:solidFill>
              </a:defRPr>
            </a:lvl1pPr>
          </a:lstStyle>
          <a:p>
            <a:r>
              <a:rPr lang="en-US" smtClean="0"/>
              <a:t>Click to edit Master title style</a:t>
            </a:r>
            <a:endParaRPr/>
          </a:p>
        </p:txBody>
      </p:sp>
      <p:sp>
        <p:nvSpPr>
          <p:cNvPr id="3" name="Text Placeholder 2"/>
          <p:cNvSpPr>
            <a:spLocks noGrp="1"/>
          </p:cNvSpPr>
          <p:nvPr>
            <p:ph type="body" idx="1"/>
          </p:nvPr>
        </p:nvSpPr>
        <p:spPr>
          <a:xfrm>
            <a:off x="384874" y="3525980"/>
            <a:ext cx="4428426"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Picture Placeholder 2"/>
          <p:cNvSpPr>
            <a:spLocks noGrp="1"/>
          </p:cNvSpPr>
          <p:nvPr>
            <p:ph type="pic" idx="13"/>
          </p:nvPr>
        </p:nvSpPr>
        <p:spPr>
          <a:xfrm rot="21263043">
            <a:off x="5231118" y="261015"/>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C52191-B8B4-224D-878D-99652125508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Rectangle 8"/>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Rectangle 9"/>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612775" y="582706"/>
            <a:ext cx="7918450" cy="788894"/>
          </a:xfrm>
        </p:spPr>
        <p:txBody>
          <a:bodyPr>
            <a:noAutofit/>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5545" y="1546412"/>
            <a:ext cx="3867912" cy="464950"/>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936"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313"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Date Placeholder 6"/>
          <p:cNvSpPr>
            <a:spLocks noGrp="1"/>
          </p:cNvSpPr>
          <p:nvPr>
            <p:ph type="dt" sz="half" idx="10"/>
          </p:nvPr>
        </p:nvSpPr>
        <p:spPr/>
        <p:txBody>
          <a:bodyPr/>
          <a:lstStyle>
            <a:lvl1pPr>
              <a:defRPr/>
            </a:lvl1pPr>
          </a:lstStyle>
          <a:p>
            <a:pPr>
              <a:defRPr/>
            </a:pPr>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0D87ADFA-C5CB-5042-AC7B-271809A8F46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603E7C8-41D7-8E4C-9352-341100A8C1D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DF40606-23DF-254D-A8B3-E620044AA87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2650" y="658906"/>
            <a:ext cx="3819338" cy="546725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42EDE4-6D8C-EA42-A8AC-0B00E5F92E0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2775" y="582613"/>
            <a:ext cx="7918450" cy="788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89013" y="2044700"/>
            <a:ext cx="7165975" cy="4081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275388"/>
            <a:ext cx="1600200" cy="365125"/>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sp>
        <p:nvSpPr>
          <p:cNvPr id="5" name="Footer Placeholder 4"/>
          <p:cNvSpPr>
            <a:spLocks noGrp="1"/>
          </p:cNvSpPr>
          <p:nvPr>
            <p:ph type="ftr" sz="quarter" idx="3"/>
          </p:nvPr>
        </p:nvSpPr>
        <p:spPr>
          <a:xfrm>
            <a:off x="2205038" y="6275388"/>
            <a:ext cx="5643562" cy="365125"/>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077200" y="6275388"/>
            <a:ext cx="609600" cy="365125"/>
          </a:xfrm>
          <a:prstGeom prst="rect">
            <a:avLst/>
          </a:prstGeom>
        </p:spPr>
        <p:txBody>
          <a:bodyPr vert="horz" lIns="91440" tIns="45720" rIns="91440" bIns="45720" rtlCol="0" anchor="ctr"/>
          <a:lstStyle>
            <a:lvl1pPr algn="r">
              <a:defRPr sz="1400">
                <a:solidFill>
                  <a:schemeClr val="tx2"/>
                </a:solidFill>
              </a:defRPr>
            </a:lvl1pPr>
          </a:lstStyle>
          <a:p>
            <a:pPr>
              <a:defRPr/>
            </a:pPr>
            <a:fld id="{32542C88-84D3-EC46-BAC1-C4686D1D7FA1}"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200" kern="1200">
          <a:solidFill>
            <a:schemeClr val="accent1"/>
          </a:solidFill>
          <a:latin typeface="+mj-lt"/>
          <a:ea typeface="ＭＳ Ｐゴシック" charset="-128"/>
          <a:cs typeface="ＭＳ Ｐゴシック" charset="-128"/>
        </a:defRPr>
      </a:lvl1pPr>
      <a:lvl2pPr algn="ctr" rtl="0" eaLnBrk="0" fontAlgn="base" hangingPunct="0">
        <a:spcBef>
          <a:spcPct val="0"/>
        </a:spcBef>
        <a:spcAft>
          <a:spcPct val="0"/>
        </a:spcAft>
        <a:defRPr sz="4200">
          <a:solidFill>
            <a:schemeClr val="accent1"/>
          </a:solidFill>
          <a:latin typeface="Century Gothic" charset="0"/>
          <a:ea typeface="ＭＳ Ｐゴシック" charset="-128"/>
          <a:cs typeface="ＭＳ Ｐゴシック" charset="-128"/>
        </a:defRPr>
      </a:lvl2pPr>
      <a:lvl3pPr algn="ctr" rtl="0" eaLnBrk="0" fontAlgn="base" hangingPunct="0">
        <a:spcBef>
          <a:spcPct val="0"/>
        </a:spcBef>
        <a:spcAft>
          <a:spcPct val="0"/>
        </a:spcAft>
        <a:defRPr sz="4200">
          <a:solidFill>
            <a:schemeClr val="accent1"/>
          </a:solidFill>
          <a:latin typeface="Century Gothic" charset="0"/>
          <a:ea typeface="ＭＳ Ｐゴシック" charset="-128"/>
          <a:cs typeface="ＭＳ Ｐゴシック" charset="-128"/>
        </a:defRPr>
      </a:lvl3pPr>
      <a:lvl4pPr algn="ctr" rtl="0" eaLnBrk="0" fontAlgn="base" hangingPunct="0">
        <a:spcBef>
          <a:spcPct val="0"/>
        </a:spcBef>
        <a:spcAft>
          <a:spcPct val="0"/>
        </a:spcAft>
        <a:defRPr sz="4200">
          <a:solidFill>
            <a:schemeClr val="accent1"/>
          </a:solidFill>
          <a:latin typeface="Century Gothic" charset="0"/>
          <a:ea typeface="ＭＳ Ｐゴシック" charset="-128"/>
          <a:cs typeface="ＭＳ Ｐゴシック" charset="-128"/>
        </a:defRPr>
      </a:lvl4pPr>
      <a:lvl5pPr algn="ctr" rtl="0" eaLnBrk="0" fontAlgn="base" hangingPunct="0">
        <a:spcBef>
          <a:spcPct val="0"/>
        </a:spcBef>
        <a:spcAft>
          <a:spcPct val="0"/>
        </a:spcAft>
        <a:defRPr sz="4200">
          <a:solidFill>
            <a:schemeClr val="accent1"/>
          </a:solidFill>
          <a:latin typeface="Century Gothic" charset="0"/>
          <a:ea typeface="ＭＳ Ｐゴシック" charset="-128"/>
          <a:cs typeface="ＭＳ Ｐゴシック" charset="-128"/>
        </a:defRPr>
      </a:lvl5pPr>
      <a:lvl6pPr marL="457200" algn="ctr" rtl="0" fontAlgn="base">
        <a:spcBef>
          <a:spcPct val="0"/>
        </a:spcBef>
        <a:spcAft>
          <a:spcPct val="0"/>
        </a:spcAft>
        <a:defRPr sz="4200">
          <a:solidFill>
            <a:schemeClr val="accent1"/>
          </a:solidFill>
          <a:latin typeface="Century Gothic" charset="0"/>
          <a:ea typeface="ＭＳ Ｐゴシック" charset="-128"/>
          <a:cs typeface="ＭＳ Ｐゴシック" charset="-128"/>
        </a:defRPr>
      </a:lvl6pPr>
      <a:lvl7pPr marL="914400" algn="ctr" rtl="0" fontAlgn="base">
        <a:spcBef>
          <a:spcPct val="0"/>
        </a:spcBef>
        <a:spcAft>
          <a:spcPct val="0"/>
        </a:spcAft>
        <a:defRPr sz="4200">
          <a:solidFill>
            <a:schemeClr val="accent1"/>
          </a:solidFill>
          <a:latin typeface="Century Gothic" charset="0"/>
          <a:ea typeface="ＭＳ Ｐゴシック" charset="-128"/>
          <a:cs typeface="ＭＳ Ｐゴシック" charset="-128"/>
        </a:defRPr>
      </a:lvl7pPr>
      <a:lvl8pPr marL="1371600" algn="ctr" rtl="0" fontAlgn="base">
        <a:spcBef>
          <a:spcPct val="0"/>
        </a:spcBef>
        <a:spcAft>
          <a:spcPct val="0"/>
        </a:spcAft>
        <a:defRPr sz="4200">
          <a:solidFill>
            <a:schemeClr val="accent1"/>
          </a:solidFill>
          <a:latin typeface="Century Gothic" charset="0"/>
          <a:ea typeface="ＭＳ Ｐゴシック" charset="-128"/>
          <a:cs typeface="ＭＳ Ｐゴシック" charset="-128"/>
        </a:defRPr>
      </a:lvl8pPr>
      <a:lvl9pPr marL="1828800" algn="ctr" rtl="0" fontAlgn="base">
        <a:spcBef>
          <a:spcPct val="0"/>
        </a:spcBef>
        <a:spcAft>
          <a:spcPct val="0"/>
        </a:spcAft>
        <a:defRPr sz="4200">
          <a:solidFill>
            <a:schemeClr val="accent1"/>
          </a:solidFill>
          <a:latin typeface="Century Gothic"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chemeClr val="bg2"/>
        </a:buClr>
        <a:buSzPct val="90000"/>
        <a:buFont typeface="Wingdings 2" charset="2"/>
        <a:buChar char="Ü"/>
        <a:defRPr sz="2200" kern="1200">
          <a:solidFill>
            <a:schemeClr val="tx1"/>
          </a:solidFill>
          <a:latin typeface="+mn-lt"/>
          <a:ea typeface="ＭＳ Ｐゴシック" charset="-128"/>
          <a:cs typeface="ＭＳ Ｐゴシック" charset="-128"/>
        </a:defRPr>
      </a:lvl1pPr>
      <a:lvl2pPr marL="685800" indent="-336550" algn="l" rtl="0" eaLnBrk="0" fontAlgn="base" hangingPunct="0">
        <a:spcBef>
          <a:spcPct val="20000"/>
        </a:spcBef>
        <a:spcAft>
          <a:spcPct val="0"/>
        </a:spcAft>
        <a:buClr>
          <a:srgbClr val="949FBF"/>
        </a:buClr>
        <a:buSzPct val="90000"/>
        <a:buFont typeface="Wingdings 2" charset="2"/>
        <a:buChar char="Ü"/>
        <a:defRPr sz="2000" kern="1200">
          <a:solidFill>
            <a:schemeClr val="tx1"/>
          </a:solidFill>
          <a:latin typeface="+mn-lt"/>
          <a:ea typeface="ＭＳ Ｐゴシック" charset="-128"/>
          <a:cs typeface="+mn-cs"/>
        </a:defRPr>
      </a:lvl2pPr>
      <a:lvl3pPr marL="1035050" indent="-349250" algn="l" rtl="0" eaLnBrk="0" fontAlgn="base" hangingPunct="0">
        <a:spcBef>
          <a:spcPct val="20000"/>
        </a:spcBef>
        <a:spcAft>
          <a:spcPct val="0"/>
        </a:spcAft>
        <a:buClr>
          <a:schemeClr val="bg2"/>
        </a:buClr>
        <a:buSzPct val="90000"/>
        <a:buFont typeface="Wingdings 2" charset="2"/>
        <a:buChar char="Ü"/>
        <a:defRPr kern="1200">
          <a:solidFill>
            <a:schemeClr val="tx1"/>
          </a:solidFill>
          <a:latin typeface="+mn-lt"/>
          <a:ea typeface="ＭＳ Ｐゴシック" charset="-128"/>
          <a:cs typeface="+mn-cs"/>
        </a:defRPr>
      </a:lvl3pPr>
      <a:lvl4pPr marL="1371600" indent="-336550" algn="l" rtl="0" eaLnBrk="0" fontAlgn="base" hangingPunct="0">
        <a:spcBef>
          <a:spcPct val="20000"/>
        </a:spcBef>
        <a:spcAft>
          <a:spcPct val="0"/>
        </a:spcAft>
        <a:buClr>
          <a:srgbClr val="949FBF"/>
        </a:buClr>
        <a:buSzPct val="90000"/>
        <a:buFont typeface="Wingdings 2" charset="2"/>
        <a:buChar char="Ü"/>
        <a:defRPr kern="1200">
          <a:solidFill>
            <a:schemeClr val="tx1"/>
          </a:solidFill>
          <a:latin typeface="+mn-lt"/>
          <a:ea typeface="ＭＳ Ｐゴシック" charset="-128"/>
          <a:cs typeface="+mn-cs"/>
        </a:defRPr>
      </a:lvl4pPr>
      <a:lvl5pPr marL="1720850" indent="-349250" algn="l" rtl="0" eaLnBrk="0" fontAlgn="base" hangingPunct="0">
        <a:spcBef>
          <a:spcPct val="20000"/>
        </a:spcBef>
        <a:spcAft>
          <a:spcPct val="0"/>
        </a:spcAft>
        <a:buClr>
          <a:schemeClr val="bg2"/>
        </a:buClr>
        <a:buSzPct val="90000"/>
        <a:buFont typeface="Wingdings 2" charset="2"/>
        <a:buChar char="Ü"/>
        <a:defRPr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bin"/><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667000"/>
            <a:ext cx="8839200" cy="4062651"/>
          </a:xfrm>
          <a:prstGeom prst="rect">
            <a:avLst/>
          </a:prstGeom>
          <a:noFill/>
        </p:spPr>
        <p:txBody>
          <a:bodyPr>
            <a:spAutoFit/>
          </a:bodyPr>
          <a:lstStyle/>
          <a:p>
            <a:pPr marL="514350" indent="-514350">
              <a:buFontTx/>
              <a:buAutoNum type="romanUcPeriod"/>
              <a:defRPr/>
            </a:pPr>
            <a:r>
              <a:rPr lang="en-US" sz="2400" dirty="0"/>
              <a:t>Background:</a:t>
            </a:r>
          </a:p>
          <a:p>
            <a:pPr marL="514350" indent="-514350">
              <a:defRPr/>
            </a:pPr>
            <a:r>
              <a:rPr lang="en-US" sz="2400" dirty="0">
                <a:latin typeface="Times New Roman"/>
                <a:cs typeface="Times New Roman"/>
              </a:rPr>
              <a:t>       A. In the 1770s, France made up of three large social classes</a:t>
            </a:r>
          </a:p>
          <a:p>
            <a:pPr marL="514350" indent="-514350">
              <a:defRPr/>
            </a:pPr>
            <a:r>
              <a:rPr lang="en-US" sz="2400" dirty="0">
                <a:latin typeface="Times New Roman"/>
                <a:cs typeface="Times New Roman"/>
              </a:rPr>
              <a:t>            called estates.</a:t>
            </a:r>
          </a:p>
          <a:p>
            <a:pPr>
              <a:defRPr/>
            </a:pPr>
            <a:r>
              <a:rPr lang="en-US" sz="2400" dirty="0">
                <a:latin typeface="Times New Roman"/>
                <a:cs typeface="Times New Roman"/>
              </a:rPr>
              <a:t>            1. </a:t>
            </a:r>
            <a:r>
              <a:rPr lang="en-US" sz="2400" dirty="0">
                <a:solidFill>
                  <a:schemeClr val="accent1"/>
                </a:solidFill>
                <a:effectLst>
                  <a:outerShdw blurRad="38100" dist="38100" dir="2700000" algn="tl">
                    <a:srgbClr val="000000">
                      <a:alpha val="43137"/>
                    </a:srgbClr>
                  </a:outerShdw>
                </a:effectLst>
                <a:latin typeface="Times New Roman"/>
                <a:cs typeface="Times New Roman"/>
              </a:rPr>
              <a:t>The First Estate </a:t>
            </a:r>
            <a:r>
              <a:rPr lang="en-US" sz="2400" dirty="0">
                <a:latin typeface="Times New Roman"/>
                <a:cs typeface="Times New Roman"/>
              </a:rPr>
              <a:t>= </a:t>
            </a:r>
            <a:r>
              <a:rPr lang="en-US" sz="2400" dirty="0">
                <a:solidFill>
                  <a:srgbClr val="FFAF03"/>
                </a:solidFill>
                <a:latin typeface="Times New Roman"/>
                <a:cs typeface="Times New Roman"/>
              </a:rPr>
              <a:t>The Roman Catholic higher and lower</a:t>
            </a:r>
          </a:p>
          <a:p>
            <a:pPr>
              <a:defRPr/>
            </a:pPr>
            <a:r>
              <a:rPr lang="en-US" sz="2400" dirty="0">
                <a:solidFill>
                  <a:srgbClr val="FFAF03"/>
                </a:solidFill>
                <a:latin typeface="Times New Roman"/>
                <a:cs typeface="Times New Roman"/>
              </a:rPr>
              <a:t>                clergy </a:t>
            </a:r>
          </a:p>
          <a:p>
            <a:pPr>
              <a:defRPr/>
            </a:pPr>
            <a:r>
              <a:rPr lang="en-US" sz="2400" dirty="0">
                <a:solidFill>
                  <a:srgbClr val="FFAF03"/>
                </a:solidFill>
                <a:latin typeface="Times New Roman"/>
                <a:cs typeface="Times New Roman"/>
              </a:rPr>
              <a:t>                a. Made up 1% of the population</a:t>
            </a:r>
          </a:p>
          <a:p>
            <a:pPr>
              <a:defRPr/>
            </a:pPr>
            <a:r>
              <a:rPr lang="en-US" sz="2400" dirty="0">
                <a:latin typeface="Times New Roman"/>
                <a:cs typeface="Times New Roman"/>
              </a:rPr>
              <a:t>                b. Owned 10% of the land</a:t>
            </a:r>
          </a:p>
          <a:p>
            <a:pPr>
              <a:defRPr/>
            </a:pPr>
            <a:r>
              <a:rPr lang="en-US" sz="2400" dirty="0">
                <a:latin typeface="Times New Roman"/>
                <a:cs typeface="Times New Roman"/>
              </a:rPr>
              <a:t>                c.</a:t>
            </a:r>
            <a:r>
              <a:rPr lang="en-US" sz="2400" dirty="0" smtClean="0">
                <a:latin typeface="Times New Roman"/>
                <a:cs typeface="Times New Roman"/>
              </a:rPr>
              <a:t> </a:t>
            </a:r>
            <a:r>
              <a:rPr lang="en-US" sz="2400" u="sng" dirty="0" smtClean="0">
                <a:solidFill>
                  <a:srgbClr val="FFAF03"/>
                </a:solidFill>
                <a:latin typeface="Times New Roman"/>
                <a:cs typeface="Times New Roman"/>
              </a:rPr>
              <a:t>Only contributed </a:t>
            </a:r>
            <a:r>
              <a:rPr lang="en-US" sz="2400" u="sng" dirty="0">
                <a:solidFill>
                  <a:srgbClr val="FFAF03"/>
                </a:solidFill>
                <a:latin typeface="Times New Roman"/>
                <a:cs typeface="Times New Roman"/>
              </a:rPr>
              <a:t>about 2% of its income to </a:t>
            </a:r>
            <a:r>
              <a:rPr lang="en-US" sz="2400" u="sng" dirty="0" smtClean="0">
                <a:solidFill>
                  <a:srgbClr val="FFAF03"/>
                </a:solidFill>
                <a:latin typeface="Times New Roman"/>
                <a:cs typeface="Times New Roman"/>
              </a:rPr>
              <a:t>the</a:t>
            </a:r>
          </a:p>
          <a:p>
            <a:pPr>
              <a:defRPr/>
            </a:pPr>
            <a:r>
              <a:rPr lang="en-US" sz="2400" dirty="0" smtClean="0">
                <a:solidFill>
                  <a:srgbClr val="FFAF03"/>
                </a:solidFill>
                <a:latin typeface="Times New Roman"/>
                <a:cs typeface="Times New Roman"/>
              </a:rPr>
              <a:t>                    </a:t>
            </a:r>
            <a:r>
              <a:rPr lang="en-US" sz="2400" u="sng" dirty="0" smtClean="0">
                <a:solidFill>
                  <a:srgbClr val="FFAF03"/>
                </a:solidFill>
                <a:latin typeface="Times New Roman"/>
                <a:cs typeface="Times New Roman"/>
              </a:rPr>
              <a:t> </a:t>
            </a:r>
            <a:r>
              <a:rPr lang="en-US" sz="2400" u="sng" dirty="0">
                <a:solidFill>
                  <a:srgbClr val="FFAF03"/>
                </a:solidFill>
                <a:latin typeface="Times New Roman"/>
                <a:cs typeface="Times New Roman"/>
              </a:rPr>
              <a:t>government</a:t>
            </a:r>
          </a:p>
          <a:p>
            <a:pPr>
              <a:defRPr/>
            </a:pPr>
            <a:r>
              <a:rPr lang="en-US" sz="2400" dirty="0">
                <a:latin typeface="Times New Roman"/>
                <a:cs typeface="Times New Roman"/>
              </a:rPr>
              <a:t>                d. Scorned Enlightenment ideas</a:t>
            </a:r>
          </a:p>
          <a:p>
            <a:pPr>
              <a:defRPr/>
            </a:pPr>
            <a:endParaRPr lang="en-US" dirty="0"/>
          </a:p>
        </p:txBody>
      </p:sp>
      <p:pic>
        <p:nvPicPr>
          <p:cNvPr id="17411" name="Picture 4"/>
          <p:cNvPicPr>
            <a:picLocks noChangeAspect="1"/>
          </p:cNvPicPr>
          <p:nvPr/>
        </p:nvPicPr>
        <p:blipFill>
          <a:blip r:embed="rId3"/>
          <a:srcRect/>
          <a:stretch>
            <a:fillRect/>
          </a:stretch>
        </p:blipFill>
        <p:spPr bwMode="auto">
          <a:xfrm>
            <a:off x="3657600" y="0"/>
            <a:ext cx="5486400" cy="3057525"/>
          </a:xfrm>
          <a:prstGeom prst="rect">
            <a:avLst/>
          </a:prstGeom>
          <a:noFill/>
          <a:ln w="9525">
            <a:noFill/>
            <a:miter lim="800000"/>
            <a:headEnd/>
            <a:tailEnd/>
          </a:ln>
        </p:spPr>
      </p:pic>
      <p:sp>
        <p:nvSpPr>
          <p:cNvPr id="6" name="Title 5"/>
          <p:cNvSpPr>
            <a:spLocks noGrp="1"/>
          </p:cNvSpPr>
          <p:nvPr>
            <p:ph type="title"/>
          </p:nvPr>
        </p:nvSpPr>
        <p:spPr>
          <a:xfrm>
            <a:off x="304800" y="228600"/>
            <a:ext cx="3276600" cy="1981200"/>
          </a:xfrm>
        </p:spPr>
        <p:txBody>
          <a:bodyPr rtlCol="0">
            <a:normAutofit fontScale="90000"/>
          </a:bodyPr>
          <a:lstStyle/>
          <a:p>
            <a:pPr eaLnBrk="1" fontAlgn="auto" hangingPunct="1">
              <a:spcAft>
                <a:spcPts val="0"/>
              </a:spcAft>
              <a:defRPr/>
            </a:pPr>
            <a:r>
              <a:rPr lang="en-US" sz="4889" dirty="0" smtClean="0">
                <a:latin typeface="Monotype Corsiva"/>
                <a:ea typeface="+mj-ea"/>
                <a:cs typeface="Monotype Corsiva"/>
              </a:rPr>
              <a:t> </a:t>
            </a:r>
            <a:r>
              <a:rPr lang="en-US" sz="4889"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a:ea typeface="+mj-ea"/>
                <a:cs typeface="Monotype Corsiva"/>
              </a:rPr>
              <a:t>The French </a:t>
            </a:r>
            <a:br>
              <a:rPr lang="en-US" sz="4889"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a:ea typeface="+mj-ea"/>
                <a:cs typeface="Monotype Corsiva"/>
              </a:rPr>
            </a:br>
            <a:r>
              <a:rPr lang="en-US" sz="4889"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a:ea typeface="+mj-ea"/>
                <a:cs typeface="Monotype Corsiva"/>
              </a:rPr>
              <a:t>Revolution</a:t>
            </a:r>
            <a:r>
              <a:rPr lang="en-US" sz="4400" dirty="0" smtClean="0">
                <a:ea typeface="+mj-ea"/>
                <a:cs typeface="+mj-cs"/>
              </a:rPr>
              <a:t/>
            </a:r>
            <a:br>
              <a:rPr lang="en-US" sz="4400" dirty="0" smtClean="0">
                <a:ea typeface="+mj-ea"/>
                <a:cs typeface="+mj-cs"/>
              </a:rPr>
            </a:br>
            <a:endParaRPr lang="en-US" dirty="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4294967295"/>
          </p:nvPr>
        </p:nvSpPr>
        <p:spPr>
          <a:xfrm>
            <a:off x="457200" y="0"/>
            <a:ext cx="8686800" cy="2743200"/>
          </a:xfrm>
        </p:spPr>
        <p:txBody>
          <a:bodyPr/>
          <a:lstStyle/>
          <a:p>
            <a:pPr marL="457200" indent="-457200" eaLnBrk="1" hangingPunct="1">
              <a:buClr>
                <a:schemeClr val="accent1"/>
              </a:buClr>
              <a:buFont typeface="Century Gothic" charset="0"/>
              <a:buAutoNum type="arabicPeriod" startAt="4"/>
            </a:pPr>
            <a:r>
              <a:rPr lang="en-US" sz="2400" dirty="0" smtClean="0"/>
              <a:t>Imprisoned </a:t>
            </a:r>
            <a:r>
              <a:rPr lang="en-US" sz="2400" dirty="0"/>
              <a:t>royal </a:t>
            </a:r>
            <a:r>
              <a:rPr lang="en-US" sz="2400" dirty="0" smtClean="0"/>
              <a:t>family August 1792</a:t>
            </a:r>
          </a:p>
          <a:p>
            <a:pPr marL="457200" indent="-457200" eaLnBrk="1" hangingPunct="1">
              <a:buClr>
                <a:schemeClr val="accent1"/>
              </a:buClr>
              <a:buFont typeface="Century Gothic" charset="0"/>
              <a:buAutoNum type="arabicPeriod" startAt="4"/>
            </a:pPr>
            <a:r>
              <a:rPr lang="en-US" sz="2400" b="1" u="sng" dirty="0" smtClean="0">
                <a:solidFill>
                  <a:srgbClr val="FFAF03"/>
                </a:solidFill>
                <a:effectLst>
                  <a:outerShdw blurRad="38100" dist="38100" dir="2700000" algn="tl">
                    <a:srgbClr val="000000">
                      <a:alpha val="43137"/>
                    </a:srgbClr>
                  </a:outerShdw>
                </a:effectLst>
              </a:rPr>
              <a:t>Republic formed September 1792</a:t>
            </a:r>
            <a:r>
              <a:rPr lang="en-US" sz="2400" dirty="0" smtClean="0"/>
              <a:t>… “liberty, equality,</a:t>
            </a:r>
          </a:p>
          <a:p>
            <a:pPr marL="457200" indent="-457200" eaLnBrk="1" hangingPunct="1">
              <a:buClr>
                <a:schemeClr val="accent1"/>
              </a:buClr>
              <a:buFont typeface="Wingdings 2" charset="2"/>
              <a:buNone/>
            </a:pPr>
            <a:r>
              <a:rPr lang="en-US" sz="2400" dirty="0" smtClean="0"/>
              <a:t>     and fraternity”; vote extended to all males regardless of property (Women left out!)</a:t>
            </a:r>
          </a:p>
          <a:p>
            <a:pPr marL="457200" indent="-457200" eaLnBrk="1" hangingPunct="1">
              <a:buClr>
                <a:schemeClr val="accent1"/>
              </a:buClr>
              <a:buFont typeface="Wingdings 2" charset="2"/>
              <a:buNone/>
            </a:pPr>
            <a:r>
              <a:rPr lang="en-US" sz="2400" dirty="0" smtClean="0">
                <a:solidFill>
                  <a:srgbClr val="FFAF03"/>
                </a:solidFill>
              </a:rPr>
              <a:t>6.  </a:t>
            </a:r>
            <a:r>
              <a:rPr lang="en-US" sz="2400" dirty="0" smtClean="0"/>
              <a:t>Jacobins – club that supported </a:t>
            </a:r>
            <a:r>
              <a:rPr lang="en-US" sz="2400" dirty="0"/>
              <a:t>republic</a:t>
            </a:r>
            <a:endParaRPr lang="en-US" sz="2400" dirty="0" smtClean="0"/>
          </a:p>
          <a:p>
            <a:pPr marL="457200" indent="-457200" eaLnBrk="1" hangingPunct="1">
              <a:buClr>
                <a:schemeClr val="accent1"/>
              </a:buClr>
              <a:buFont typeface="Wingdings 2" charset="2"/>
              <a:buNone/>
            </a:pPr>
            <a:r>
              <a:rPr lang="en-US" sz="2400" dirty="0" smtClean="0">
                <a:solidFill>
                  <a:srgbClr val="FFAF03"/>
                </a:solidFill>
              </a:rPr>
              <a:t>7.  </a:t>
            </a:r>
            <a:r>
              <a:rPr lang="en-US" sz="2400" dirty="0" smtClean="0"/>
              <a:t>Tried </a:t>
            </a:r>
            <a:r>
              <a:rPr lang="en-US" sz="2400" dirty="0"/>
              <a:t>Louis XVI for treason - guillotined </a:t>
            </a:r>
          </a:p>
        </p:txBody>
      </p:sp>
      <p:pic>
        <p:nvPicPr>
          <p:cNvPr id="4" name="Picture 3"/>
          <p:cNvPicPr>
            <a:picLocks noChangeAspect="1"/>
          </p:cNvPicPr>
          <p:nvPr/>
        </p:nvPicPr>
        <p:blipFill>
          <a:blip r:embed="rId3"/>
          <a:stretch>
            <a:fillRect/>
          </a:stretch>
        </p:blipFill>
        <p:spPr>
          <a:xfrm>
            <a:off x="4572000" y="2666999"/>
            <a:ext cx="4191000" cy="4013531"/>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
        <p:nvSpPr>
          <p:cNvPr id="5" name="TextBox 4"/>
          <p:cNvSpPr txBox="1"/>
          <p:nvPr/>
        </p:nvSpPr>
        <p:spPr>
          <a:xfrm>
            <a:off x="304800" y="3581400"/>
            <a:ext cx="4114800" cy="1200328"/>
          </a:xfrm>
          <a:prstGeom prst="rect">
            <a:avLst/>
          </a:prstGeom>
        </p:spPr>
        <p:style>
          <a:lnRef idx="1">
            <a:schemeClr val="accent6"/>
          </a:lnRef>
          <a:fillRef idx="3">
            <a:schemeClr val="accent6"/>
          </a:fillRef>
          <a:effectRef idx="2">
            <a:schemeClr val="accent6"/>
          </a:effectRef>
          <a:fontRef idx="minor">
            <a:schemeClr val="lt1"/>
          </a:fontRef>
        </p:style>
        <p:txBody>
          <a:bodyPr>
            <a:prstTxWarp prst="textNoShape">
              <a:avLst/>
            </a:prstTxWarp>
            <a:spAutoFit/>
          </a:bodyPr>
          <a:lstStyle/>
          <a:p>
            <a:pPr>
              <a:defRPr/>
            </a:pPr>
            <a:r>
              <a:rPr lang="en-US">
                <a:solidFill>
                  <a:srgbClr val="FFFFFF"/>
                </a:solidFill>
                <a:latin typeface="Times New Roman" charset="0"/>
                <a:ea typeface="Times New Roman" charset="0"/>
                <a:cs typeface="Times New Roman" charset="0"/>
              </a:rPr>
              <a:t>The guillotine was created by</a:t>
            </a:r>
          </a:p>
          <a:p>
            <a:pPr>
              <a:defRPr/>
            </a:pPr>
            <a:r>
              <a:rPr lang="en-US">
                <a:solidFill>
                  <a:srgbClr val="FFFFFF"/>
                </a:solidFill>
                <a:latin typeface="Times New Roman" charset="0"/>
                <a:ea typeface="Times New Roman" charset="0"/>
                <a:cs typeface="Times New Roman" charset="0"/>
              </a:rPr>
              <a:t> Dr. Joseph Guillotine as a more humane way to execute people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28600"/>
            <a:ext cx="7918450" cy="407988"/>
          </a:xfrm>
        </p:spPr>
        <p:txBody>
          <a:bodyPr>
            <a:normAutofit fontScale="90000"/>
          </a:bodyPr>
          <a:lstStyle/>
          <a:p>
            <a:pPr algn="l" eaLnBrk="1" hangingPunct="1">
              <a:defRPr/>
            </a:pPr>
            <a:r>
              <a:rPr lang="en-US" sz="2500" smtClean="0"/>
              <a:t>V. Reign of Terror</a:t>
            </a:r>
          </a:p>
        </p:txBody>
      </p:sp>
      <p:sp>
        <p:nvSpPr>
          <p:cNvPr id="11267" name="Rectangle 3"/>
          <p:cNvSpPr>
            <a:spLocks noGrp="1" noChangeArrowheads="1"/>
          </p:cNvSpPr>
          <p:nvPr>
            <p:ph idx="1"/>
          </p:nvPr>
        </p:nvSpPr>
        <p:spPr>
          <a:xfrm>
            <a:off x="381000" y="685800"/>
            <a:ext cx="6477000" cy="4081463"/>
          </a:xfrm>
        </p:spPr>
        <p:txBody>
          <a:bodyPr rtlCol="0">
            <a:normAutofit fontScale="92500" lnSpcReduction="10000"/>
          </a:bodyPr>
          <a:lstStyle/>
          <a:p>
            <a:pPr marL="457200" indent="-457200" eaLnBrk="1" fontAlgn="auto" hangingPunct="1">
              <a:spcAft>
                <a:spcPts val="0"/>
              </a:spcAft>
              <a:buClr>
                <a:schemeClr val="accent1"/>
              </a:buClr>
              <a:buFont typeface="+mj-lt"/>
              <a:buAutoNum type="arabicPeriod"/>
              <a:defRPr/>
            </a:pPr>
            <a:r>
              <a:rPr lang="en-US" dirty="0">
                <a:solidFill>
                  <a:srgbClr val="FFAF03"/>
                </a:solidFill>
                <a:ea typeface="+mn-ea"/>
                <a:cs typeface="+mn-cs"/>
              </a:rPr>
              <a:t>Robespierre - Jacobin </a:t>
            </a:r>
            <a:r>
              <a:rPr lang="en-US" dirty="0" smtClean="0">
                <a:solidFill>
                  <a:srgbClr val="FFAF03"/>
                </a:solidFill>
                <a:ea typeface="+mn-ea"/>
                <a:cs typeface="+mn-cs"/>
              </a:rPr>
              <a:t>leader of Committee of Public Safety </a:t>
            </a:r>
            <a:r>
              <a:rPr lang="en-US" dirty="0">
                <a:solidFill>
                  <a:srgbClr val="FFAF03"/>
                </a:solidFill>
                <a:ea typeface="+mn-ea"/>
                <a:cs typeface="+mn-cs"/>
              </a:rPr>
              <a:t>- became dictator</a:t>
            </a:r>
          </a:p>
          <a:p>
            <a:pPr marL="457200" indent="-457200" eaLnBrk="1" fontAlgn="auto" hangingPunct="1">
              <a:spcAft>
                <a:spcPts val="0"/>
              </a:spcAft>
              <a:buClr>
                <a:schemeClr val="accent1"/>
              </a:buClr>
              <a:buFont typeface="+mj-lt"/>
              <a:buAutoNum type="arabicPeriod"/>
              <a:defRPr/>
            </a:pPr>
            <a:r>
              <a:rPr lang="en-US" dirty="0">
                <a:ea typeface="+mn-ea"/>
                <a:cs typeface="+mn-cs"/>
              </a:rPr>
              <a:t>New </a:t>
            </a:r>
            <a:r>
              <a:rPr lang="en-US" dirty="0" smtClean="0">
                <a:ea typeface="+mn-ea"/>
                <a:cs typeface="+mn-cs"/>
              </a:rPr>
              <a:t>calendar</a:t>
            </a:r>
          </a:p>
          <a:p>
            <a:pPr marL="457200" indent="-457200" eaLnBrk="1" fontAlgn="auto" hangingPunct="1">
              <a:spcAft>
                <a:spcPts val="0"/>
              </a:spcAft>
              <a:buClr>
                <a:schemeClr val="accent1"/>
              </a:buClr>
              <a:buFont typeface="+mj-lt"/>
              <a:buAutoNum type="arabicPeriod"/>
              <a:defRPr/>
            </a:pPr>
            <a:r>
              <a:rPr lang="en-US" dirty="0" smtClean="0">
                <a:ea typeface="+mn-ea"/>
                <a:cs typeface="+mn-cs"/>
              </a:rPr>
              <a:t>To </a:t>
            </a:r>
            <a:r>
              <a:rPr lang="en-US" dirty="0">
                <a:ea typeface="+mn-ea"/>
                <a:cs typeface="+mn-cs"/>
              </a:rPr>
              <a:t>protect </a:t>
            </a:r>
            <a:r>
              <a:rPr lang="en-US" dirty="0" smtClean="0">
                <a:ea typeface="+mn-ea"/>
                <a:cs typeface="+mn-cs"/>
              </a:rPr>
              <a:t>revolution from enemies of revolution</a:t>
            </a:r>
          </a:p>
          <a:p>
            <a:pPr marL="457200" indent="-457200" eaLnBrk="1" fontAlgn="auto" hangingPunct="1">
              <a:spcAft>
                <a:spcPts val="0"/>
              </a:spcAft>
              <a:buClr>
                <a:schemeClr val="accent1"/>
              </a:buClr>
              <a:buFont typeface="+mj-lt"/>
              <a:buAutoNum type="arabicPeriod"/>
              <a:defRPr/>
            </a:pPr>
            <a:r>
              <a:rPr lang="en-US" dirty="0">
                <a:solidFill>
                  <a:srgbClr val="FFAF03"/>
                </a:solidFill>
                <a:ea typeface="+mn-ea"/>
                <a:cs typeface="+mn-cs"/>
              </a:rPr>
              <a:t>Enemies</a:t>
            </a:r>
            <a:r>
              <a:rPr lang="en-US" dirty="0" smtClean="0">
                <a:solidFill>
                  <a:srgbClr val="FFAF03"/>
                </a:solidFill>
                <a:ea typeface="+mn-ea"/>
                <a:cs typeface="+mn-cs"/>
              </a:rPr>
              <a:t> tried in morning, guillotined in afternoon</a:t>
            </a:r>
          </a:p>
          <a:p>
            <a:pPr marL="457200" indent="-457200" eaLnBrk="1" fontAlgn="auto" hangingPunct="1">
              <a:spcAft>
                <a:spcPts val="0"/>
              </a:spcAft>
              <a:buClr>
                <a:schemeClr val="accent1"/>
              </a:buClr>
              <a:buFont typeface="+mj-lt"/>
              <a:buAutoNum type="arabicPeriod"/>
              <a:defRPr/>
            </a:pPr>
            <a:r>
              <a:rPr lang="en-US" dirty="0">
                <a:ea typeface="+mn-ea"/>
                <a:cs typeface="+mn-cs"/>
              </a:rPr>
              <a:t>40,000 killed</a:t>
            </a:r>
          </a:p>
          <a:p>
            <a:pPr marL="457200" indent="-457200" eaLnBrk="1" fontAlgn="auto" hangingPunct="1">
              <a:spcAft>
                <a:spcPts val="0"/>
              </a:spcAft>
              <a:buClr>
                <a:schemeClr val="accent1"/>
              </a:buClr>
              <a:buFont typeface="+mj-lt"/>
              <a:buAutoNum type="arabicPeriod"/>
              <a:defRPr/>
            </a:pPr>
            <a:r>
              <a:rPr lang="en-US" b="1" u="sng" dirty="0">
                <a:solidFill>
                  <a:srgbClr val="FFAF03"/>
                </a:solidFill>
                <a:ea typeface="+mn-ea"/>
                <a:cs typeface="+mn-cs"/>
              </a:rPr>
              <a:t>Ended 1794 - Robespierre guillotined</a:t>
            </a:r>
          </a:p>
        </p:txBody>
      </p:sp>
      <p:pic>
        <p:nvPicPr>
          <p:cNvPr id="4" name="Picture 3"/>
          <p:cNvPicPr>
            <a:picLocks noChangeAspect="1"/>
          </p:cNvPicPr>
          <p:nvPr/>
        </p:nvPicPr>
        <p:blipFill>
          <a:blip r:embed="rId3"/>
          <a:stretch>
            <a:fillRect/>
          </a:stretch>
        </p:blipFill>
        <p:spPr>
          <a:xfrm>
            <a:off x="5715000" y="1295400"/>
            <a:ext cx="3429000" cy="525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821" name="Picture 4"/>
          <p:cNvPicPr>
            <a:picLocks noChangeAspect="1"/>
          </p:cNvPicPr>
          <p:nvPr/>
        </p:nvPicPr>
        <p:blipFill>
          <a:blip r:embed="rId4"/>
          <a:srcRect/>
          <a:stretch>
            <a:fillRect/>
          </a:stretch>
        </p:blipFill>
        <p:spPr bwMode="auto">
          <a:xfrm>
            <a:off x="6629400" y="0"/>
            <a:ext cx="25146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228600"/>
            <a:ext cx="7918450" cy="560388"/>
          </a:xfrm>
        </p:spPr>
        <p:txBody>
          <a:bodyPr/>
          <a:lstStyle/>
          <a:p>
            <a:pPr algn="l" eaLnBrk="1" hangingPunct="1"/>
            <a:r>
              <a:rPr lang="en-US" sz="2800" smtClean="0"/>
              <a:t>VI. New government = Republic</a:t>
            </a:r>
          </a:p>
        </p:txBody>
      </p:sp>
      <p:sp>
        <p:nvSpPr>
          <p:cNvPr id="36867" name="Rectangle 3"/>
          <p:cNvSpPr>
            <a:spLocks noGrp="1" noChangeArrowheads="1"/>
          </p:cNvSpPr>
          <p:nvPr>
            <p:ph idx="1"/>
          </p:nvPr>
        </p:nvSpPr>
        <p:spPr>
          <a:xfrm>
            <a:off x="990600" y="685800"/>
            <a:ext cx="7167563" cy="2286000"/>
          </a:xfrm>
        </p:spPr>
        <p:txBody>
          <a:bodyPr/>
          <a:lstStyle/>
          <a:p>
            <a:pPr marL="457200" indent="-457200" eaLnBrk="1" hangingPunct="1">
              <a:buClr>
                <a:schemeClr val="accent1"/>
              </a:buClr>
              <a:buFont typeface="Century Gothic" charset="0"/>
              <a:buAutoNum type="arabicPeriod"/>
            </a:pPr>
            <a:r>
              <a:rPr lang="en-US"/>
              <a:t>Two house legislature</a:t>
            </a:r>
          </a:p>
          <a:p>
            <a:pPr marL="457200" indent="-457200" eaLnBrk="1" hangingPunct="1">
              <a:buClr>
                <a:schemeClr val="accent1"/>
              </a:buClr>
              <a:buFont typeface="Century Gothic" charset="0"/>
              <a:buAutoNum type="arabicPeriod"/>
            </a:pPr>
            <a:r>
              <a:rPr lang="en-US"/>
              <a:t>Directory - 5 </a:t>
            </a:r>
            <a:r>
              <a:rPr lang="en-US" smtClean="0"/>
              <a:t>men have executive power</a:t>
            </a:r>
          </a:p>
          <a:p>
            <a:pPr marL="457200" indent="-457200" eaLnBrk="1" hangingPunct="1">
              <a:buClr>
                <a:schemeClr val="accent1"/>
              </a:buClr>
              <a:buFont typeface="Century Gothic" charset="0"/>
              <a:buAutoNum type="arabicPeriod"/>
            </a:pPr>
            <a:r>
              <a:rPr lang="en-US" smtClean="0"/>
              <a:t>Power with middle class</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304" y="514177"/>
            <a:ext cx="8547092" cy="6001642"/>
          </a:xfrm>
          <a:prstGeom prst="rect">
            <a:avLst/>
          </a:prstGeom>
          <a:noFill/>
        </p:spPr>
        <p:txBody>
          <a:bodyPr wrap="square" rtlCol="0">
            <a:spAutoFit/>
          </a:bodyPr>
          <a:lstStyle/>
          <a:p>
            <a:r>
              <a:rPr lang="en-US" sz="2400" b="1" dirty="0" smtClean="0">
                <a:solidFill>
                  <a:schemeClr val="accent1"/>
                </a:solidFill>
                <a:latin typeface="Times New Roman"/>
                <a:cs typeface="Times New Roman"/>
              </a:rPr>
              <a:t>Quick Review:</a:t>
            </a:r>
          </a:p>
          <a:p>
            <a:pPr marL="457200" indent="-457200"/>
            <a:r>
              <a:rPr lang="en-US" sz="2400" b="1" dirty="0" smtClean="0">
                <a:solidFill>
                  <a:schemeClr val="accent1"/>
                </a:solidFill>
                <a:latin typeface="Times New Roman"/>
                <a:cs typeface="Times New Roman"/>
              </a:rPr>
              <a:t>1. Who made up each of the Estates?</a:t>
            </a:r>
          </a:p>
          <a:p>
            <a:pPr marL="457200" indent="-457200"/>
            <a:endParaRPr lang="en-US" sz="2400" b="1" dirty="0" smtClean="0">
              <a:solidFill>
                <a:schemeClr val="accent1"/>
              </a:solidFill>
              <a:latin typeface="Times New Roman"/>
              <a:cs typeface="Times New Roman"/>
            </a:endParaRPr>
          </a:p>
          <a:p>
            <a:r>
              <a:rPr lang="en-US" sz="2400" b="1" dirty="0" smtClean="0">
                <a:solidFill>
                  <a:schemeClr val="accent1"/>
                </a:solidFill>
                <a:latin typeface="Times New Roman"/>
                <a:cs typeface="Times New Roman"/>
              </a:rPr>
              <a:t>2. Which of the Estates had the greatest population and paid the</a:t>
            </a:r>
          </a:p>
          <a:p>
            <a:r>
              <a:rPr lang="en-US" sz="2400" b="1" dirty="0" smtClean="0">
                <a:solidFill>
                  <a:schemeClr val="accent1"/>
                </a:solidFill>
                <a:latin typeface="Times New Roman"/>
                <a:cs typeface="Times New Roman"/>
              </a:rPr>
              <a:t>     most taxes?</a:t>
            </a:r>
          </a:p>
          <a:p>
            <a:endParaRPr lang="en-US" sz="2400" b="1" dirty="0" smtClean="0">
              <a:solidFill>
                <a:schemeClr val="accent1"/>
              </a:solidFill>
              <a:latin typeface="Times New Roman"/>
              <a:cs typeface="Times New Roman"/>
            </a:endParaRPr>
          </a:p>
          <a:p>
            <a:r>
              <a:rPr lang="en-US" sz="2400" b="1" dirty="0" smtClean="0">
                <a:solidFill>
                  <a:schemeClr val="accent1"/>
                </a:solidFill>
                <a:latin typeface="Times New Roman"/>
                <a:cs typeface="Times New Roman"/>
              </a:rPr>
              <a:t>3. What were the Economic causes of the French Revolution?</a:t>
            </a:r>
          </a:p>
          <a:p>
            <a:endParaRPr lang="en-US" sz="2400" b="1" dirty="0" smtClean="0">
              <a:solidFill>
                <a:schemeClr val="accent1"/>
              </a:solidFill>
              <a:latin typeface="Times New Roman"/>
              <a:cs typeface="Times New Roman"/>
            </a:endParaRPr>
          </a:p>
          <a:p>
            <a:r>
              <a:rPr lang="en-US" sz="2400" b="1" dirty="0" smtClean="0">
                <a:solidFill>
                  <a:schemeClr val="accent1"/>
                </a:solidFill>
                <a:latin typeface="Times New Roman"/>
                <a:cs typeface="Times New Roman"/>
              </a:rPr>
              <a:t>4. What were the Social causes of the French Revolution?</a:t>
            </a:r>
          </a:p>
          <a:p>
            <a:endParaRPr lang="en-US" sz="2400" b="1" dirty="0" smtClean="0">
              <a:solidFill>
                <a:schemeClr val="accent1"/>
              </a:solidFill>
              <a:latin typeface="Times New Roman"/>
              <a:cs typeface="Times New Roman"/>
            </a:endParaRPr>
          </a:p>
          <a:p>
            <a:r>
              <a:rPr lang="en-US" sz="2400" b="1" dirty="0" smtClean="0">
                <a:solidFill>
                  <a:schemeClr val="accent1"/>
                </a:solidFill>
                <a:latin typeface="Times New Roman"/>
                <a:cs typeface="Times New Roman"/>
              </a:rPr>
              <a:t>5. What were the Political effects of the French Revolution?</a:t>
            </a:r>
          </a:p>
          <a:p>
            <a:endParaRPr lang="en-US" sz="2400" b="1" dirty="0" smtClean="0">
              <a:solidFill>
                <a:schemeClr val="accent1"/>
              </a:solidFill>
              <a:latin typeface="Times New Roman"/>
              <a:cs typeface="Times New Roman"/>
            </a:endParaRPr>
          </a:p>
          <a:p>
            <a:r>
              <a:rPr lang="en-US" sz="2400" b="1" dirty="0" smtClean="0">
                <a:solidFill>
                  <a:schemeClr val="accent1"/>
                </a:solidFill>
                <a:latin typeface="Times New Roman"/>
                <a:cs typeface="Times New Roman"/>
              </a:rPr>
              <a:t>6. What was the Social effect of the French Revolution?</a:t>
            </a:r>
          </a:p>
          <a:p>
            <a:endParaRPr lang="en-US" sz="2400" b="1" dirty="0" smtClean="0">
              <a:solidFill>
                <a:schemeClr val="accent1"/>
              </a:solidFill>
              <a:latin typeface="Times New Roman"/>
              <a:cs typeface="Times New Roman"/>
            </a:endParaRPr>
          </a:p>
          <a:p>
            <a:r>
              <a:rPr lang="en-US" sz="2400" b="1" dirty="0" smtClean="0">
                <a:solidFill>
                  <a:schemeClr val="accent1"/>
                </a:solidFill>
                <a:latin typeface="Times New Roman"/>
                <a:cs typeface="Times New Roman"/>
              </a:rPr>
              <a:t>7. What role did the ideas of the Enlightenment play in the</a:t>
            </a:r>
          </a:p>
          <a:p>
            <a:r>
              <a:rPr lang="en-US" sz="2400" b="1" dirty="0" smtClean="0">
                <a:solidFill>
                  <a:schemeClr val="accent1"/>
                </a:solidFill>
                <a:latin typeface="Times New Roman"/>
                <a:cs typeface="Times New Roman"/>
              </a:rPr>
              <a:t>    French Revolution?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381000" y="0"/>
            <a:ext cx="7772400" cy="762000"/>
          </a:xfrm>
        </p:spPr>
        <p:txBody>
          <a:bodyPr rtlCol="0">
            <a:normAutofit fontScale="90000"/>
          </a:bodyPr>
          <a:lstStyle/>
          <a:p>
            <a:pPr eaLnBrk="1" fontAlgn="auto" hangingPunct="1">
              <a:spcAft>
                <a:spcPts val="0"/>
              </a:spcAft>
              <a:defRPr/>
            </a:pPr>
            <a:r>
              <a:rPr lang="en-US" sz="4444" dirty="0" smtClean="0">
                <a:latin typeface="Academy Engraved LET"/>
                <a:ea typeface="+mj-ea"/>
                <a:cs typeface="Academy Engraved LET"/>
              </a:rPr>
              <a:t>Napoleon Bonaparte</a:t>
            </a:r>
            <a:r>
              <a:rPr lang="en-US" dirty="0" smtClean="0">
                <a:ea typeface="+mj-ea"/>
                <a:cs typeface="+mj-cs"/>
              </a:rPr>
              <a:t/>
            </a:r>
            <a:br>
              <a:rPr lang="en-US" dirty="0" smtClean="0">
                <a:ea typeface="+mj-ea"/>
                <a:cs typeface="+mj-cs"/>
              </a:rPr>
            </a:br>
            <a:endParaRPr lang="en-US" sz="2800" dirty="0">
              <a:ea typeface="+mj-ea"/>
              <a:cs typeface="+mj-cs"/>
            </a:endParaRPr>
          </a:p>
        </p:txBody>
      </p:sp>
      <p:pic>
        <p:nvPicPr>
          <p:cNvPr id="4" name="Picture 3"/>
          <p:cNvPicPr>
            <a:picLocks noChangeAspect="1"/>
          </p:cNvPicPr>
          <p:nvPr/>
        </p:nvPicPr>
        <p:blipFill>
          <a:blip r:embed="rId3"/>
          <a:stretch>
            <a:fillRect/>
          </a:stretch>
        </p:blipFill>
        <p:spPr>
          <a:xfrm>
            <a:off x="609600" y="762000"/>
            <a:ext cx="6781800" cy="5867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762000" y="6172200"/>
            <a:ext cx="2237211"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US" dirty="0"/>
              <a:t>Military genius!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l" eaLnBrk="1" hangingPunct="1"/>
            <a:r>
              <a:rPr lang="en-US" sz="2800" dirty="0" smtClean="0"/>
              <a:t>I. Napoleon’s Rise to Power</a:t>
            </a:r>
          </a:p>
        </p:txBody>
      </p:sp>
      <p:sp>
        <p:nvSpPr>
          <p:cNvPr id="40963" name="Rectangle 3"/>
          <p:cNvSpPr>
            <a:spLocks noGrp="1" noChangeArrowheads="1"/>
          </p:cNvSpPr>
          <p:nvPr>
            <p:ph idx="1"/>
          </p:nvPr>
        </p:nvSpPr>
        <p:spPr>
          <a:xfrm>
            <a:off x="914400" y="1143000"/>
            <a:ext cx="8229600" cy="5257800"/>
          </a:xfrm>
        </p:spPr>
        <p:txBody>
          <a:bodyPr/>
          <a:lstStyle/>
          <a:p>
            <a:pPr marL="457200" indent="-457200" eaLnBrk="1" hangingPunct="1">
              <a:lnSpc>
                <a:spcPct val="90000"/>
              </a:lnSpc>
              <a:buClr>
                <a:schemeClr val="accent1"/>
              </a:buClr>
              <a:buFont typeface="Century Gothic" charset="0"/>
              <a:buAutoNum type="alphaUcPeriod"/>
            </a:pPr>
            <a:r>
              <a:rPr lang="en-US" dirty="0"/>
              <a:t>1789 - French Revolution</a:t>
            </a:r>
          </a:p>
          <a:p>
            <a:pPr marL="457200" indent="-457200" eaLnBrk="1" hangingPunct="1">
              <a:lnSpc>
                <a:spcPct val="90000"/>
              </a:lnSpc>
              <a:buClr>
                <a:schemeClr val="accent1"/>
              </a:buClr>
              <a:buFont typeface="Century Gothic" charset="0"/>
              <a:buAutoNum type="alphaUcPeriod"/>
            </a:pPr>
            <a:r>
              <a:rPr lang="en-US" dirty="0">
                <a:solidFill>
                  <a:srgbClr val="FFAF03"/>
                </a:solidFill>
              </a:rPr>
              <a:t>1795 - Napoleon defends</a:t>
            </a:r>
            <a:r>
              <a:rPr lang="en-US" dirty="0" smtClean="0">
                <a:solidFill>
                  <a:srgbClr val="FFAF03"/>
                </a:solidFill>
              </a:rPr>
              <a:t> against royalists</a:t>
            </a:r>
            <a:endParaRPr lang="en-US" dirty="0">
              <a:solidFill>
                <a:srgbClr val="FFAF03"/>
              </a:solidFill>
            </a:endParaRPr>
          </a:p>
          <a:p>
            <a:pPr marL="457200" indent="-457200" eaLnBrk="1" hangingPunct="1">
              <a:lnSpc>
                <a:spcPct val="90000"/>
              </a:lnSpc>
              <a:buClr>
                <a:schemeClr val="accent1"/>
              </a:buClr>
              <a:buFont typeface="Century Gothic" charset="0"/>
              <a:buAutoNum type="alphaUcPeriod"/>
            </a:pPr>
            <a:r>
              <a:rPr lang="en-US" dirty="0">
                <a:solidFill>
                  <a:srgbClr val="FFAF03"/>
                </a:solidFill>
              </a:rPr>
              <a:t>1796</a:t>
            </a:r>
            <a:r>
              <a:rPr lang="en-US" dirty="0" smtClean="0">
                <a:solidFill>
                  <a:srgbClr val="FFAF03"/>
                </a:solidFill>
              </a:rPr>
              <a:t> – As general has victories </a:t>
            </a:r>
            <a:r>
              <a:rPr lang="en-US" dirty="0">
                <a:solidFill>
                  <a:srgbClr val="FFAF03"/>
                </a:solidFill>
              </a:rPr>
              <a:t>in </a:t>
            </a:r>
            <a:r>
              <a:rPr lang="en-US" dirty="0" smtClean="0">
                <a:solidFill>
                  <a:srgbClr val="FFAF03"/>
                </a:solidFill>
              </a:rPr>
              <a:t>Italy against Austria &amp; Sardinia </a:t>
            </a:r>
          </a:p>
          <a:p>
            <a:pPr marL="457200" indent="-457200" eaLnBrk="1" hangingPunct="1">
              <a:lnSpc>
                <a:spcPct val="90000"/>
              </a:lnSpc>
              <a:buClr>
                <a:schemeClr val="accent1"/>
              </a:buClr>
              <a:buFont typeface="Century Gothic" charset="0"/>
              <a:buAutoNum type="alphaUcPeriod"/>
            </a:pPr>
            <a:r>
              <a:rPr lang="en-US" b="1" u="sng" dirty="0">
                <a:solidFill>
                  <a:srgbClr val="FFAF03"/>
                </a:solidFill>
              </a:rPr>
              <a:t>1799 - coup</a:t>
            </a:r>
            <a:r>
              <a:rPr lang="en-US" b="1" u="sng" dirty="0" smtClean="0">
                <a:solidFill>
                  <a:srgbClr val="FFAF03"/>
                </a:solidFill>
              </a:rPr>
              <a:t> d'état </a:t>
            </a:r>
            <a:r>
              <a:rPr lang="en-US" b="1" u="sng" dirty="0">
                <a:solidFill>
                  <a:srgbClr val="FFAF03"/>
                </a:solidFill>
              </a:rPr>
              <a:t>brings him to power</a:t>
            </a:r>
            <a:r>
              <a:rPr lang="en-US" b="1" u="sng" dirty="0" smtClean="0">
                <a:solidFill>
                  <a:srgbClr val="FFAF03"/>
                </a:solidFill>
              </a:rPr>
              <a:t> – he becomes </a:t>
            </a:r>
            <a:r>
              <a:rPr lang="en-US" b="1" u="sng" dirty="0">
                <a:solidFill>
                  <a:srgbClr val="FFAF03"/>
                </a:solidFill>
              </a:rPr>
              <a:t>a </a:t>
            </a:r>
            <a:r>
              <a:rPr lang="en-US" b="1" u="sng" dirty="0" smtClean="0">
                <a:solidFill>
                  <a:srgbClr val="FFAF03"/>
                </a:solidFill>
              </a:rPr>
              <a:t>dictator</a:t>
            </a:r>
            <a:r>
              <a:rPr lang="en-US" dirty="0" smtClean="0">
                <a:solidFill>
                  <a:srgbClr val="FFAF03"/>
                </a:solidFill>
              </a:rPr>
              <a:t> (coup d'état means “quick seizure of power”)</a:t>
            </a:r>
            <a:endParaRPr lang="en-US" b="1" u="sng" dirty="0" smtClean="0">
              <a:solidFill>
                <a:srgbClr val="FFAF03"/>
              </a:solidFill>
            </a:endParaRPr>
          </a:p>
          <a:p>
            <a:pPr marL="457200" indent="-457200" eaLnBrk="1" hangingPunct="1">
              <a:lnSpc>
                <a:spcPct val="90000"/>
              </a:lnSpc>
              <a:buClr>
                <a:schemeClr val="accent1"/>
              </a:buClr>
              <a:buFont typeface="Century Gothic" charset="0"/>
              <a:buAutoNum type="alphaUcPeriod"/>
            </a:pPr>
            <a:r>
              <a:rPr lang="en-US" dirty="0"/>
              <a:t>1800 - plebiscites give him total power</a:t>
            </a:r>
          </a:p>
          <a:p>
            <a:pPr marL="457200" indent="-457200" eaLnBrk="1" hangingPunct="1">
              <a:lnSpc>
                <a:spcPct val="90000"/>
              </a:lnSpc>
              <a:buClr>
                <a:schemeClr val="accent1"/>
              </a:buClr>
              <a:buFont typeface="Century Gothic" charset="0"/>
              <a:buAutoNum type="alphaUcPeriod"/>
            </a:pPr>
            <a:r>
              <a:rPr lang="en-US" dirty="0"/>
              <a:t>1802- peace agreement </a:t>
            </a:r>
            <a:r>
              <a:rPr lang="en-US" dirty="0" err="1"/>
              <a:t>w</a:t>
            </a:r>
            <a:r>
              <a:rPr lang="en-US" dirty="0"/>
              <a:t>/ Britain, Austria and Russia</a:t>
            </a:r>
          </a:p>
          <a:p>
            <a:pPr marL="457200" indent="-457200" eaLnBrk="1" hangingPunct="1">
              <a:lnSpc>
                <a:spcPct val="90000"/>
              </a:lnSpc>
              <a:buClr>
                <a:schemeClr val="accent1"/>
              </a:buClr>
              <a:buFont typeface="Century Gothic" charset="0"/>
              <a:buAutoNum type="alphaUcPeriod"/>
            </a:pPr>
            <a:r>
              <a:rPr lang="en-US" dirty="0"/>
              <a:t>1804 - Napoleon crowned</a:t>
            </a:r>
            <a:r>
              <a:rPr lang="en-US" dirty="0" smtClean="0"/>
              <a:t> himself emperor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p:cNvPicPr>
          <p:nvPr/>
        </p:nvPicPr>
        <p:blipFill>
          <a:blip r:embed="rId2"/>
          <a:srcRect/>
          <a:stretch>
            <a:fillRect/>
          </a:stretch>
        </p:blipFill>
        <p:spPr bwMode="auto">
          <a:xfrm>
            <a:off x="762000" y="381000"/>
            <a:ext cx="7924800" cy="4762500"/>
          </a:xfrm>
          <a:prstGeom prst="rect">
            <a:avLst/>
          </a:prstGeom>
          <a:noFill/>
          <a:ln w="9525">
            <a:noFill/>
            <a:miter lim="800000"/>
            <a:headEnd/>
            <a:tailEnd/>
          </a:ln>
        </p:spPr>
      </p:pic>
      <p:sp>
        <p:nvSpPr>
          <p:cNvPr id="43011" name="TextBox 5"/>
          <p:cNvSpPr txBox="1">
            <a:spLocks noChangeArrowheads="1"/>
          </p:cNvSpPr>
          <p:nvPr/>
        </p:nvSpPr>
        <p:spPr bwMode="auto">
          <a:xfrm>
            <a:off x="0" y="5334000"/>
            <a:ext cx="8915400" cy="461963"/>
          </a:xfrm>
          <a:prstGeom prst="rect">
            <a:avLst/>
          </a:prstGeom>
          <a:noFill/>
          <a:ln w="9525">
            <a:noFill/>
            <a:miter lim="800000"/>
            <a:headEnd/>
            <a:tailEnd/>
          </a:ln>
        </p:spPr>
        <p:txBody>
          <a:bodyPr>
            <a:prstTxWarp prst="textNoShape">
              <a:avLst/>
            </a:prstTxWarp>
            <a:spAutoFit/>
          </a:bodyPr>
          <a:lstStyle/>
          <a:p>
            <a:r>
              <a:rPr lang="en-US" sz="2400" dirty="0">
                <a:latin typeface="Times New Roman" charset="0"/>
                <a:ea typeface="Times New Roman" charset="0"/>
                <a:cs typeface="Times New Roman" charset="0"/>
              </a:rPr>
              <a:t>Crowned himself and wife Josephine: would not take orders from Pope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12775" y="582613"/>
            <a:ext cx="7918450" cy="560387"/>
          </a:xfrm>
        </p:spPr>
        <p:txBody>
          <a:bodyPr/>
          <a:lstStyle/>
          <a:p>
            <a:pPr algn="l" eaLnBrk="1" hangingPunct="1"/>
            <a:r>
              <a:rPr lang="en-US" sz="2800" smtClean="0"/>
              <a:t>II. Napoleon Restores Order</a:t>
            </a:r>
          </a:p>
        </p:txBody>
      </p:sp>
      <p:sp>
        <p:nvSpPr>
          <p:cNvPr id="49155" name="Rectangle 3"/>
          <p:cNvSpPr>
            <a:spLocks noGrp="1" noChangeArrowheads="1"/>
          </p:cNvSpPr>
          <p:nvPr>
            <p:ph idx="1"/>
          </p:nvPr>
        </p:nvSpPr>
        <p:spPr>
          <a:xfrm>
            <a:off x="990600" y="1219200"/>
            <a:ext cx="7315200" cy="4081463"/>
          </a:xfrm>
        </p:spPr>
        <p:txBody>
          <a:bodyPr>
            <a:normAutofit lnSpcReduction="10000"/>
          </a:bodyPr>
          <a:lstStyle/>
          <a:p>
            <a:pPr marL="457200" indent="-457200" eaLnBrk="1" hangingPunct="1">
              <a:lnSpc>
                <a:spcPct val="90000"/>
              </a:lnSpc>
              <a:buClr>
                <a:schemeClr val="accent1"/>
              </a:buClr>
              <a:buFont typeface="+mj-lt"/>
              <a:buAutoNum type="alphaUcPeriod"/>
              <a:defRPr/>
            </a:pPr>
            <a:r>
              <a:rPr lang="en-US" dirty="0" smtClean="0"/>
              <a:t>Established Banking </a:t>
            </a:r>
            <a:r>
              <a:rPr lang="en-US" dirty="0"/>
              <a:t>system</a:t>
            </a:r>
            <a:endParaRPr lang="en-US" dirty="0" smtClean="0"/>
          </a:p>
          <a:p>
            <a:pPr marL="457200" indent="-457200" eaLnBrk="1" hangingPunct="1">
              <a:lnSpc>
                <a:spcPct val="90000"/>
              </a:lnSpc>
              <a:buClr>
                <a:schemeClr val="accent1"/>
              </a:buClr>
              <a:buFont typeface="+mj-lt"/>
              <a:buAutoNum type="alphaUcPeriod"/>
              <a:defRPr/>
            </a:pPr>
            <a:r>
              <a:rPr lang="en-US" dirty="0" smtClean="0"/>
              <a:t>Efficient Tax </a:t>
            </a:r>
            <a:r>
              <a:rPr lang="en-US" dirty="0"/>
              <a:t>system</a:t>
            </a:r>
          </a:p>
          <a:p>
            <a:pPr marL="457200" indent="-457200" eaLnBrk="1" hangingPunct="1">
              <a:lnSpc>
                <a:spcPct val="90000"/>
              </a:lnSpc>
              <a:buClr>
                <a:schemeClr val="accent1"/>
              </a:buClr>
              <a:buFont typeface="+mj-lt"/>
              <a:buAutoNum type="alphaUcPeriod"/>
              <a:defRPr/>
            </a:pPr>
            <a:r>
              <a:rPr lang="en-US" dirty="0"/>
              <a:t>Concordat - agreement </a:t>
            </a:r>
            <a:r>
              <a:rPr lang="en-US" dirty="0" err="1"/>
              <a:t>w</a:t>
            </a:r>
            <a:r>
              <a:rPr lang="en-US" dirty="0"/>
              <a:t>/</a:t>
            </a:r>
            <a:r>
              <a:rPr lang="en-US" dirty="0" smtClean="0"/>
              <a:t> Pope Pius VII </a:t>
            </a:r>
            <a:r>
              <a:rPr lang="en-US" dirty="0"/>
              <a:t>- church has influence but cannot control national </a:t>
            </a:r>
            <a:r>
              <a:rPr lang="en-US" dirty="0" smtClean="0"/>
              <a:t>affairs</a:t>
            </a:r>
          </a:p>
          <a:p>
            <a:pPr marL="457200" indent="-457200" eaLnBrk="1" hangingPunct="1">
              <a:lnSpc>
                <a:spcPct val="90000"/>
              </a:lnSpc>
              <a:buClr>
                <a:schemeClr val="accent1"/>
              </a:buClr>
              <a:buFont typeface="+mj-lt"/>
              <a:buAutoNum type="alphaUcPeriod"/>
              <a:defRPr/>
            </a:pPr>
            <a:r>
              <a:rPr lang="en-US" dirty="0" smtClean="0">
                <a:solidFill>
                  <a:srgbClr val="FFAF03"/>
                </a:solidFill>
              </a:rPr>
              <a:t>Napoleonic Code - uniform set of laws</a:t>
            </a:r>
          </a:p>
          <a:p>
            <a:pPr lvl="1" eaLnBrk="1" hangingPunct="1">
              <a:lnSpc>
                <a:spcPct val="90000"/>
              </a:lnSpc>
              <a:buFont typeface="Wingdings 2" charset="2"/>
              <a:buNone/>
              <a:defRPr/>
            </a:pPr>
            <a:r>
              <a:rPr lang="en-US" dirty="0" smtClean="0">
                <a:solidFill>
                  <a:srgbClr val="FFAF03"/>
                </a:solidFill>
              </a:rPr>
              <a:t>  1. No freedom of speech, press </a:t>
            </a:r>
          </a:p>
          <a:p>
            <a:pPr lvl="1" eaLnBrk="1" hangingPunct="1">
              <a:lnSpc>
                <a:spcPct val="90000"/>
              </a:lnSpc>
              <a:buFont typeface="Wingdings 2" charset="2"/>
              <a:buNone/>
              <a:defRPr/>
            </a:pPr>
            <a:r>
              <a:rPr lang="en-US" dirty="0" smtClean="0">
                <a:solidFill>
                  <a:srgbClr val="FFAF03"/>
                </a:solidFill>
              </a:rPr>
              <a:t>  2. Slavery permitted &amp; restored in French colonies in</a:t>
            </a:r>
          </a:p>
          <a:p>
            <a:pPr lvl="1" eaLnBrk="1" hangingPunct="1">
              <a:lnSpc>
                <a:spcPct val="90000"/>
              </a:lnSpc>
              <a:buFont typeface="Wingdings 2" charset="2"/>
              <a:buNone/>
              <a:defRPr/>
            </a:pPr>
            <a:r>
              <a:rPr lang="en-US" dirty="0" smtClean="0">
                <a:solidFill>
                  <a:srgbClr val="FFAF03"/>
                </a:solidFill>
              </a:rPr>
              <a:t>      Caribbean</a:t>
            </a:r>
          </a:p>
          <a:p>
            <a:pPr marL="457200" indent="-457200" eaLnBrk="1" hangingPunct="1">
              <a:lnSpc>
                <a:spcPct val="90000"/>
              </a:lnSpc>
              <a:buClr>
                <a:schemeClr val="accent1"/>
              </a:buClr>
              <a:buFont typeface="+mj-lt"/>
              <a:buAutoNum type="alphaUcPeriod"/>
              <a:defRPr/>
            </a:pPr>
            <a:r>
              <a:rPr lang="en-US" dirty="0" smtClean="0"/>
              <a:t>Expanded empire to greatest extent 1807-1812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p:cNvPicPr>
          <p:nvPr/>
        </p:nvPicPr>
        <p:blipFill>
          <a:blip r:embed="rId2"/>
          <a:srcRect/>
          <a:stretch>
            <a:fillRect/>
          </a:stretch>
        </p:blipFill>
        <p:spPr bwMode="auto">
          <a:xfrm>
            <a:off x="381000" y="0"/>
            <a:ext cx="8077200" cy="6170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228600" y="533400"/>
            <a:ext cx="7918450" cy="560388"/>
          </a:xfrm>
        </p:spPr>
        <p:txBody>
          <a:bodyPr/>
          <a:lstStyle/>
          <a:p>
            <a:pPr algn="l" eaLnBrk="1" hangingPunct="1"/>
            <a:r>
              <a:rPr lang="en-US" sz="2800" smtClean="0"/>
              <a:t>III. Causes of Napoleon’s defeat</a:t>
            </a:r>
          </a:p>
        </p:txBody>
      </p:sp>
      <p:graphicFrame>
        <p:nvGraphicFramePr>
          <p:cNvPr id="8232" name="Group 40"/>
          <p:cNvGraphicFramePr>
            <a:graphicFrameLocks noGrp="1"/>
          </p:cNvGraphicFramePr>
          <p:nvPr/>
        </p:nvGraphicFramePr>
        <p:xfrm>
          <a:off x="228600" y="1093787"/>
          <a:ext cx="8915400" cy="5764212"/>
        </p:xfrm>
        <a:graphic>
          <a:graphicData uri="http://schemas.openxmlformats.org/drawingml/2006/table">
            <a:tbl>
              <a:tblPr/>
              <a:tblGrid>
                <a:gridCol w="4402450"/>
                <a:gridCol w="4512950"/>
              </a:tblGrid>
              <a:tr h="6404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128"/>
                          <a:cs typeface="ＭＳ Ｐゴシック" charset="-128"/>
                        </a:rPr>
                        <a:t>Mistake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128"/>
                          <a:cs typeface="ＭＳ Ｐゴシック" charset="-128"/>
                        </a:rPr>
                        <a:t>Effect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58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AF03"/>
                          </a:solidFill>
                          <a:effectLst/>
                          <a:latin typeface="Arial" charset="0"/>
                          <a:ea typeface="ＭＳ Ｐゴシック" charset="-128"/>
                          <a:cs typeface="ＭＳ Ｐゴシック" charset="-128"/>
                        </a:rPr>
                        <a:t>Continental System Blockade = Blockade against Great Britain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cs typeface="ＭＳ Ｐゴシック" charset="-128"/>
                        </a:rPr>
                        <a:t>GB and other Europeans smuggled goods;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cs typeface="ＭＳ Ｐゴシック" charset="-128"/>
                        </a:rPr>
                        <a:t>GB responded with her own blockade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6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AF03"/>
                          </a:solidFill>
                          <a:effectLst/>
                          <a:latin typeface="Arial" charset="0"/>
                          <a:ea typeface="ＭＳ Ｐゴシック" charset="-128"/>
                          <a:cs typeface="ＭＳ Ｐゴシック" charset="-128"/>
                        </a:rPr>
                        <a:t>Peninsular War = Invasion of Spain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AF03"/>
                          </a:solidFill>
                          <a:effectLst/>
                          <a:latin typeface="Arial" charset="0"/>
                          <a:ea typeface="ＭＳ Ｐゴシック" charset="-128"/>
                          <a:cs typeface="ＭＳ Ｐゴシック" charset="-128"/>
                        </a:rPr>
                        <a:t>Spanish used Guerrilla warfare &amp; defeated Napoleon; </a:t>
                      </a:r>
                      <a:r>
                        <a:rPr kumimoji="0" lang="en-US" sz="1800" b="0" i="0" u="none" strike="noStrike" cap="none" normalizeH="0" baseline="0" dirty="0" smtClean="0">
                          <a:ln>
                            <a:noFill/>
                          </a:ln>
                          <a:solidFill>
                            <a:schemeClr val="tx1"/>
                          </a:solidFill>
                          <a:effectLst/>
                          <a:latin typeface="Arial" charset="0"/>
                          <a:ea typeface="ＭＳ Ｐゴシック" charset="-128"/>
                          <a:cs typeface="ＭＳ Ｐゴシック" charset="-128"/>
                        </a:rPr>
                        <a:t>Nationalism turned conquered people against French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12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AF03"/>
                          </a:solidFill>
                          <a:effectLst/>
                          <a:latin typeface="Arial" charset="0"/>
                          <a:ea typeface="ＭＳ Ｐゴシック" charset="-128"/>
                          <a:cs typeface="ＭＳ Ｐゴシック" charset="-128"/>
                        </a:rPr>
                        <a:t>Invasion of Russia – </a:t>
                      </a:r>
                      <a:r>
                        <a:rPr kumimoji="0" lang="en-US" sz="1800" b="1" i="0" u="none" strike="noStrike" cap="none" normalizeH="0" baseline="0" dirty="0">
                          <a:ln>
                            <a:noFill/>
                          </a:ln>
                          <a:solidFill>
                            <a:srgbClr val="FFAF03"/>
                          </a:solidFill>
                          <a:effectLst>
                            <a:outerShdw blurRad="38100" dist="38100" dir="2700000" algn="tl">
                              <a:srgbClr val="000000">
                                <a:alpha val="43137"/>
                              </a:srgbClr>
                            </a:outerShdw>
                          </a:effectLst>
                          <a:latin typeface="Arial" charset="0"/>
                          <a:ea typeface="ＭＳ Ｐゴシック" charset="-128"/>
                          <a:cs typeface="ＭＳ Ｐゴシック" charset="-128"/>
                        </a:rPr>
                        <a:t>Geography played a role in defeating</a:t>
                      </a:r>
                      <a:r>
                        <a:rPr kumimoji="0" lang="en-US" sz="1800" b="1" i="0" u="none" strike="noStrike" cap="none" normalizeH="0" baseline="0" dirty="0" smtClean="0">
                          <a:ln>
                            <a:noFill/>
                          </a:ln>
                          <a:solidFill>
                            <a:srgbClr val="FFAF03"/>
                          </a:solidFill>
                          <a:effectLst>
                            <a:outerShdw blurRad="38100" dist="38100" dir="2700000" algn="tl">
                              <a:srgbClr val="000000">
                                <a:alpha val="43137"/>
                              </a:srgbClr>
                            </a:outerShdw>
                          </a:effectLst>
                          <a:latin typeface="Arial" charset="0"/>
                          <a:ea typeface="ＭＳ Ｐゴシック" charset="-128"/>
                          <a:cs typeface="ＭＳ Ｐゴシック"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AF03"/>
                          </a:solidFill>
                          <a:effectLst>
                            <a:outerShdw blurRad="38100" dist="38100" dir="2700000" algn="tl">
                              <a:srgbClr val="000000">
                                <a:alpha val="43137"/>
                              </a:srgbClr>
                            </a:outerShdw>
                          </a:effectLst>
                          <a:latin typeface="Arial" charset="0"/>
                          <a:ea typeface="ＭＳ Ｐゴシック" charset="-128"/>
                          <a:cs typeface="ＭＳ Ｐゴシック" charset="-128"/>
                        </a:rPr>
                        <a:t>Napoleon</a:t>
                      </a:r>
                      <a:r>
                        <a:rPr kumimoji="0" lang="en-US" sz="1800" b="1" i="0" u="none" strike="noStrike" cap="none" normalizeH="0" baseline="0" dirty="0">
                          <a:ln>
                            <a:noFill/>
                          </a:ln>
                          <a:solidFill>
                            <a:srgbClr val="FFAF03"/>
                          </a:solidFill>
                          <a:effectLst>
                            <a:outerShdw blurRad="38100" dist="38100" dir="2700000" algn="tl">
                              <a:srgbClr val="000000">
                                <a:alpha val="43137"/>
                              </a:srgbClr>
                            </a:outerShdw>
                          </a:effectLst>
                          <a:latin typeface="Arial" charset="0"/>
                          <a:ea typeface="ＭＳ Ｐゴシック" charset="-128"/>
                          <a:cs typeface="ＭＳ Ｐゴシック" charset="-128"/>
                        </a:rPr>
                        <a:t>… he</a:t>
                      </a:r>
                      <a:r>
                        <a:rPr kumimoji="0" lang="en-US" sz="1800" b="1" i="0" u="none" strike="noStrike" cap="none" normalizeH="0" baseline="0" dirty="0" smtClean="0">
                          <a:ln>
                            <a:noFill/>
                          </a:ln>
                          <a:solidFill>
                            <a:srgbClr val="FFAF03"/>
                          </a:solidFill>
                          <a:effectLst>
                            <a:outerShdw blurRad="38100" dist="38100" dir="2700000" algn="tl">
                              <a:srgbClr val="000000">
                                <a:alpha val="43137"/>
                              </a:srgbClr>
                            </a:outerShdw>
                          </a:effectLst>
                          <a:latin typeface="Arial" charset="0"/>
                          <a:ea typeface="ＭＳ Ｐゴシック" charset="-128"/>
                          <a:cs typeface="ＭＳ Ｐゴシック"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AF03"/>
                          </a:solidFill>
                          <a:effectLst>
                            <a:outerShdw blurRad="38100" dist="38100" dir="2700000" algn="tl">
                              <a:srgbClr val="000000">
                                <a:alpha val="43137"/>
                              </a:srgbClr>
                            </a:outerShdw>
                          </a:effectLst>
                          <a:latin typeface="Arial" charset="0"/>
                          <a:ea typeface="ＭＳ Ｐゴシック" charset="-128"/>
                          <a:cs typeface="ＭＳ Ｐゴシック" charset="-128"/>
                        </a:rPr>
                        <a:t>stayed </a:t>
                      </a:r>
                      <a:r>
                        <a:rPr kumimoji="0" lang="en-US" sz="1800" b="1" i="0" u="none" strike="noStrike" cap="none" normalizeH="0" baseline="0" dirty="0">
                          <a:ln>
                            <a:noFill/>
                          </a:ln>
                          <a:solidFill>
                            <a:srgbClr val="FFAF03"/>
                          </a:solidFill>
                          <a:effectLst>
                            <a:outerShdw blurRad="38100" dist="38100" dir="2700000" algn="tl">
                              <a:srgbClr val="000000">
                                <a:alpha val="43137"/>
                              </a:srgbClr>
                            </a:outerShdw>
                          </a:effectLst>
                          <a:latin typeface="Arial" charset="0"/>
                          <a:ea typeface="ＭＳ Ｐゴシック" charset="-128"/>
                          <a:cs typeface="ＭＳ Ｐゴシック" charset="-128"/>
                        </a:rPr>
                        <a:t>until</a:t>
                      </a:r>
                      <a:r>
                        <a:rPr kumimoji="0" lang="en-US" sz="1800" b="1" i="0" u="none" strike="noStrike" cap="none" normalizeH="0" baseline="0" dirty="0" smtClean="0">
                          <a:ln>
                            <a:noFill/>
                          </a:ln>
                          <a:solidFill>
                            <a:srgbClr val="FFAF03"/>
                          </a:solidFill>
                          <a:effectLst>
                            <a:outerShdw blurRad="38100" dist="38100" dir="2700000" algn="tl">
                              <a:srgbClr val="000000">
                                <a:alpha val="43137"/>
                              </a:srgbClr>
                            </a:outerShdw>
                          </a:effectLst>
                          <a:latin typeface="Arial" charset="0"/>
                          <a:ea typeface="ＭＳ Ｐゴシック" charset="-128"/>
                          <a:cs typeface="ＭＳ Ｐゴシック"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AF03"/>
                          </a:solidFill>
                          <a:effectLst>
                            <a:outerShdw blurRad="38100" dist="38100" dir="2700000" algn="tl">
                              <a:srgbClr val="000000">
                                <a:alpha val="43137"/>
                              </a:srgbClr>
                            </a:outerShdw>
                          </a:effectLst>
                          <a:latin typeface="Arial" charset="0"/>
                          <a:ea typeface="ＭＳ Ｐゴシック" charset="-128"/>
                          <a:cs typeface="ＭＳ Ｐゴシック" charset="-128"/>
                        </a:rPr>
                        <a:t>October</a:t>
                      </a:r>
                      <a:r>
                        <a:rPr kumimoji="0" lang="en-US" sz="1800" b="1" i="0" u="none" strike="noStrike" cap="none" normalizeH="0" baseline="0" dirty="0">
                          <a:ln>
                            <a:noFill/>
                          </a:ln>
                          <a:solidFill>
                            <a:srgbClr val="FFAF03"/>
                          </a:solidFill>
                          <a:effectLst>
                            <a:outerShdw blurRad="38100" dist="38100" dir="2700000" algn="tl">
                              <a:srgbClr val="000000">
                                <a:alpha val="43137"/>
                              </a:srgbClr>
                            </a:outerShdw>
                          </a:effectLst>
                          <a:latin typeface="Arial" charset="0"/>
                          <a:ea typeface="ＭＳ Ｐゴシック" charset="-128"/>
                          <a:cs typeface="ＭＳ Ｐゴシック" charset="-128"/>
                        </a:rPr>
                        <a:t>… troops</a:t>
                      </a:r>
                      <a:r>
                        <a:rPr kumimoji="0" lang="en-US" sz="1800" b="1" i="0" u="none" strike="noStrike" cap="none" normalizeH="0" baseline="0" dirty="0" smtClean="0">
                          <a:ln>
                            <a:noFill/>
                          </a:ln>
                          <a:solidFill>
                            <a:srgbClr val="FFAF03"/>
                          </a:solidFill>
                          <a:effectLst>
                            <a:outerShdw blurRad="38100" dist="38100" dir="2700000" algn="tl">
                              <a:srgbClr val="000000">
                                <a:alpha val="43137"/>
                              </a:srgbClr>
                            </a:outerShdw>
                          </a:effectLst>
                          <a:latin typeface="Arial" charset="0"/>
                          <a:ea typeface="ＭＳ Ｐゴシック" charset="-128"/>
                          <a:cs typeface="ＭＳ Ｐゴシック"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AF03"/>
                          </a:solidFill>
                          <a:effectLst>
                            <a:outerShdw blurRad="38100" dist="38100" dir="2700000" algn="tl">
                              <a:srgbClr val="000000">
                                <a:alpha val="43137"/>
                              </a:srgbClr>
                            </a:outerShdw>
                          </a:effectLst>
                          <a:latin typeface="Arial" charset="0"/>
                          <a:ea typeface="ＭＳ Ｐゴシック" charset="-128"/>
                          <a:cs typeface="ＭＳ Ｐゴシック" charset="-128"/>
                        </a:rPr>
                        <a:t>got </a:t>
                      </a:r>
                      <a:r>
                        <a:rPr kumimoji="0" lang="en-US" sz="1800" b="1" i="0" u="none" strike="noStrike" cap="none" normalizeH="0" baseline="0" dirty="0">
                          <a:ln>
                            <a:noFill/>
                          </a:ln>
                          <a:solidFill>
                            <a:srgbClr val="FFAF03"/>
                          </a:solidFill>
                          <a:effectLst>
                            <a:outerShdw blurRad="38100" dist="38100" dir="2700000" algn="tl">
                              <a:srgbClr val="000000">
                                <a:alpha val="43137"/>
                              </a:srgbClr>
                            </a:outerShdw>
                          </a:effectLst>
                          <a:latin typeface="Arial" charset="0"/>
                          <a:ea typeface="ＭＳ Ｐゴシック" charset="-128"/>
                          <a:cs typeface="ＭＳ Ｐゴシック" charset="-128"/>
                        </a:rPr>
                        <a:t>caught in snow!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rPr>
                        <a:t>French defeated - ruined army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BF2B2B"/>
                          </a:solidFill>
                          <a:effectLst>
                            <a:outerShdw blurRad="38100" dist="38100" dir="2700000" algn="tl">
                              <a:srgbClr val="FFFFFF"/>
                            </a:outerShdw>
                          </a:effectLst>
                          <a:latin typeface="Arial" charset="0"/>
                          <a:ea typeface="ＭＳ Ｐゴシック" charset="-128"/>
                          <a:cs typeface="ＭＳ Ｐゴシック" charset="-128"/>
                        </a:rPr>
                        <a:t>Alex I - destroyed Moscow (scorched earth policy) rather than let Napoleon have it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AF03"/>
                          </a:solidFill>
                          <a:effectLst>
                            <a:outerShdw blurRad="38100" dist="38100" dir="2700000" algn="tl">
                              <a:srgbClr val="FFFFFF"/>
                            </a:outerShdw>
                          </a:effectLst>
                          <a:latin typeface="Arial" charset="0"/>
                          <a:ea typeface="ＭＳ Ｐゴシック" charset="-128"/>
                          <a:cs typeface="ＭＳ Ｐゴシック" charset="-128"/>
                        </a:rPr>
                        <a:t>Napoleon forced to surrender, exiled to Elba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Picture 3"/>
          <p:cNvPicPr>
            <a:picLocks noChangeAspect="1"/>
          </p:cNvPicPr>
          <p:nvPr/>
        </p:nvPicPr>
        <p:blipFill>
          <a:blip r:embed="rId3"/>
          <a:stretch>
            <a:fillRect/>
          </a:stretch>
        </p:blipFill>
        <p:spPr>
          <a:xfrm>
            <a:off x="2617550" y="4841951"/>
            <a:ext cx="2050394" cy="201604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304800" y="0"/>
            <a:ext cx="8839200" cy="2308225"/>
          </a:xfrm>
          <a:prstGeom prst="rect">
            <a:avLst/>
          </a:prstGeom>
          <a:noFill/>
          <a:ln w="9525">
            <a:noFill/>
            <a:miter lim="800000"/>
            <a:headEnd/>
            <a:tailEnd/>
          </a:ln>
        </p:spPr>
        <p:txBody>
          <a:bodyPr wrap="square">
            <a:prstTxWarp prst="textNoShape">
              <a:avLst/>
            </a:prstTxWarp>
            <a:spAutoFit/>
          </a:bodyPr>
          <a:lstStyle/>
          <a:p>
            <a:pPr>
              <a:defRPr/>
            </a:pPr>
            <a:r>
              <a:rPr lang="en-US" sz="200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2. </a:t>
            </a:r>
            <a:r>
              <a:rPr lang="en-US" sz="2400" dirty="0">
                <a:solidFill>
                  <a:srgbClr val="FFAF03"/>
                </a:solidFill>
                <a:effectLst>
                  <a:outerShdw blurRad="38100" dist="38100" dir="2700000" algn="tl">
                    <a:srgbClr val="000000">
                      <a:alpha val="43137"/>
                    </a:srgbClr>
                  </a:outerShdw>
                </a:effectLst>
                <a:latin typeface="Times New Roman" charset="0"/>
                <a:ea typeface="Times New Roman" charset="0"/>
                <a:cs typeface="Times New Roman" charset="0"/>
              </a:rPr>
              <a:t>The Second Estate </a:t>
            </a:r>
            <a:r>
              <a:rPr lang="en-US" sz="2400" dirty="0">
                <a:latin typeface="Times New Roman" charset="0"/>
                <a:ea typeface="Times New Roman" charset="0"/>
                <a:cs typeface="Times New Roman" charset="0"/>
              </a:rPr>
              <a:t>= </a:t>
            </a:r>
            <a:r>
              <a:rPr lang="en-US" sz="2400" dirty="0">
                <a:solidFill>
                  <a:srgbClr val="FFAF03"/>
                </a:solidFill>
                <a:latin typeface="Times New Roman" charset="0"/>
                <a:ea typeface="Times New Roman" charset="0"/>
                <a:cs typeface="Times New Roman" charset="0"/>
              </a:rPr>
              <a:t>rich nobles: Held highest offices </a:t>
            </a:r>
            <a:r>
              <a:rPr lang="en-US" sz="2400" dirty="0" smtClean="0">
                <a:solidFill>
                  <a:srgbClr val="FFAF03"/>
                </a:solidFill>
                <a:latin typeface="Times New Roman" charset="0"/>
                <a:ea typeface="Times New Roman" charset="0"/>
                <a:cs typeface="Times New Roman" charset="0"/>
              </a:rPr>
              <a:t>in</a:t>
            </a:r>
          </a:p>
          <a:p>
            <a:pPr>
              <a:defRPr/>
            </a:pPr>
            <a:r>
              <a:rPr lang="en-US" sz="2400" dirty="0" smtClean="0">
                <a:solidFill>
                  <a:srgbClr val="FFAF03"/>
                </a:solidFill>
                <a:latin typeface="Times New Roman" charset="0"/>
                <a:ea typeface="Times New Roman" charset="0"/>
                <a:cs typeface="Times New Roman" charset="0"/>
              </a:rPr>
              <a:t>     </a:t>
            </a:r>
            <a:r>
              <a:rPr lang="en-US" sz="2400" dirty="0">
                <a:solidFill>
                  <a:srgbClr val="FFAF03"/>
                </a:solidFill>
                <a:latin typeface="Times New Roman" charset="0"/>
                <a:ea typeface="Times New Roman" charset="0"/>
                <a:cs typeface="Times New Roman" charset="0"/>
              </a:rPr>
              <a:t>government</a:t>
            </a:r>
          </a:p>
          <a:p>
            <a:pPr lvl="1">
              <a:defRPr/>
            </a:pPr>
            <a:r>
              <a:rPr lang="en-US" sz="2400" dirty="0">
                <a:solidFill>
                  <a:srgbClr val="FFAF03"/>
                </a:solidFill>
                <a:latin typeface="Times New Roman" charset="0"/>
                <a:ea typeface="Times New Roman" charset="0"/>
                <a:cs typeface="Times New Roman" charset="0"/>
              </a:rPr>
              <a:t>a. Made up 2% of population</a:t>
            </a:r>
          </a:p>
          <a:p>
            <a:pPr lvl="1">
              <a:defRPr/>
            </a:pPr>
            <a:r>
              <a:rPr lang="en-US" sz="2400" dirty="0" err="1">
                <a:latin typeface="Times New Roman" charset="0"/>
                <a:ea typeface="Times New Roman" charset="0"/>
                <a:cs typeface="Times New Roman" charset="0"/>
              </a:rPr>
              <a:t>b</a:t>
            </a:r>
            <a:r>
              <a:rPr lang="en-US" sz="2400" dirty="0">
                <a:latin typeface="Times New Roman" charset="0"/>
                <a:ea typeface="Times New Roman" charset="0"/>
                <a:cs typeface="Times New Roman" charset="0"/>
              </a:rPr>
              <a:t>. Owned about 25% of land</a:t>
            </a:r>
          </a:p>
          <a:p>
            <a:pPr lvl="1">
              <a:defRPr/>
            </a:pPr>
            <a:r>
              <a:rPr lang="en-US" sz="2400" dirty="0" err="1">
                <a:latin typeface="Times New Roman" charset="0"/>
                <a:ea typeface="Times New Roman" charset="0"/>
                <a:cs typeface="Times New Roman" charset="0"/>
              </a:rPr>
              <a:t>c</a:t>
            </a:r>
            <a:r>
              <a:rPr lang="en-US" sz="2400" dirty="0">
                <a:latin typeface="Times New Roman" charset="0"/>
                <a:ea typeface="Times New Roman" charset="0"/>
                <a:cs typeface="Times New Roman" charset="0"/>
              </a:rPr>
              <a:t>. Basically </a:t>
            </a:r>
            <a:r>
              <a:rPr lang="en-US" sz="2400" u="sng" dirty="0">
                <a:solidFill>
                  <a:schemeClr val="accent1"/>
                </a:solidFill>
                <a:latin typeface="Times New Roman" charset="0"/>
                <a:ea typeface="Times New Roman" charset="0"/>
                <a:cs typeface="Times New Roman" charset="0"/>
              </a:rPr>
              <a:t>did</a:t>
            </a:r>
            <a:r>
              <a:rPr lang="en-US" sz="2400" u="sng" dirty="0" smtClean="0">
                <a:solidFill>
                  <a:schemeClr val="accent1"/>
                </a:solidFill>
                <a:latin typeface="Times New Roman" charset="0"/>
                <a:ea typeface="Times New Roman" charset="0"/>
                <a:cs typeface="Times New Roman" charset="0"/>
              </a:rPr>
              <a:t> NOT </a:t>
            </a:r>
            <a:r>
              <a:rPr lang="en-US" sz="2400" u="sng" dirty="0">
                <a:solidFill>
                  <a:schemeClr val="accent1"/>
                </a:solidFill>
                <a:latin typeface="Times New Roman" charset="0"/>
                <a:ea typeface="Times New Roman" charset="0"/>
                <a:cs typeface="Times New Roman" charset="0"/>
              </a:rPr>
              <a:t>pay taxes</a:t>
            </a:r>
          </a:p>
          <a:p>
            <a:pPr lvl="1">
              <a:defRPr/>
            </a:pPr>
            <a:r>
              <a:rPr lang="en-US" sz="2400" dirty="0" err="1">
                <a:latin typeface="Times New Roman" charset="0"/>
                <a:ea typeface="Times New Roman" charset="0"/>
                <a:cs typeface="Times New Roman" charset="0"/>
              </a:rPr>
              <a:t>d</a:t>
            </a:r>
            <a:r>
              <a:rPr lang="en-US" sz="2400" dirty="0">
                <a:latin typeface="Times New Roman" charset="0"/>
                <a:ea typeface="Times New Roman" charset="0"/>
                <a:cs typeface="Times New Roman" charset="0"/>
              </a:rPr>
              <a:t>. Scorned Enlightenment ideas</a:t>
            </a:r>
          </a:p>
        </p:txBody>
      </p:sp>
      <p:pic>
        <p:nvPicPr>
          <p:cNvPr id="19459" name="Picture 2"/>
          <p:cNvPicPr>
            <a:picLocks noChangeAspect="1"/>
          </p:cNvPicPr>
          <p:nvPr/>
        </p:nvPicPr>
        <p:blipFill>
          <a:blip r:embed="rId2"/>
          <a:srcRect/>
          <a:stretch>
            <a:fillRect/>
          </a:stretch>
        </p:blipFill>
        <p:spPr bwMode="auto">
          <a:xfrm>
            <a:off x="5334000" y="838200"/>
            <a:ext cx="3276600" cy="1689100"/>
          </a:xfrm>
          <a:prstGeom prst="rect">
            <a:avLst/>
          </a:prstGeom>
          <a:noFill/>
          <a:ln w="9525">
            <a:noFill/>
            <a:miter lim="800000"/>
            <a:headEnd/>
            <a:tailEnd/>
          </a:ln>
        </p:spPr>
      </p:pic>
      <p:sp>
        <p:nvSpPr>
          <p:cNvPr id="5" name="TextBox 4"/>
          <p:cNvSpPr txBox="1">
            <a:spLocks noChangeArrowheads="1"/>
          </p:cNvSpPr>
          <p:nvPr/>
        </p:nvSpPr>
        <p:spPr bwMode="auto">
          <a:xfrm>
            <a:off x="533400" y="2890071"/>
            <a:ext cx="8382000" cy="3046413"/>
          </a:xfrm>
          <a:prstGeom prst="rect">
            <a:avLst/>
          </a:prstGeom>
          <a:noFill/>
          <a:ln w="9525">
            <a:noFill/>
            <a:miter lim="800000"/>
            <a:headEnd/>
            <a:tailEnd/>
          </a:ln>
        </p:spPr>
        <p:txBody>
          <a:bodyPr>
            <a:prstTxWarp prst="textNoShape">
              <a:avLst/>
            </a:prstTxWarp>
            <a:spAutoFit/>
          </a:bodyPr>
          <a:lstStyle/>
          <a:p>
            <a:pPr>
              <a:defRPr/>
            </a:pPr>
            <a:r>
              <a:rPr lang="en-US" dirty="0">
                <a:latin typeface="Times New Roman" charset="0"/>
                <a:ea typeface="Times New Roman" charset="0"/>
                <a:cs typeface="Times New Roman" charset="0"/>
              </a:rPr>
              <a:t>3. </a:t>
            </a:r>
            <a:r>
              <a:rPr lang="en-US" sz="2400" dirty="0">
                <a:solidFill>
                  <a:srgbClr val="FFAF03"/>
                </a:solidFill>
                <a:effectLst>
                  <a:outerShdw blurRad="38100" dist="38100" dir="2700000" algn="tl">
                    <a:srgbClr val="000000">
                      <a:alpha val="43137"/>
                    </a:srgbClr>
                  </a:outerShdw>
                </a:effectLst>
                <a:latin typeface="Times New Roman" charset="0"/>
                <a:ea typeface="Times New Roman" charset="0"/>
                <a:cs typeface="Times New Roman" charset="0"/>
              </a:rPr>
              <a:t>The Third Estate </a:t>
            </a:r>
            <a:r>
              <a:rPr lang="en-US" sz="2400" dirty="0">
                <a:latin typeface="Times New Roman" charset="0"/>
                <a:ea typeface="Times New Roman" charset="0"/>
                <a:cs typeface="Times New Roman" charset="0"/>
              </a:rPr>
              <a:t>= </a:t>
            </a:r>
            <a:r>
              <a:rPr lang="en-US" sz="2400" dirty="0">
                <a:solidFill>
                  <a:srgbClr val="FFAF03"/>
                </a:solidFill>
                <a:latin typeface="Times New Roman" charset="0"/>
                <a:ea typeface="Times New Roman" charset="0"/>
                <a:cs typeface="Times New Roman" charset="0"/>
              </a:rPr>
              <a:t>Bourgeoisie, urban lower class and peasant</a:t>
            </a:r>
          </a:p>
          <a:p>
            <a:pPr>
              <a:defRPr/>
            </a:pPr>
            <a:r>
              <a:rPr lang="en-US" sz="2400" dirty="0">
                <a:solidFill>
                  <a:srgbClr val="FFAF03"/>
                </a:solidFill>
                <a:latin typeface="Times New Roman" charset="0"/>
                <a:ea typeface="Times New Roman" charset="0"/>
                <a:cs typeface="Times New Roman" charset="0"/>
              </a:rPr>
              <a:t>    farmers</a:t>
            </a:r>
          </a:p>
          <a:p>
            <a:pPr lvl="1">
              <a:defRPr/>
            </a:pPr>
            <a:r>
              <a:rPr lang="en-US" sz="2400" dirty="0">
                <a:solidFill>
                  <a:srgbClr val="FFAF03"/>
                </a:solidFill>
                <a:latin typeface="Times New Roman" charset="0"/>
                <a:ea typeface="Times New Roman" charset="0"/>
                <a:cs typeface="Times New Roman" charset="0"/>
              </a:rPr>
              <a:t>a. Made up about 97% of population</a:t>
            </a:r>
          </a:p>
          <a:p>
            <a:pPr lvl="1">
              <a:defRPr/>
            </a:pPr>
            <a:r>
              <a:rPr lang="en-US" sz="2400" dirty="0" err="1">
                <a:latin typeface="Times New Roman" charset="0"/>
                <a:ea typeface="Times New Roman" charset="0"/>
                <a:cs typeface="Times New Roman" charset="0"/>
              </a:rPr>
              <a:t>b</a:t>
            </a:r>
            <a:r>
              <a:rPr lang="en-US" sz="2400" dirty="0">
                <a:latin typeface="Times New Roman" charset="0"/>
                <a:ea typeface="Times New Roman" charset="0"/>
                <a:cs typeface="Times New Roman" charset="0"/>
              </a:rPr>
              <a:t>. </a:t>
            </a:r>
            <a:r>
              <a:rPr lang="en-US" sz="2400" u="sng" dirty="0">
                <a:solidFill>
                  <a:srgbClr val="FFAF03"/>
                </a:solidFill>
                <a:latin typeface="Times New Roman" charset="0"/>
                <a:ea typeface="Times New Roman" charset="0"/>
                <a:cs typeface="Times New Roman" charset="0"/>
              </a:rPr>
              <a:t>Paid about 50% of income to </a:t>
            </a:r>
            <a:r>
              <a:rPr lang="en-US" sz="2400" u="sng" dirty="0" smtClean="0">
                <a:solidFill>
                  <a:srgbClr val="FFAF03"/>
                </a:solidFill>
                <a:latin typeface="Times New Roman" charset="0"/>
                <a:ea typeface="Times New Roman" charset="0"/>
                <a:cs typeface="Times New Roman" charset="0"/>
              </a:rPr>
              <a:t>government in taxes</a:t>
            </a:r>
          </a:p>
          <a:p>
            <a:pPr lvl="1">
              <a:defRPr/>
            </a:pPr>
            <a:r>
              <a:rPr lang="en-US" sz="2400" dirty="0" err="1">
                <a:latin typeface="Times New Roman" charset="0"/>
                <a:ea typeface="Times New Roman" charset="0"/>
                <a:cs typeface="Times New Roman" charset="0"/>
              </a:rPr>
              <a:t>c</a:t>
            </a:r>
            <a:r>
              <a:rPr lang="en-US" sz="2400" dirty="0">
                <a:latin typeface="Times New Roman" charset="0"/>
                <a:ea typeface="Times New Roman" charset="0"/>
                <a:cs typeface="Times New Roman" charset="0"/>
              </a:rPr>
              <a:t>. Owned about 40% of the land</a:t>
            </a:r>
          </a:p>
          <a:p>
            <a:pPr lvl="1">
              <a:defRPr/>
            </a:pPr>
            <a:r>
              <a:rPr lang="en-US" sz="2400" dirty="0" err="1">
                <a:latin typeface="Times New Roman" charset="0"/>
                <a:ea typeface="Times New Roman" charset="0"/>
                <a:cs typeface="Times New Roman" charset="0"/>
              </a:rPr>
              <a:t>d</a:t>
            </a:r>
            <a:r>
              <a:rPr lang="en-US" sz="2400" dirty="0">
                <a:latin typeface="Times New Roman" charset="0"/>
                <a:ea typeface="Times New Roman" charset="0"/>
                <a:cs typeface="Times New Roman" charset="0"/>
              </a:rPr>
              <a:t>. Had </a:t>
            </a:r>
            <a:r>
              <a:rPr lang="en-US" sz="2400" dirty="0">
                <a:solidFill>
                  <a:srgbClr val="FFAF03"/>
                </a:solidFill>
                <a:latin typeface="Times New Roman" charset="0"/>
                <a:ea typeface="Times New Roman" charset="0"/>
                <a:cs typeface="Times New Roman" charset="0"/>
              </a:rPr>
              <a:t>no power </a:t>
            </a:r>
            <a:r>
              <a:rPr lang="en-US" sz="2400" dirty="0">
                <a:latin typeface="Times New Roman" charset="0"/>
                <a:ea typeface="Times New Roman" charset="0"/>
                <a:cs typeface="Times New Roman" charset="0"/>
              </a:rPr>
              <a:t>to influence government</a:t>
            </a:r>
          </a:p>
          <a:p>
            <a:pPr lvl="1">
              <a:defRPr/>
            </a:pPr>
            <a:r>
              <a:rPr lang="en-US" sz="2400" dirty="0" err="1">
                <a:latin typeface="Times New Roman" charset="0"/>
                <a:ea typeface="Times New Roman" charset="0"/>
                <a:cs typeface="Times New Roman" charset="0"/>
              </a:rPr>
              <a:t>e</a:t>
            </a:r>
            <a:r>
              <a:rPr lang="en-US" sz="2400" dirty="0">
                <a:latin typeface="Times New Roman" charset="0"/>
                <a:ea typeface="Times New Roman" charset="0"/>
                <a:cs typeface="Times New Roman" charset="0"/>
              </a:rPr>
              <a:t>. </a:t>
            </a:r>
            <a:r>
              <a:rPr lang="en-US" sz="2400" dirty="0">
                <a:solidFill>
                  <a:srgbClr val="FFAF03"/>
                </a:solidFill>
                <a:latin typeface="Times New Roman" charset="0"/>
                <a:ea typeface="Times New Roman" charset="0"/>
                <a:cs typeface="Times New Roman" charset="0"/>
              </a:rPr>
              <a:t>Resented wealthy First and Second Estates</a:t>
            </a:r>
          </a:p>
          <a:p>
            <a:pPr lvl="1">
              <a:defRPr/>
            </a:pPr>
            <a:r>
              <a:rPr lang="en-US" sz="2400" dirty="0" err="1">
                <a:latin typeface="Times New Roman" charset="0"/>
                <a:ea typeface="Times New Roman" charset="0"/>
                <a:cs typeface="Times New Roman" charset="0"/>
              </a:rPr>
              <a:t>f</a:t>
            </a:r>
            <a:r>
              <a:rPr lang="en-US" sz="2400" dirty="0">
                <a:latin typeface="Times New Roman" charset="0"/>
                <a:ea typeface="Times New Roman" charset="0"/>
                <a:cs typeface="Times New Roman" charset="0"/>
              </a:rPr>
              <a:t>. Embraced Enlightenment ideas</a:t>
            </a:r>
          </a:p>
        </p:txBody>
      </p:sp>
      <p:sp>
        <p:nvSpPr>
          <p:cNvPr id="6" name="TextBox 5"/>
          <p:cNvSpPr txBox="1"/>
          <p:nvPr/>
        </p:nvSpPr>
        <p:spPr>
          <a:xfrm>
            <a:off x="304800" y="5873115"/>
            <a:ext cx="8458200" cy="984885"/>
          </a:xfrm>
          <a:prstGeom prst="rect">
            <a:avLst/>
          </a:prstGeom>
          <a:noFill/>
        </p:spPr>
        <p:txBody>
          <a:bodyPr>
            <a:spAutoFit/>
          </a:bodyPr>
          <a:lstStyle/>
          <a:p>
            <a:pPr>
              <a:defRPr/>
            </a:pPr>
            <a:r>
              <a:rPr lang="en-US"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Question: Why might the First and Second Estates be opposed to change?</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l" eaLnBrk="1" hangingPunct="1"/>
            <a:r>
              <a:rPr lang="en-US" sz="2800" smtClean="0"/>
              <a:t>IV. Monarchy restored</a:t>
            </a:r>
          </a:p>
        </p:txBody>
      </p:sp>
      <p:sp>
        <p:nvSpPr>
          <p:cNvPr id="53251" name="Rectangle 3"/>
          <p:cNvSpPr>
            <a:spLocks noGrp="1" noChangeArrowheads="1"/>
          </p:cNvSpPr>
          <p:nvPr>
            <p:ph idx="1"/>
          </p:nvPr>
        </p:nvSpPr>
        <p:spPr>
          <a:xfrm>
            <a:off x="990600" y="1143000"/>
            <a:ext cx="4572000" cy="5334000"/>
          </a:xfrm>
        </p:spPr>
        <p:txBody>
          <a:bodyPr/>
          <a:lstStyle/>
          <a:p>
            <a:pPr marL="457200" indent="-457200" eaLnBrk="1" hangingPunct="1">
              <a:buClr>
                <a:schemeClr val="accent1"/>
              </a:buClr>
              <a:buFont typeface="+mj-lt"/>
              <a:buAutoNum type="alphaUcPeriod"/>
              <a:defRPr/>
            </a:pPr>
            <a:r>
              <a:rPr lang="en-US" dirty="0" smtClean="0"/>
              <a:t>Monarchy restored - Louis XVIII </a:t>
            </a:r>
            <a:r>
              <a:rPr lang="en-US" dirty="0"/>
              <a:t>(Louis </a:t>
            </a:r>
            <a:r>
              <a:rPr lang="en-US" dirty="0" err="1"/>
              <a:t>XVI’s</a:t>
            </a:r>
            <a:r>
              <a:rPr lang="en-US" dirty="0"/>
              <a:t> brother)</a:t>
            </a:r>
            <a:r>
              <a:rPr lang="en-US" dirty="0" smtClean="0"/>
              <a:t>  </a:t>
            </a:r>
            <a:r>
              <a:rPr lang="en-US" dirty="0"/>
              <a:t>took throne</a:t>
            </a:r>
          </a:p>
          <a:p>
            <a:pPr marL="457200" indent="-457200" eaLnBrk="1" hangingPunct="1">
              <a:buClr>
                <a:schemeClr val="accent1"/>
              </a:buClr>
              <a:buFont typeface="+mj-lt"/>
              <a:buAutoNum type="alphaUcPeriod"/>
              <a:defRPr/>
            </a:pPr>
            <a:r>
              <a:rPr lang="en-US" dirty="0"/>
              <a:t>People feared he would undo </a:t>
            </a:r>
            <a:r>
              <a:rPr lang="en-US" dirty="0" smtClean="0"/>
              <a:t>revolutionary reforms</a:t>
            </a:r>
          </a:p>
          <a:p>
            <a:pPr marL="457200" indent="-457200" eaLnBrk="1" hangingPunct="1">
              <a:buClr>
                <a:schemeClr val="accent1"/>
              </a:buClr>
              <a:buFont typeface="Wingdings 2" charset="2"/>
              <a:buNone/>
              <a:defRPr/>
            </a:pPr>
            <a:r>
              <a:rPr lang="en-US" dirty="0" smtClean="0"/>
              <a:t>      1. Napoleon took this as a</a:t>
            </a:r>
          </a:p>
          <a:p>
            <a:pPr marL="457200" indent="-457200" eaLnBrk="1" hangingPunct="1">
              <a:spcBef>
                <a:spcPts val="0"/>
              </a:spcBef>
              <a:buClr>
                <a:schemeClr val="accent1"/>
              </a:buClr>
              <a:buFont typeface="Wingdings 2" charset="2"/>
              <a:buNone/>
              <a:defRPr/>
            </a:pPr>
            <a:r>
              <a:rPr lang="en-US" dirty="0" smtClean="0"/>
              <a:t>          sign he should regain</a:t>
            </a:r>
          </a:p>
          <a:p>
            <a:pPr marL="457200" indent="-457200" eaLnBrk="1" hangingPunct="1">
              <a:spcBef>
                <a:spcPts val="0"/>
              </a:spcBef>
              <a:buClr>
                <a:schemeClr val="accent1"/>
              </a:buClr>
              <a:buFont typeface="Wingdings 2" charset="2"/>
              <a:buNone/>
              <a:defRPr/>
            </a:pPr>
            <a:r>
              <a:rPr lang="en-US" dirty="0" smtClean="0"/>
              <a:t>          power</a:t>
            </a:r>
          </a:p>
          <a:p>
            <a:pPr eaLnBrk="1" hangingPunct="1">
              <a:defRPr/>
            </a:pPr>
            <a:endParaRPr lang="en-US" dirty="0"/>
          </a:p>
        </p:txBody>
      </p:sp>
      <p:pic>
        <p:nvPicPr>
          <p:cNvPr id="49156" name="Picture 3"/>
          <p:cNvPicPr>
            <a:picLocks noChangeAspect="1"/>
          </p:cNvPicPr>
          <p:nvPr/>
        </p:nvPicPr>
        <p:blipFill>
          <a:blip r:embed="rId3"/>
          <a:srcRect/>
          <a:stretch>
            <a:fillRect/>
          </a:stretch>
        </p:blipFill>
        <p:spPr bwMode="auto">
          <a:xfrm>
            <a:off x="5410200" y="457200"/>
            <a:ext cx="3530600" cy="392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7918450" cy="484188"/>
          </a:xfrm>
        </p:spPr>
        <p:txBody>
          <a:bodyPr/>
          <a:lstStyle/>
          <a:p>
            <a:pPr algn="l" eaLnBrk="1" hangingPunct="1"/>
            <a:r>
              <a:rPr lang="en-US" sz="2800" smtClean="0"/>
              <a:t>V. Hundred Days</a:t>
            </a:r>
          </a:p>
        </p:txBody>
      </p:sp>
      <p:sp>
        <p:nvSpPr>
          <p:cNvPr id="55299" name="Rectangle 3"/>
          <p:cNvSpPr>
            <a:spLocks noGrp="1" noChangeArrowheads="1"/>
          </p:cNvSpPr>
          <p:nvPr>
            <p:ph idx="1"/>
          </p:nvPr>
        </p:nvSpPr>
        <p:spPr>
          <a:xfrm>
            <a:off x="457200" y="685800"/>
            <a:ext cx="7696200" cy="5486400"/>
          </a:xfrm>
        </p:spPr>
        <p:txBody>
          <a:bodyPr>
            <a:normAutofit fontScale="85000" lnSpcReduction="20000"/>
          </a:bodyPr>
          <a:lstStyle/>
          <a:p>
            <a:pPr eaLnBrk="1" hangingPunct="1">
              <a:lnSpc>
                <a:spcPct val="70000"/>
              </a:lnSpc>
              <a:buClr>
                <a:schemeClr val="accent1"/>
              </a:buClr>
              <a:buFont typeface="Century Gothic" charset="0"/>
              <a:buAutoNum type="alphaUcPeriod"/>
              <a:defRPr/>
            </a:pPr>
            <a:r>
              <a:rPr lang="en-US" sz="2400" dirty="0" smtClean="0">
                <a:solidFill>
                  <a:srgbClr val="FFAF03"/>
                </a:solidFill>
              </a:rPr>
              <a:t>Napoleon escaped from Elba in </a:t>
            </a:r>
          </a:p>
          <a:p>
            <a:pPr eaLnBrk="1" hangingPunct="1">
              <a:lnSpc>
                <a:spcPct val="70000"/>
              </a:lnSpc>
              <a:buClr>
                <a:schemeClr val="accent1"/>
              </a:buClr>
              <a:buFont typeface="Wingdings 2" charset="2"/>
              <a:buNone/>
              <a:defRPr/>
            </a:pPr>
            <a:r>
              <a:rPr lang="en-US" sz="2400" dirty="0" smtClean="0">
                <a:solidFill>
                  <a:srgbClr val="FFAF03"/>
                </a:solidFill>
              </a:rPr>
              <a:t>    1815 </a:t>
            </a:r>
          </a:p>
          <a:p>
            <a:pPr eaLnBrk="1" hangingPunct="1">
              <a:lnSpc>
                <a:spcPct val="70000"/>
              </a:lnSpc>
              <a:buClr>
                <a:schemeClr val="accent1"/>
              </a:buClr>
              <a:buFont typeface="Wingdings 2" charset="2"/>
              <a:buNone/>
              <a:defRPr/>
            </a:pPr>
            <a:r>
              <a:rPr lang="en-US" sz="2400" dirty="0" smtClean="0">
                <a:solidFill>
                  <a:srgbClr val="FFAF03"/>
                </a:solidFill>
              </a:rPr>
              <a:t>     1. Welcomed </a:t>
            </a:r>
            <a:r>
              <a:rPr lang="en-US" sz="2400" dirty="0">
                <a:solidFill>
                  <a:srgbClr val="FFAF03"/>
                </a:solidFill>
              </a:rPr>
              <a:t>by Paris </a:t>
            </a:r>
            <a:r>
              <a:rPr lang="en-US" sz="2400" dirty="0" smtClean="0">
                <a:solidFill>
                  <a:srgbClr val="FFAF03"/>
                </a:solidFill>
              </a:rPr>
              <a:t>crowds</a:t>
            </a:r>
          </a:p>
          <a:p>
            <a:pPr eaLnBrk="1" hangingPunct="1">
              <a:lnSpc>
                <a:spcPct val="70000"/>
              </a:lnSpc>
              <a:buClr>
                <a:schemeClr val="accent1"/>
              </a:buClr>
              <a:buFont typeface="Wingdings 2" charset="2"/>
              <a:buNone/>
              <a:defRPr/>
            </a:pPr>
            <a:r>
              <a:rPr lang="en-US" sz="2400" dirty="0" smtClean="0">
                <a:solidFill>
                  <a:srgbClr val="FFAF03"/>
                </a:solidFill>
              </a:rPr>
              <a:t>     2. W</a:t>
            </a:r>
            <a:r>
              <a:rPr lang="en-US" sz="2400" dirty="0">
                <a:solidFill>
                  <a:srgbClr val="FFAF03"/>
                </a:solidFill>
              </a:rPr>
              <a:t>/in days emperor </a:t>
            </a:r>
            <a:r>
              <a:rPr lang="en-US" sz="2400" dirty="0" smtClean="0">
                <a:solidFill>
                  <a:srgbClr val="FFAF03"/>
                </a:solidFill>
              </a:rPr>
              <a:t>again</a:t>
            </a:r>
          </a:p>
          <a:p>
            <a:pPr eaLnBrk="1" hangingPunct="1">
              <a:lnSpc>
                <a:spcPct val="70000"/>
              </a:lnSpc>
              <a:buClr>
                <a:schemeClr val="accent1"/>
              </a:buClr>
              <a:buFont typeface="Wingdings 2" charset="2"/>
              <a:buNone/>
              <a:defRPr/>
            </a:pPr>
            <a:r>
              <a:rPr lang="en-US" sz="2400" dirty="0" smtClean="0"/>
              <a:t>B. Hundred </a:t>
            </a:r>
            <a:r>
              <a:rPr lang="en-US" sz="2400" dirty="0"/>
              <a:t>days - Napoleon’s last bid</a:t>
            </a:r>
            <a:r>
              <a:rPr lang="en-US" sz="2400" dirty="0" smtClean="0"/>
              <a:t> </a:t>
            </a:r>
          </a:p>
          <a:p>
            <a:pPr eaLnBrk="1" hangingPunct="1">
              <a:lnSpc>
                <a:spcPct val="70000"/>
              </a:lnSpc>
              <a:buClr>
                <a:schemeClr val="accent1"/>
              </a:buClr>
              <a:buFont typeface="Wingdings 2" charset="2"/>
              <a:buNone/>
              <a:defRPr/>
            </a:pPr>
            <a:r>
              <a:rPr lang="en-US" sz="2400" dirty="0" smtClean="0"/>
              <a:t>    for </a:t>
            </a:r>
            <a:r>
              <a:rPr lang="en-US" sz="2400" dirty="0"/>
              <a:t>power</a:t>
            </a:r>
            <a:endParaRPr lang="en-US" sz="2400" dirty="0" smtClean="0"/>
          </a:p>
          <a:p>
            <a:pPr eaLnBrk="1" hangingPunct="1">
              <a:lnSpc>
                <a:spcPct val="70000"/>
              </a:lnSpc>
              <a:buClr>
                <a:schemeClr val="accent1"/>
              </a:buClr>
              <a:buFont typeface="Wingdings 2" charset="2"/>
              <a:buNone/>
              <a:defRPr/>
            </a:pPr>
            <a:r>
              <a:rPr lang="en-US" sz="2400" dirty="0" smtClean="0">
                <a:solidFill>
                  <a:schemeClr val="accent1"/>
                </a:solidFill>
              </a:rPr>
              <a:t>C. </a:t>
            </a:r>
            <a:r>
              <a:rPr lang="en-US" sz="2400" dirty="0" smtClean="0">
                <a:solidFill>
                  <a:srgbClr val="FFAF03"/>
                </a:solidFill>
              </a:rPr>
              <a:t>Europe </a:t>
            </a:r>
            <a:r>
              <a:rPr lang="en-US" sz="2400" dirty="0">
                <a:solidFill>
                  <a:srgbClr val="FFAF03"/>
                </a:solidFill>
              </a:rPr>
              <a:t>- went to war</a:t>
            </a:r>
            <a:endParaRPr lang="en-US" sz="2400" dirty="0" smtClean="0">
              <a:solidFill>
                <a:srgbClr val="FFAF03"/>
              </a:solidFill>
            </a:endParaRPr>
          </a:p>
          <a:p>
            <a:pPr eaLnBrk="1" hangingPunct="1">
              <a:lnSpc>
                <a:spcPct val="70000"/>
              </a:lnSpc>
              <a:buClr>
                <a:schemeClr val="accent1"/>
              </a:buClr>
              <a:buFont typeface="Wingdings 2" charset="2"/>
              <a:buNone/>
              <a:defRPr/>
            </a:pPr>
            <a:r>
              <a:rPr lang="en-US" sz="2400" dirty="0" smtClean="0"/>
              <a:t>      1. England </a:t>
            </a:r>
            <a:r>
              <a:rPr lang="en-US" sz="2400" dirty="0"/>
              <a:t>led </a:t>
            </a:r>
            <a:r>
              <a:rPr lang="en-US" sz="2400" dirty="0" smtClean="0"/>
              <a:t>forces against </a:t>
            </a:r>
          </a:p>
          <a:p>
            <a:pPr eaLnBrk="1" hangingPunct="1">
              <a:lnSpc>
                <a:spcPct val="70000"/>
              </a:lnSpc>
              <a:buClr>
                <a:schemeClr val="accent1"/>
              </a:buClr>
              <a:buFont typeface="Wingdings 2" charset="2"/>
              <a:buNone/>
              <a:defRPr/>
            </a:pPr>
            <a:r>
              <a:rPr lang="en-US" sz="2400" dirty="0" smtClean="0"/>
              <a:t>          Napoleon</a:t>
            </a:r>
          </a:p>
          <a:p>
            <a:pPr eaLnBrk="1" hangingPunct="1">
              <a:lnSpc>
                <a:spcPct val="70000"/>
              </a:lnSpc>
              <a:buClr>
                <a:schemeClr val="accent1"/>
              </a:buClr>
              <a:buFont typeface="Wingdings 2" charset="2"/>
              <a:buNone/>
              <a:defRPr/>
            </a:pPr>
            <a:r>
              <a:rPr lang="en-US" sz="2400" dirty="0" smtClean="0"/>
              <a:t>      </a:t>
            </a:r>
            <a:r>
              <a:rPr lang="en-US" sz="2400" dirty="0" smtClean="0">
                <a:solidFill>
                  <a:srgbClr val="FFAF03"/>
                </a:solidFill>
              </a:rPr>
              <a:t>2. </a:t>
            </a:r>
            <a:r>
              <a:rPr lang="en-US" sz="2400" b="1" u="sng" dirty="0" smtClean="0">
                <a:solidFill>
                  <a:srgbClr val="FFAF03"/>
                </a:solidFill>
              </a:rPr>
              <a:t>The Battle </a:t>
            </a:r>
            <a:r>
              <a:rPr lang="en-US" sz="2400" b="1" u="sng" dirty="0">
                <a:solidFill>
                  <a:srgbClr val="FFAF03"/>
                </a:solidFill>
              </a:rPr>
              <a:t>of</a:t>
            </a:r>
            <a:r>
              <a:rPr lang="en-US" sz="2400" b="1" u="sng" dirty="0" smtClean="0">
                <a:solidFill>
                  <a:srgbClr val="FFAF03"/>
                </a:solidFill>
              </a:rPr>
              <a:t> Waterloo, Belgium – Napoleon’s final</a:t>
            </a:r>
          </a:p>
          <a:p>
            <a:pPr eaLnBrk="1" hangingPunct="1">
              <a:lnSpc>
                <a:spcPct val="70000"/>
              </a:lnSpc>
              <a:buClr>
                <a:schemeClr val="accent1"/>
              </a:buClr>
              <a:buFont typeface="Wingdings 2" charset="2"/>
              <a:buNone/>
              <a:defRPr/>
            </a:pPr>
            <a:r>
              <a:rPr lang="en-US" sz="2400" b="1" dirty="0" smtClean="0">
                <a:solidFill>
                  <a:srgbClr val="FFAF03"/>
                </a:solidFill>
              </a:rPr>
              <a:t>          </a:t>
            </a:r>
            <a:r>
              <a:rPr lang="en-US" sz="2400" b="1" u="sng" dirty="0" smtClean="0">
                <a:solidFill>
                  <a:srgbClr val="FFAF03"/>
                </a:solidFill>
              </a:rPr>
              <a:t>defeat on June 18, 1815</a:t>
            </a:r>
          </a:p>
          <a:p>
            <a:pPr eaLnBrk="1" hangingPunct="1">
              <a:lnSpc>
                <a:spcPct val="70000"/>
              </a:lnSpc>
              <a:buClr>
                <a:schemeClr val="accent1"/>
              </a:buClr>
              <a:buFont typeface="Wingdings 2" charset="2"/>
              <a:buNone/>
              <a:defRPr/>
            </a:pPr>
            <a:r>
              <a:rPr lang="en-US" sz="2400" dirty="0" smtClean="0">
                <a:solidFill>
                  <a:srgbClr val="FFAF03"/>
                </a:solidFill>
              </a:rPr>
              <a:t>D.   Napoleon </a:t>
            </a:r>
            <a:r>
              <a:rPr lang="en-US" sz="2400" dirty="0">
                <a:solidFill>
                  <a:srgbClr val="FFAF03"/>
                </a:solidFill>
              </a:rPr>
              <a:t>sent</a:t>
            </a:r>
            <a:r>
              <a:rPr lang="en-US" sz="2400" dirty="0" smtClean="0">
                <a:solidFill>
                  <a:srgbClr val="FFAF03"/>
                </a:solidFill>
              </a:rPr>
              <a:t> into exile on island of St</a:t>
            </a:r>
            <a:r>
              <a:rPr lang="en-US" sz="2400" dirty="0">
                <a:solidFill>
                  <a:srgbClr val="FFAF03"/>
                </a:solidFill>
              </a:rPr>
              <a:t>. Helena</a:t>
            </a:r>
            <a:endParaRPr lang="en-US" sz="2400" dirty="0" smtClean="0">
              <a:solidFill>
                <a:srgbClr val="FFAF03"/>
              </a:solidFill>
            </a:endParaRPr>
          </a:p>
          <a:p>
            <a:pPr eaLnBrk="1" hangingPunct="1">
              <a:lnSpc>
                <a:spcPct val="70000"/>
              </a:lnSpc>
              <a:buClr>
                <a:schemeClr val="accent1"/>
              </a:buClr>
              <a:buFont typeface="Wingdings 2" charset="2"/>
              <a:buNone/>
              <a:defRPr/>
            </a:pPr>
            <a:r>
              <a:rPr lang="en-US" sz="2400" dirty="0" smtClean="0">
                <a:solidFill>
                  <a:srgbClr val="FFAF03"/>
                </a:solidFill>
              </a:rPr>
              <a:t>      1. Died </a:t>
            </a:r>
            <a:r>
              <a:rPr lang="en-US" sz="2400" dirty="0">
                <a:solidFill>
                  <a:srgbClr val="FFAF03"/>
                </a:solidFill>
              </a:rPr>
              <a:t>1821</a:t>
            </a:r>
          </a:p>
        </p:txBody>
      </p:sp>
      <p:pic>
        <p:nvPicPr>
          <p:cNvPr id="5" name="Picture 4"/>
          <p:cNvPicPr>
            <a:picLocks noChangeAspect="1"/>
          </p:cNvPicPr>
          <p:nvPr/>
        </p:nvPicPr>
        <p:blipFill>
          <a:blip r:embed="rId3"/>
          <a:stretch>
            <a:fillRect/>
          </a:stretch>
        </p:blipFill>
        <p:spPr>
          <a:xfrm>
            <a:off x="5746218" y="228600"/>
            <a:ext cx="3113181" cy="3733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4769" y="605692"/>
            <a:ext cx="8061364" cy="5693867"/>
          </a:xfrm>
          <a:prstGeom prst="rect">
            <a:avLst/>
          </a:prstGeom>
          <a:noFill/>
        </p:spPr>
        <p:txBody>
          <a:bodyPr wrap="square" rtlCol="0">
            <a:spAutoFit/>
          </a:bodyPr>
          <a:lstStyle/>
          <a:p>
            <a:r>
              <a:rPr lang="en-US" sz="2800" dirty="0" smtClean="0"/>
              <a:t>Quick Review:</a:t>
            </a:r>
          </a:p>
          <a:p>
            <a:pPr marL="342900" indent="-342900">
              <a:buAutoNum type="arabicPeriod"/>
            </a:pPr>
            <a:r>
              <a:rPr lang="en-US" sz="2800" dirty="0" smtClean="0"/>
              <a:t>Which country used guerrilla warfare tactics to defeat Napoleon?</a:t>
            </a:r>
          </a:p>
          <a:p>
            <a:pPr marL="342900" indent="-342900">
              <a:buAutoNum type="arabicPeriod"/>
            </a:pPr>
            <a:r>
              <a:rPr lang="en-US" sz="2800" dirty="0" smtClean="0"/>
              <a:t>In what way did geography help to defeat Napoleon in Russia?</a:t>
            </a:r>
          </a:p>
          <a:p>
            <a:pPr marL="342900" indent="-342900">
              <a:buAutoNum type="arabicPeriod"/>
            </a:pPr>
            <a:r>
              <a:rPr lang="en-US" sz="2800" dirty="0" smtClean="0"/>
              <a:t>What did Alexander I do that helped to defeat Napoleon in Russia?</a:t>
            </a:r>
          </a:p>
          <a:p>
            <a:pPr marL="342900" indent="-342900">
              <a:buAutoNum type="arabicPeriod"/>
            </a:pPr>
            <a:r>
              <a:rPr lang="en-US" sz="2800" dirty="0" smtClean="0"/>
              <a:t>When and where did Napoleon meet his final defeat?</a:t>
            </a:r>
          </a:p>
          <a:p>
            <a:pPr marL="342900" indent="-342900">
              <a:buAutoNum type="arabicPeriod"/>
            </a:pPr>
            <a:r>
              <a:rPr lang="en-US" sz="2800" dirty="0" smtClean="0"/>
              <a:t>What role did the Continental System play in Napoleon’s defeat?</a:t>
            </a:r>
          </a:p>
          <a:p>
            <a:pPr marL="342900" indent="-342900">
              <a:buAutoNum type="arabicPeriod"/>
            </a:pPr>
            <a:r>
              <a:rPr lang="en-US" sz="2800" dirty="0" smtClean="0"/>
              <a:t>What was the governmental secession during the </a:t>
            </a:r>
            <a:r>
              <a:rPr lang="en-US" sz="2800" smtClean="0"/>
              <a:t>French Revolution?</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09600" y="381000"/>
            <a:ext cx="7772400" cy="1143000"/>
          </a:xfrm>
        </p:spPr>
        <p:txBody>
          <a:bodyPr/>
          <a:lstStyle/>
          <a:p>
            <a:pPr eaLnBrk="1" hangingPunct="1"/>
            <a:r>
              <a:rPr lang="en-US" sz="6000" dirty="0"/>
              <a:t>Napoleon: </a:t>
            </a:r>
            <a:br>
              <a:rPr lang="en-US" sz="6000" dirty="0"/>
            </a:br>
            <a:r>
              <a:rPr lang="en-US" sz="6000" dirty="0"/>
              <a:t>Far Reaching  Consequences for Europe</a:t>
            </a:r>
          </a:p>
        </p:txBody>
      </p:sp>
      <p:sp>
        <p:nvSpPr>
          <p:cNvPr id="53252" name="TextBox 3"/>
          <p:cNvSpPr txBox="1">
            <a:spLocks noChangeArrowheads="1"/>
          </p:cNvSpPr>
          <p:nvPr/>
        </p:nvSpPr>
        <p:spPr bwMode="auto">
          <a:xfrm>
            <a:off x="457200" y="5867400"/>
            <a:ext cx="8897938" cy="461963"/>
          </a:xfrm>
          <a:prstGeom prst="rect">
            <a:avLst/>
          </a:prstGeom>
          <a:noFill/>
          <a:ln w="9525">
            <a:noFill/>
            <a:miter lim="800000"/>
            <a:headEnd/>
            <a:tailEnd/>
          </a:ln>
        </p:spPr>
        <p:txBody>
          <a:bodyPr wrap="none">
            <a:prstTxWarp prst="textNoShape">
              <a:avLst/>
            </a:prstTxWarp>
            <a:spAutoFit/>
          </a:bodyPr>
          <a:lstStyle/>
          <a:p>
            <a:r>
              <a:rPr lang="en-US"/>
              <a:t>“</a:t>
            </a:r>
            <a:r>
              <a:rPr lang="en-US" i="1">
                <a:latin typeface="Times New Roman" charset="0"/>
                <a:ea typeface="Times New Roman" charset="0"/>
                <a:cs typeface="Times New Roman" charset="0"/>
              </a:rPr>
              <a:t>He was as great a man can be without virtue</a:t>
            </a:r>
            <a:r>
              <a:rPr lang="en-US"/>
              <a:t>.” </a:t>
            </a:r>
            <a:r>
              <a:rPr lang="en-US">
                <a:latin typeface="Times New Roman" charset="0"/>
                <a:ea typeface="Times New Roman" charset="0"/>
                <a:cs typeface="Times New Roman" charset="0"/>
              </a:rPr>
              <a:t>Alexis de Tocqueville</a:t>
            </a:r>
          </a:p>
        </p:txBody>
      </p:sp>
      <p:sp>
        <p:nvSpPr>
          <p:cNvPr id="2" name="Subtitle 1"/>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3400" y="533400"/>
            <a:ext cx="7918450" cy="788988"/>
          </a:xfrm>
        </p:spPr>
        <p:txBody>
          <a:bodyPr/>
          <a:lstStyle/>
          <a:p>
            <a:pPr algn="l" eaLnBrk="1" hangingPunct="1"/>
            <a:r>
              <a:rPr lang="en-US" sz="2800" smtClean="0"/>
              <a:t>I. </a:t>
            </a:r>
            <a:r>
              <a:rPr lang="en-US" sz="2400" smtClean="0"/>
              <a:t>Congress of Vienna: Nov. 1814 – June 1815</a:t>
            </a:r>
          </a:p>
        </p:txBody>
      </p:sp>
      <p:sp>
        <p:nvSpPr>
          <p:cNvPr id="55299" name="Rectangle 3"/>
          <p:cNvSpPr>
            <a:spLocks noGrp="1" noChangeArrowheads="1"/>
          </p:cNvSpPr>
          <p:nvPr>
            <p:ph idx="1"/>
          </p:nvPr>
        </p:nvSpPr>
        <p:spPr>
          <a:xfrm>
            <a:off x="990600" y="990600"/>
            <a:ext cx="8382000" cy="4081463"/>
          </a:xfrm>
        </p:spPr>
        <p:txBody>
          <a:bodyPr/>
          <a:lstStyle/>
          <a:p>
            <a:pPr marL="457200" indent="-457200" eaLnBrk="1" hangingPunct="1">
              <a:buClr>
                <a:schemeClr val="accent1"/>
              </a:buClr>
              <a:buFont typeface="Century Gothic" charset="0"/>
              <a:buAutoNum type="alphaUcPeriod"/>
            </a:pPr>
            <a:r>
              <a:rPr lang="en-US" sz="2400" dirty="0">
                <a:latin typeface="Baskerville" charset="0"/>
                <a:ea typeface="Baskerville" charset="0"/>
                <a:cs typeface="Baskerville" charset="0"/>
              </a:rPr>
              <a:t>Meeting for security and stability in Europe</a:t>
            </a:r>
            <a:endParaRPr lang="en-US" sz="2400" dirty="0" smtClean="0">
              <a:latin typeface="Baskerville" charset="0"/>
              <a:ea typeface="Baskerville" charset="0"/>
              <a:cs typeface="Baskerville" charset="0"/>
            </a:endParaRPr>
          </a:p>
          <a:p>
            <a:pPr marL="457200" indent="-457200" eaLnBrk="1" hangingPunct="1">
              <a:spcBef>
                <a:spcPct val="0"/>
              </a:spcBef>
              <a:buClr>
                <a:schemeClr val="accent1"/>
              </a:buClr>
              <a:buFont typeface="Century Gothic" charset="0"/>
              <a:buAutoNum type="alphaUcPeriod"/>
            </a:pPr>
            <a:r>
              <a:rPr lang="en-US" sz="2400" dirty="0" smtClean="0">
                <a:solidFill>
                  <a:srgbClr val="FFAF03"/>
                </a:solidFill>
                <a:latin typeface="Baskerville" charset="0"/>
                <a:ea typeface="Baskerville" charset="0"/>
                <a:cs typeface="Baskerville" charset="0"/>
              </a:rPr>
              <a:t>Three goals:</a:t>
            </a:r>
          </a:p>
          <a:p>
            <a:pPr marL="457200" indent="-457200" eaLnBrk="1" hangingPunct="1">
              <a:spcBef>
                <a:spcPct val="0"/>
              </a:spcBef>
              <a:buClr>
                <a:schemeClr val="accent1"/>
              </a:buClr>
              <a:buFont typeface="Wingdings 2" charset="2"/>
              <a:buNone/>
            </a:pPr>
            <a:r>
              <a:rPr lang="en-US" sz="2400" dirty="0" smtClean="0">
                <a:solidFill>
                  <a:srgbClr val="FFAF03"/>
                </a:solidFill>
                <a:latin typeface="Baskerville" charset="0"/>
                <a:ea typeface="Baskerville" charset="0"/>
                <a:cs typeface="Baskerville" charset="0"/>
              </a:rPr>
              <a:t>       1. Surround France with strong countries</a:t>
            </a:r>
          </a:p>
          <a:p>
            <a:pPr marL="457200" indent="-457200" eaLnBrk="1" hangingPunct="1">
              <a:spcBef>
                <a:spcPct val="0"/>
              </a:spcBef>
              <a:buClr>
                <a:schemeClr val="accent1"/>
              </a:buClr>
              <a:buFont typeface="Wingdings 2" charset="2"/>
              <a:buNone/>
            </a:pPr>
            <a:r>
              <a:rPr lang="en-US" sz="2400" dirty="0" smtClean="0">
                <a:solidFill>
                  <a:srgbClr val="FFAF03"/>
                </a:solidFill>
                <a:latin typeface="Baskerville" charset="0"/>
                <a:ea typeface="Baskerville" charset="0"/>
                <a:cs typeface="Baskerville" charset="0"/>
              </a:rPr>
              <a:t>       2. Restore balance of power</a:t>
            </a:r>
          </a:p>
          <a:p>
            <a:pPr marL="457200" indent="-457200" eaLnBrk="1" hangingPunct="1">
              <a:spcBef>
                <a:spcPct val="0"/>
              </a:spcBef>
              <a:buClr>
                <a:schemeClr val="accent1"/>
              </a:buClr>
              <a:buFont typeface="Wingdings 2" charset="2"/>
              <a:buNone/>
            </a:pPr>
            <a:r>
              <a:rPr lang="en-US" sz="2400" dirty="0" smtClean="0">
                <a:solidFill>
                  <a:srgbClr val="FFAF03"/>
                </a:solidFill>
                <a:latin typeface="Baskerville" charset="0"/>
                <a:ea typeface="Baskerville" charset="0"/>
                <a:cs typeface="Baskerville" charset="0"/>
              </a:rPr>
              <a:t>       3. Restore Europe’s royal families to thrones they had before</a:t>
            </a:r>
          </a:p>
          <a:p>
            <a:pPr marL="457200" indent="-457200" eaLnBrk="1" hangingPunct="1">
              <a:spcBef>
                <a:spcPct val="0"/>
              </a:spcBef>
              <a:buClr>
                <a:schemeClr val="accent1"/>
              </a:buClr>
              <a:buFont typeface="Wingdings 2" charset="2"/>
              <a:buNone/>
            </a:pPr>
            <a:r>
              <a:rPr lang="en-US" sz="2400" dirty="0" smtClean="0">
                <a:solidFill>
                  <a:srgbClr val="FFAF03"/>
                </a:solidFill>
                <a:latin typeface="Baskerville" charset="0"/>
                <a:ea typeface="Baskerville" charset="0"/>
                <a:cs typeface="Baskerville" charset="0"/>
              </a:rPr>
              <a:t>           Napoleon</a:t>
            </a:r>
          </a:p>
          <a:p>
            <a:pPr marL="457200" indent="-457200" eaLnBrk="1" hangingPunct="1">
              <a:spcBef>
                <a:spcPct val="0"/>
              </a:spcBef>
              <a:buClr>
                <a:schemeClr val="accent1"/>
              </a:buClr>
              <a:buFont typeface="Wingdings 2" charset="2"/>
              <a:buNone/>
            </a:pPr>
            <a:r>
              <a:rPr lang="en-US" sz="2400" dirty="0" smtClean="0">
                <a:solidFill>
                  <a:srgbClr val="FFAF03"/>
                </a:solidFill>
                <a:latin typeface="Baskerville" charset="0"/>
                <a:ea typeface="Baskerville" charset="0"/>
                <a:cs typeface="Baskerville" charset="0"/>
              </a:rPr>
              <a:t>C. </a:t>
            </a:r>
            <a:r>
              <a:rPr lang="en-US" sz="2400" dirty="0" smtClean="0">
                <a:latin typeface="Baskerville" charset="0"/>
                <a:ea typeface="Baskerville" charset="0"/>
                <a:cs typeface="Baskerville" charset="0"/>
              </a:rPr>
              <a:t>1st </a:t>
            </a:r>
            <a:r>
              <a:rPr lang="en-US" sz="2400" dirty="0">
                <a:latin typeface="Baskerville" charset="0"/>
                <a:ea typeface="Baskerville" charset="0"/>
                <a:cs typeface="Baskerville" charset="0"/>
              </a:rPr>
              <a:t>time nations cooperated for </a:t>
            </a:r>
            <a:r>
              <a:rPr lang="en-US" sz="2400" dirty="0" smtClean="0">
                <a:latin typeface="Baskerville" charset="0"/>
                <a:ea typeface="Baskerville" charset="0"/>
                <a:cs typeface="Baskerville" charset="0"/>
              </a:rPr>
              <a:t>peace; did not seek revenge on France; no war for 40 years</a:t>
            </a:r>
            <a:endParaRPr lang="en-US" sz="2400" dirty="0">
              <a:latin typeface="Baskerville" charset="0"/>
              <a:ea typeface="Baskerville" charset="0"/>
              <a:cs typeface="Baskerville" charset="0"/>
            </a:endParaRPr>
          </a:p>
        </p:txBody>
      </p:sp>
      <p:pic>
        <p:nvPicPr>
          <p:cNvPr id="55300" name="Picture 3"/>
          <p:cNvPicPr>
            <a:picLocks noChangeAspect="1"/>
          </p:cNvPicPr>
          <p:nvPr/>
        </p:nvPicPr>
        <p:blipFill>
          <a:blip r:embed="rId3"/>
          <a:srcRect/>
          <a:stretch>
            <a:fillRect/>
          </a:stretch>
        </p:blipFill>
        <p:spPr bwMode="auto">
          <a:xfrm>
            <a:off x="1905000" y="4038600"/>
            <a:ext cx="57150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609600"/>
            <a:ext cx="7918450" cy="788988"/>
          </a:xfrm>
        </p:spPr>
        <p:txBody>
          <a:bodyPr/>
          <a:lstStyle/>
          <a:p>
            <a:pPr algn="l" eaLnBrk="1" hangingPunct="1"/>
            <a:r>
              <a:rPr lang="en-US" sz="2800" smtClean="0"/>
              <a:t>II. Further Consequences</a:t>
            </a:r>
          </a:p>
        </p:txBody>
      </p:sp>
      <p:sp>
        <p:nvSpPr>
          <p:cNvPr id="18435" name="Rectangle 3"/>
          <p:cNvSpPr>
            <a:spLocks noGrp="1" noChangeArrowheads="1"/>
          </p:cNvSpPr>
          <p:nvPr>
            <p:ph idx="1"/>
          </p:nvPr>
        </p:nvSpPr>
        <p:spPr>
          <a:xfrm>
            <a:off x="609600" y="1066800"/>
            <a:ext cx="8077200" cy="5181600"/>
          </a:xfrm>
        </p:spPr>
        <p:txBody>
          <a:bodyPr rtlCol="0"/>
          <a:lstStyle/>
          <a:p>
            <a:pPr marL="457200" indent="-457200" eaLnBrk="1" fontAlgn="auto" hangingPunct="1">
              <a:spcAft>
                <a:spcPts val="0"/>
              </a:spcAft>
              <a:buClr>
                <a:schemeClr val="accent2"/>
              </a:buClr>
              <a:buFont typeface="+mj-lt"/>
              <a:buAutoNum type="alphaUcPeriod"/>
              <a:defRPr/>
            </a:pPr>
            <a:r>
              <a:rPr lang="en-US" dirty="0" smtClean="0">
                <a:ea typeface="+mn-ea"/>
                <a:cs typeface="+mn-cs"/>
              </a:rPr>
              <a:t>Monarchies </a:t>
            </a:r>
            <a:r>
              <a:rPr lang="en-US" dirty="0">
                <a:ea typeface="+mn-ea"/>
                <a:cs typeface="+mn-cs"/>
              </a:rPr>
              <a:t>continue in </a:t>
            </a:r>
            <a:r>
              <a:rPr lang="en-US" dirty="0" smtClean="0">
                <a:ea typeface="+mn-ea"/>
                <a:cs typeface="+mn-cs"/>
              </a:rPr>
              <a:t>Europe; </a:t>
            </a:r>
          </a:p>
          <a:p>
            <a:pPr marL="457200" indent="-457200" eaLnBrk="1" fontAlgn="auto" hangingPunct="1">
              <a:spcAft>
                <a:spcPts val="0"/>
              </a:spcAft>
              <a:buClr>
                <a:schemeClr val="accent2"/>
              </a:buClr>
              <a:buFont typeface="Wingdings 2" charset="2"/>
              <a:buNone/>
              <a:defRPr/>
            </a:pPr>
            <a:r>
              <a:rPr lang="en-US" dirty="0" smtClean="0">
                <a:ea typeface="+mn-ea"/>
                <a:cs typeface="+mn-cs"/>
              </a:rPr>
              <a:t>      1. GB and France have constitutional monarchies</a:t>
            </a:r>
          </a:p>
          <a:p>
            <a:pPr marL="457200" indent="-457200" eaLnBrk="1" fontAlgn="auto" hangingPunct="1">
              <a:spcAft>
                <a:spcPts val="0"/>
              </a:spcAft>
              <a:buClr>
                <a:schemeClr val="accent2"/>
              </a:buClr>
              <a:buFont typeface="Wingdings 2" charset="2"/>
              <a:buNone/>
              <a:defRPr/>
            </a:pPr>
            <a:r>
              <a:rPr lang="en-US" dirty="0" smtClean="0">
                <a:ea typeface="+mn-ea"/>
                <a:cs typeface="+mn-cs"/>
              </a:rPr>
              <a:t>      2. Central and Eastern Europe have absolute monarchies and  create Holy Alliance </a:t>
            </a:r>
            <a:r>
              <a:rPr lang="en-US" dirty="0">
                <a:ea typeface="+mn-ea"/>
                <a:cs typeface="+mn-cs"/>
              </a:rPr>
              <a:t>to combat forces of Revolution - Russia, Austria, Prussia</a:t>
            </a:r>
            <a:endParaRPr lang="en-US" dirty="0" smtClean="0">
              <a:ea typeface="+mn-ea"/>
              <a:cs typeface="+mn-cs"/>
            </a:endParaRPr>
          </a:p>
          <a:p>
            <a:pPr marL="457200" indent="-457200" eaLnBrk="1" fontAlgn="auto" hangingPunct="1">
              <a:spcAft>
                <a:spcPts val="0"/>
              </a:spcAft>
              <a:buClr>
                <a:schemeClr val="accent2"/>
              </a:buClr>
              <a:buFont typeface="Wingdings 2" charset="2"/>
              <a:buNone/>
              <a:defRPr/>
            </a:pPr>
            <a:r>
              <a:rPr lang="en-US" dirty="0" smtClean="0">
                <a:ea typeface="+mn-ea"/>
                <a:cs typeface="+mn-cs"/>
              </a:rPr>
              <a:t>B.   Concert </a:t>
            </a:r>
            <a:r>
              <a:rPr lang="en-US" dirty="0">
                <a:ea typeface="+mn-ea"/>
                <a:cs typeface="+mn-cs"/>
              </a:rPr>
              <a:t>of Europe - alliance against</a:t>
            </a:r>
            <a:r>
              <a:rPr lang="en-US" dirty="0" smtClean="0">
                <a:ea typeface="+mn-ea"/>
                <a:cs typeface="+mn-cs"/>
              </a:rPr>
              <a:t> future revolutions</a:t>
            </a:r>
          </a:p>
          <a:p>
            <a:pPr marL="457200" indent="-457200" eaLnBrk="1" fontAlgn="auto" hangingPunct="1">
              <a:spcAft>
                <a:spcPts val="0"/>
              </a:spcAft>
              <a:buClr>
                <a:schemeClr val="accent2"/>
              </a:buClr>
              <a:buFont typeface="Wingdings 2" charset="2"/>
              <a:buNone/>
              <a:defRPr/>
            </a:pPr>
            <a:r>
              <a:rPr lang="en-US" dirty="0" smtClean="0">
                <a:solidFill>
                  <a:srgbClr val="FFAF03"/>
                </a:solidFill>
                <a:ea typeface="+mn-ea"/>
                <a:cs typeface="+mn-cs"/>
              </a:rPr>
              <a:t>C.  Latin </a:t>
            </a:r>
            <a:r>
              <a:rPr lang="en-US" dirty="0">
                <a:solidFill>
                  <a:srgbClr val="FFAF03"/>
                </a:solidFill>
                <a:ea typeface="+mn-ea"/>
                <a:cs typeface="+mn-cs"/>
              </a:rPr>
              <a:t>American independence</a:t>
            </a:r>
            <a:endParaRPr lang="en-US" dirty="0" smtClean="0">
              <a:solidFill>
                <a:srgbClr val="FFAF03"/>
              </a:solidFill>
              <a:ea typeface="+mn-ea"/>
              <a:cs typeface="+mn-cs"/>
            </a:endParaRPr>
          </a:p>
          <a:p>
            <a:pPr marL="457200" indent="-457200" eaLnBrk="1" fontAlgn="auto" hangingPunct="1">
              <a:spcAft>
                <a:spcPts val="0"/>
              </a:spcAft>
              <a:buClr>
                <a:schemeClr val="accent2"/>
              </a:buClr>
              <a:buFont typeface="Wingdings 2" charset="2"/>
              <a:buNone/>
              <a:defRPr/>
            </a:pPr>
            <a:r>
              <a:rPr lang="en-US" dirty="0" smtClean="0">
                <a:solidFill>
                  <a:srgbClr val="FFAF03"/>
                </a:solidFill>
                <a:ea typeface="+mn-ea"/>
                <a:cs typeface="+mn-cs"/>
              </a:rPr>
              <a:t>D.  Nationalism would lead to creation of </a:t>
            </a:r>
            <a:r>
              <a:rPr lang="en-US" dirty="0">
                <a:solidFill>
                  <a:srgbClr val="FFAF03"/>
                </a:solidFill>
                <a:ea typeface="+mn-ea"/>
                <a:cs typeface="+mn-cs"/>
              </a:rPr>
              <a:t>new </a:t>
            </a:r>
            <a:r>
              <a:rPr lang="en-US" dirty="0" smtClean="0">
                <a:solidFill>
                  <a:srgbClr val="FFAF03"/>
                </a:solidFill>
                <a:ea typeface="+mn-ea"/>
                <a:cs typeface="+mn-cs"/>
              </a:rPr>
              <a:t>nations</a:t>
            </a:r>
          </a:p>
          <a:p>
            <a:pPr marL="457200" indent="-457200" eaLnBrk="1" fontAlgn="auto" hangingPunct="1">
              <a:spcAft>
                <a:spcPts val="0"/>
              </a:spcAft>
              <a:buClr>
                <a:schemeClr val="accent2"/>
              </a:buClr>
              <a:buFont typeface="Wingdings 2" charset="2"/>
              <a:buNone/>
              <a:defRPr/>
            </a:pPr>
            <a:r>
              <a:rPr lang="en-US" dirty="0" smtClean="0">
                <a:solidFill>
                  <a:srgbClr val="FFAF03"/>
                </a:solidFill>
                <a:ea typeface="+mn-ea"/>
                <a:cs typeface="+mn-cs"/>
              </a:rPr>
              <a:t>E.   Democracy gains in popularity</a:t>
            </a:r>
            <a:endParaRPr lang="en-US" dirty="0">
              <a:solidFill>
                <a:srgbClr val="FFAF03"/>
              </a:solidFill>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2286000"/>
            <a:ext cx="2996922" cy="923330"/>
          </a:xfrm>
          <a:prstGeom prst="rect">
            <a:avLst/>
          </a:prstGeom>
          <a:noFill/>
        </p:spPr>
        <p:txBody>
          <a:bodyPr wrap="none">
            <a:spAutoFit/>
          </a:bodyPr>
          <a:lstStyle/>
          <a:p>
            <a:pP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cademy Engraved LET"/>
                <a:cs typeface="Academy Engraved LET"/>
              </a:rPr>
              <a:t>The End!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228600"/>
            <a:ext cx="4191000" cy="627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stretch>
            <a:fillRect/>
          </a:stretch>
        </p:blipFill>
        <p:spPr>
          <a:xfrm>
            <a:off x="4648200" y="228600"/>
            <a:ext cx="4267200" cy="632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304800" y="304800"/>
            <a:ext cx="8458200" cy="1200150"/>
          </a:xfrm>
          <a:prstGeom prst="rect">
            <a:avLst/>
          </a:prstGeom>
          <a:noFill/>
          <a:ln w="9525">
            <a:noFill/>
            <a:miter lim="800000"/>
            <a:headEnd/>
            <a:tailEnd/>
          </a:ln>
        </p:spPr>
        <p:txBody>
          <a:bodyPr>
            <a:prstTxWarp prst="textNoShape">
              <a:avLst/>
            </a:prstTxWarp>
            <a:spAutoFit/>
          </a:bodyPr>
          <a:lstStyle/>
          <a:p>
            <a:r>
              <a:rPr lang="en-US"/>
              <a:t>The Third Estate wanted rights and this led to the storming of the Bastille in Paris… the people went to get weapons at the Paris prison July 14, 1789.</a:t>
            </a:r>
          </a:p>
        </p:txBody>
      </p:sp>
      <p:pic>
        <p:nvPicPr>
          <p:cNvPr id="3" name="Picture 2"/>
          <p:cNvPicPr>
            <a:picLocks noChangeAspect="1"/>
          </p:cNvPicPr>
          <p:nvPr/>
        </p:nvPicPr>
        <p:blipFill>
          <a:blip r:embed="rId3"/>
          <a:srcRect/>
          <a:stretch>
            <a:fillRect/>
          </a:stretch>
        </p:blipFill>
        <p:spPr bwMode="auto">
          <a:xfrm>
            <a:off x="762000" y="1318240"/>
            <a:ext cx="7391400" cy="518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381000"/>
            <a:ext cx="7918450" cy="484188"/>
          </a:xfrm>
        </p:spPr>
        <p:txBody>
          <a:bodyPr rtlCol="0">
            <a:normAutofit fontScale="90000"/>
          </a:bodyPr>
          <a:lstStyle/>
          <a:p>
            <a:pPr algn="l" eaLnBrk="1" fontAlgn="auto" hangingPunct="1">
              <a:spcAft>
                <a:spcPts val="0"/>
              </a:spcAft>
              <a:defRPr/>
            </a:pPr>
            <a:r>
              <a:rPr lang="en-US" sz="2800" dirty="0" smtClean="0">
                <a:ea typeface="+mj-ea"/>
                <a:cs typeface="+mj-cs"/>
              </a:rPr>
              <a:t>II. Causes of the French Revolution</a:t>
            </a:r>
            <a:endParaRPr lang="en-US" sz="2800" dirty="0">
              <a:ea typeface="+mj-ea"/>
              <a:cs typeface="+mj-cs"/>
            </a:endParaRPr>
          </a:p>
        </p:txBody>
      </p:sp>
      <p:sp>
        <p:nvSpPr>
          <p:cNvPr id="3075" name="Rectangle 3"/>
          <p:cNvSpPr>
            <a:spLocks noGrp="1" noChangeArrowheads="1"/>
          </p:cNvSpPr>
          <p:nvPr>
            <p:ph idx="1"/>
          </p:nvPr>
        </p:nvSpPr>
        <p:spPr>
          <a:xfrm>
            <a:off x="685800" y="838200"/>
            <a:ext cx="7772400" cy="1828800"/>
          </a:xfrm>
        </p:spPr>
        <p:txBody>
          <a:bodyPr rtlCol="0">
            <a:normAutofit lnSpcReduction="10000"/>
          </a:bodyPr>
          <a:lstStyle/>
          <a:p>
            <a:pPr eaLnBrk="1" fontAlgn="auto" hangingPunct="1">
              <a:lnSpc>
                <a:spcPct val="90000"/>
              </a:lnSpc>
              <a:spcAft>
                <a:spcPts val="0"/>
              </a:spcAft>
              <a:buFont typeface="Wingdings 2" pitchFamily="18" charset="2"/>
              <a:buNone/>
              <a:defRPr/>
            </a:pPr>
            <a:r>
              <a:rPr lang="en-US" sz="2400" dirty="0" smtClean="0">
                <a:ea typeface="+mn-ea"/>
                <a:cs typeface="+mn-cs"/>
              </a:rPr>
              <a:t> A. Political</a:t>
            </a:r>
            <a:endParaRPr lang="en-US" sz="2400" dirty="0">
              <a:ea typeface="+mn-ea"/>
              <a:cs typeface="+mn-cs"/>
            </a:endParaRPr>
          </a:p>
          <a:p>
            <a:pPr marL="806450" lvl="1" indent="-457200" eaLnBrk="1" fontAlgn="auto" hangingPunct="1">
              <a:lnSpc>
                <a:spcPct val="90000"/>
              </a:lnSpc>
              <a:spcAft>
                <a:spcPts val="0"/>
              </a:spcAft>
              <a:buClr>
                <a:schemeClr val="accent1"/>
              </a:buClr>
              <a:buFont typeface="+mj-lt"/>
              <a:buAutoNum type="arabicPeriod"/>
              <a:defRPr/>
            </a:pPr>
            <a:r>
              <a:rPr lang="en-US" sz="2200" dirty="0">
                <a:solidFill>
                  <a:schemeClr val="accent1"/>
                </a:solidFill>
                <a:ea typeface="+mn-ea"/>
              </a:rPr>
              <a:t>3</a:t>
            </a:r>
            <a:r>
              <a:rPr lang="en-US" sz="2200" baseline="30000" dirty="0">
                <a:solidFill>
                  <a:schemeClr val="accent1"/>
                </a:solidFill>
                <a:ea typeface="+mn-ea"/>
              </a:rPr>
              <a:t>rd</a:t>
            </a:r>
            <a:r>
              <a:rPr lang="en-US" sz="2200" dirty="0" smtClean="0">
                <a:solidFill>
                  <a:schemeClr val="accent1"/>
                </a:solidFill>
                <a:ea typeface="+mn-ea"/>
              </a:rPr>
              <a:t> Estate wanted </a:t>
            </a:r>
            <a:r>
              <a:rPr lang="en-US" sz="2200" dirty="0">
                <a:solidFill>
                  <a:schemeClr val="accent1"/>
                </a:solidFill>
                <a:ea typeface="+mn-ea"/>
              </a:rPr>
              <a:t>greater representation</a:t>
            </a:r>
          </a:p>
          <a:p>
            <a:pPr marL="806450" lvl="1" indent="-457200" eaLnBrk="1" fontAlgn="auto" hangingPunct="1">
              <a:lnSpc>
                <a:spcPct val="90000"/>
              </a:lnSpc>
              <a:spcAft>
                <a:spcPts val="0"/>
              </a:spcAft>
              <a:buClr>
                <a:schemeClr val="accent1"/>
              </a:buClr>
              <a:buFont typeface="+mj-lt"/>
              <a:buAutoNum type="arabicPeriod"/>
              <a:defRPr/>
            </a:pPr>
            <a:r>
              <a:rPr lang="en-US" sz="2200" dirty="0">
                <a:ea typeface="+mn-ea"/>
              </a:rPr>
              <a:t>Louis XVI was a weak leader</a:t>
            </a:r>
          </a:p>
          <a:p>
            <a:pPr marL="806450" lvl="1" indent="-457200" eaLnBrk="1" fontAlgn="auto" hangingPunct="1">
              <a:lnSpc>
                <a:spcPct val="90000"/>
              </a:lnSpc>
              <a:spcAft>
                <a:spcPts val="0"/>
              </a:spcAft>
              <a:buClr>
                <a:schemeClr val="accent1"/>
              </a:buClr>
              <a:buFont typeface="+mj-lt"/>
              <a:buAutoNum type="arabicPeriod"/>
              <a:defRPr/>
            </a:pPr>
            <a:r>
              <a:rPr lang="en-US" sz="2200" dirty="0">
                <a:ea typeface="+mn-ea"/>
              </a:rPr>
              <a:t>Wife unpopular</a:t>
            </a:r>
          </a:p>
          <a:p>
            <a:pPr marL="806450" lvl="1" indent="-457200" eaLnBrk="1" fontAlgn="auto" hangingPunct="1">
              <a:lnSpc>
                <a:spcPct val="90000"/>
              </a:lnSpc>
              <a:spcAft>
                <a:spcPts val="0"/>
              </a:spcAft>
              <a:buClr>
                <a:schemeClr val="accent1"/>
              </a:buClr>
              <a:buFont typeface="+mj-lt"/>
              <a:buAutoNum type="arabicPeriod"/>
              <a:defRPr/>
            </a:pPr>
            <a:r>
              <a:rPr lang="en-US" sz="2200" dirty="0">
                <a:ea typeface="+mn-ea"/>
              </a:rPr>
              <a:t>Inspired by American </a:t>
            </a:r>
            <a:r>
              <a:rPr lang="en-US" sz="2200" dirty="0" smtClean="0">
                <a:ea typeface="+mn-ea"/>
              </a:rPr>
              <a:t>Revolution</a:t>
            </a:r>
          </a:p>
        </p:txBody>
      </p:sp>
      <p:sp>
        <p:nvSpPr>
          <p:cNvPr id="4" name="TextBox 3"/>
          <p:cNvSpPr txBox="1"/>
          <p:nvPr/>
        </p:nvSpPr>
        <p:spPr>
          <a:xfrm>
            <a:off x="762000" y="2819400"/>
            <a:ext cx="8111323" cy="159377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eaLnBrk="1" hangingPunct="1">
              <a:lnSpc>
                <a:spcPct val="90000"/>
              </a:lnSpc>
              <a:defRPr/>
            </a:pPr>
            <a:r>
              <a:rPr lang="en-US" sz="2000" dirty="0"/>
              <a:t>B. Economic</a:t>
            </a:r>
          </a:p>
          <a:p>
            <a:pPr marL="806450" lvl="1" indent="-457200" eaLnBrk="1" hangingPunct="1">
              <a:lnSpc>
                <a:spcPct val="90000"/>
              </a:lnSpc>
              <a:buClr>
                <a:schemeClr val="accent1"/>
              </a:buClr>
              <a:buFont typeface="+mj-lt"/>
              <a:buAutoNum type="arabicPeriod"/>
              <a:defRPr/>
            </a:pPr>
            <a:r>
              <a:rPr lang="en-US" sz="2200" dirty="0"/>
              <a:t>Debt caused by war &amp; royal </a:t>
            </a:r>
            <a:r>
              <a:rPr lang="en-US" sz="2200" dirty="0" smtClean="0"/>
              <a:t>extravagance &amp; debt from financing of American Revolution</a:t>
            </a:r>
          </a:p>
          <a:p>
            <a:pPr marL="806450" lvl="1" indent="-457200" eaLnBrk="1" hangingPunct="1">
              <a:lnSpc>
                <a:spcPct val="90000"/>
              </a:lnSpc>
              <a:buClr>
                <a:schemeClr val="accent1"/>
              </a:buClr>
              <a:buFont typeface="+mj-lt"/>
              <a:buAutoNum type="arabicPeriod"/>
              <a:defRPr/>
            </a:pPr>
            <a:r>
              <a:rPr lang="en-US" sz="2200" dirty="0"/>
              <a:t>Inflation, famine</a:t>
            </a:r>
          </a:p>
          <a:p>
            <a:pPr marL="806450" lvl="1" indent="-457200" eaLnBrk="1" hangingPunct="1">
              <a:lnSpc>
                <a:spcPct val="90000"/>
              </a:lnSpc>
              <a:buClr>
                <a:schemeClr val="accent1"/>
              </a:buClr>
              <a:buFont typeface="+mj-lt"/>
              <a:buAutoNum type="arabicPeriod"/>
              <a:defRPr/>
            </a:pPr>
            <a:r>
              <a:rPr lang="en-US" sz="2200" dirty="0">
                <a:solidFill>
                  <a:srgbClr val="FFAF03"/>
                </a:solidFill>
              </a:rPr>
              <a:t>Peasants made little $$ but paid high taxes</a:t>
            </a:r>
          </a:p>
        </p:txBody>
      </p:sp>
      <p:sp>
        <p:nvSpPr>
          <p:cNvPr id="5" name="TextBox 4"/>
          <p:cNvSpPr txBox="1"/>
          <p:nvPr/>
        </p:nvSpPr>
        <p:spPr>
          <a:xfrm>
            <a:off x="681427" y="4572000"/>
            <a:ext cx="8462573" cy="1343445"/>
          </a:xfrm>
          <a:prstGeom prst="rect">
            <a:avLst/>
          </a:prstGeom>
          <a:noFill/>
        </p:spPr>
        <p:txBody>
          <a:bodyPr wrap="none">
            <a:spAutoFit/>
          </a:bodyPr>
          <a:lstStyle/>
          <a:p>
            <a:pPr eaLnBrk="1" hangingPunct="1">
              <a:lnSpc>
                <a:spcPct val="90000"/>
              </a:lnSpc>
              <a:defRPr/>
            </a:pPr>
            <a:r>
              <a:rPr lang="en-US" sz="2400" dirty="0">
                <a:latin typeface="+mn-lt"/>
              </a:rPr>
              <a:t>C. Social</a:t>
            </a:r>
          </a:p>
          <a:p>
            <a:pPr marL="806450" lvl="1" indent="-457200" eaLnBrk="1" hangingPunct="1">
              <a:lnSpc>
                <a:spcPct val="90000"/>
              </a:lnSpc>
              <a:buClr>
                <a:schemeClr val="accent2">
                  <a:lumMod val="75000"/>
                </a:schemeClr>
              </a:buClr>
              <a:buFont typeface="+mj-lt"/>
              <a:buAutoNum type="arabicPeriod"/>
              <a:defRPr/>
            </a:pPr>
            <a:r>
              <a:rPr lang="en-US" sz="2400" dirty="0">
                <a:solidFill>
                  <a:srgbClr val="FFAF03"/>
                </a:solidFill>
                <a:latin typeface="+mn-lt"/>
              </a:rPr>
              <a:t>3</a:t>
            </a:r>
            <a:r>
              <a:rPr lang="en-US" sz="2400" baseline="30000" dirty="0">
                <a:solidFill>
                  <a:srgbClr val="FFAF03"/>
                </a:solidFill>
                <a:latin typeface="+mn-lt"/>
              </a:rPr>
              <a:t>rd</a:t>
            </a:r>
            <a:r>
              <a:rPr lang="en-US" sz="2400" dirty="0">
                <a:solidFill>
                  <a:srgbClr val="FFAF03"/>
                </a:solidFill>
                <a:latin typeface="+mn-lt"/>
              </a:rPr>
              <a:t> Estate resented 1st and 2</a:t>
            </a:r>
            <a:r>
              <a:rPr lang="en-US" sz="2400" baseline="30000" dirty="0">
                <a:solidFill>
                  <a:srgbClr val="FFAF03"/>
                </a:solidFill>
                <a:latin typeface="+mn-lt"/>
              </a:rPr>
              <a:t>nd</a:t>
            </a:r>
            <a:r>
              <a:rPr lang="en-US" sz="2400" dirty="0">
                <a:solidFill>
                  <a:srgbClr val="FFAF03"/>
                </a:solidFill>
                <a:latin typeface="+mn-lt"/>
              </a:rPr>
              <a:t> Estate privileges</a:t>
            </a:r>
          </a:p>
          <a:p>
            <a:pPr marL="806450" lvl="1" indent="-457200" eaLnBrk="1" hangingPunct="1">
              <a:lnSpc>
                <a:spcPct val="90000"/>
              </a:lnSpc>
              <a:buClr>
                <a:schemeClr val="accent2">
                  <a:lumMod val="75000"/>
                </a:schemeClr>
              </a:buClr>
              <a:buFont typeface="+mj-lt"/>
              <a:buAutoNum type="arabicPeriod"/>
              <a:defRPr/>
            </a:pPr>
            <a:r>
              <a:rPr lang="en-US" sz="2400" dirty="0">
                <a:solidFill>
                  <a:srgbClr val="FFAF03"/>
                </a:solidFill>
                <a:latin typeface="+mn-lt"/>
              </a:rPr>
              <a:t>Enlightenment ideas of liberty and equality spread</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2775" y="582613"/>
            <a:ext cx="7918450" cy="484187"/>
          </a:xfrm>
        </p:spPr>
        <p:txBody>
          <a:bodyPr rtlCol="0">
            <a:normAutofit fontScale="90000"/>
          </a:bodyPr>
          <a:lstStyle/>
          <a:p>
            <a:pPr algn="l" eaLnBrk="1" fontAlgn="auto" hangingPunct="1">
              <a:spcAft>
                <a:spcPts val="0"/>
              </a:spcAft>
              <a:defRPr/>
            </a:pPr>
            <a:r>
              <a:rPr lang="en-US" sz="2800" dirty="0" smtClean="0">
                <a:ea typeface="+mj-ea"/>
                <a:cs typeface="+mj-cs"/>
              </a:rPr>
              <a:t>III. Effects of the French Revolution</a:t>
            </a:r>
            <a:endParaRPr lang="en-US" sz="2800" dirty="0">
              <a:ea typeface="+mj-ea"/>
              <a:cs typeface="+mj-cs"/>
            </a:endParaRPr>
          </a:p>
        </p:txBody>
      </p:sp>
      <p:sp>
        <p:nvSpPr>
          <p:cNvPr id="4099" name="Rectangle 3"/>
          <p:cNvSpPr>
            <a:spLocks noGrp="1" noChangeArrowheads="1"/>
          </p:cNvSpPr>
          <p:nvPr>
            <p:ph idx="1"/>
          </p:nvPr>
        </p:nvSpPr>
        <p:spPr>
          <a:xfrm>
            <a:off x="914400" y="1143000"/>
            <a:ext cx="7167563" cy="2590800"/>
          </a:xfrm>
        </p:spPr>
        <p:style>
          <a:lnRef idx="1">
            <a:schemeClr val="accent5"/>
          </a:lnRef>
          <a:fillRef idx="3">
            <a:schemeClr val="accent5"/>
          </a:fillRef>
          <a:effectRef idx="2">
            <a:schemeClr val="accent5"/>
          </a:effectRef>
          <a:fontRef idx="minor">
            <a:schemeClr val="lt1"/>
          </a:fontRef>
        </p:style>
        <p:txBody>
          <a:bodyPr rtlCol="0">
            <a:normAutofit fontScale="92500" lnSpcReduction="10000"/>
          </a:bodyPr>
          <a:lstStyle/>
          <a:p>
            <a:pPr eaLnBrk="1" fontAlgn="auto" hangingPunct="1">
              <a:lnSpc>
                <a:spcPct val="90000"/>
              </a:lnSpc>
              <a:spcAft>
                <a:spcPts val="0"/>
              </a:spcAft>
              <a:buFont typeface="Wingdings 2" pitchFamily="18" charset="2"/>
              <a:buNone/>
              <a:defRPr/>
            </a:pPr>
            <a:r>
              <a:rPr lang="en-US" sz="3027" dirty="0" smtClean="0">
                <a:latin typeface="Times New Roman"/>
                <a:cs typeface="Times New Roman"/>
              </a:rPr>
              <a:t>A. Political</a:t>
            </a:r>
            <a:endParaRPr lang="en-US" sz="3027" dirty="0">
              <a:latin typeface="Times New Roman"/>
              <a:cs typeface="Times New Roman"/>
            </a:endParaRPr>
          </a:p>
          <a:p>
            <a:pPr marL="806450" lvl="1" indent="-457200" eaLnBrk="1" fontAlgn="auto" hangingPunct="1">
              <a:lnSpc>
                <a:spcPct val="90000"/>
              </a:lnSpc>
              <a:spcAft>
                <a:spcPts val="0"/>
              </a:spcAft>
              <a:buClr>
                <a:schemeClr val="accent1"/>
              </a:buClr>
              <a:buFont typeface="+mj-lt"/>
              <a:buAutoNum type="arabicPeriod"/>
              <a:defRPr/>
            </a:pPr>
            <a:r>
              <a:rPr lang="en-US" sz="3027" dirty="0">
                <a:solidFill>
                  <a:srgbClr val="FFAF03"/>
                </a:solidFill>
                <a:latin typeface="Times New Roman"/>
                <a:cs typeface="Times New Roman"/>
              </a:rPr>
              <a:t>Succession of</a:t>
            </a:r>
            <a:r>
              <a:rPr lang="en-US" sz="3027" dirty="0" smtClean="0">
                <a:solidFill>
                  <a:srgbClr val="FFAF03"/>
                </a:solidFill>
                <a:latin typeface="Times New Roman"/>
                <a:cs typeface="Times New Roman"/>
              </a:rPr>
              <a:t> types of governmental rule = monarchy to republic to dictatorship, and finally to a  restored monarchy</a:t>
            </a:r>
            <a:endParaRPr lang="en-US" sz="3027" dirty="0">
              <a:solidFill>
                <a:srgbClr val="FFAF03"/>
              </a:solidFill>
              <a:latin typeface="Times New Roman"/>
              <a:cs typeface="Times New Roman"/>
            </a:endParaRPr>
          </a:p>
          <a:p>
            <a:pPr marL="806450" lvl="1" indent="-457200" eaLnBrk="1" fontAlgn="auto" hangingPunct="1">
              <a:lnSpc>
                <a:spcPct val="90000"/>
              </a:lnSpc>
              <a:spcAft>
                <a:spcPts val="0"/>
              </a:spcAft>
              <a:buClr>
                <a:schemeClr val="accent1"/>
              </a:buClr>
              <a:buFont typeface="+mj-lt"/>
              <a:buAutoNum type="arabicPeriod"/>
              <a:defRPr/>
            </a:pPr>
            <a:r>
              <a:rPr lang="en-US" sz="3027" dirty="0">
                <a:latin typeface="Times New Roman"/>
                <a:cs typeface="Times New Roman"/>
              </a:rPr>
              <a:t>Expectations for freedom, equality</a:t>
            </a:r>
          </a:p>
          <a:p>
            <a:pPr marL="806450" lvl="1" indent="-457200" eaLnBrk="1" fontAlgn="auto" hangingPunct="1">
              <a:lnSpc>
                <a:spcPct val="90000"/>
              </a:lnSpc>
              <a:spcAft>
                <a:spcPts val="0"/>
              </a:spcAft>
              <a:buClr>
                <a:schemeClr val="accent1"/>
              </a:buClr>
              <a:buFont typeface="+mj-lt"/>
              <a:buAutoNum type="arabicPeriod"/>
              <a:defRPr/>
            </a:pPr>
            <a:r>
              <a:rPr lang="en-US" sz="3027" dirty="0">
                <a:latin typeface="Times New Roman"/>
                <a:cs typeface="Times New Roman"/>
              </a:rPr>
              <a:t>Sparked later </a:t>
            </a:r>
            <a:r>
              <a:rPr lang="en-US" sz="3027" dirty="0" smtClean="0">
                <a:latin typeface="Times New Roman"/>
                <a:cs typeface="Times New Roman"/>
              </a:rPr>
              <a:t>revolutions</a:t>
            </a:r>
          </a:p>
          <a:p>
            <a:pPr lvl="1" eaLnBrk="1" fontAlgn="auto" hangingPunct="1">
              <a:lnSpc>
                <a:spcPct val="90000"/>
              </a:lnSpc>
              <a:spcAft>
                <a:spcPts val="0"/>
              </a:spcAft>
              <a:buClr>
                <a:schemeClr val="bg2">
                  <a:lumMod val="60000"/>
                  <a:lumOff val="40000"/>
                </a:schemeClr>
              </a:buClr>
              <a:buFont typeface="Wingdings 2" pitchFamily="18" charset="2"/>
              <a:buNone/>
              <a:defRPr/>
            </a:pPr>
            <a:endParaRPr lang="en-US" dirty="0"/>
          </a:p>
        </p:txBody>
      </p:sp>
      <p:sp>
        <p:nvSpPr>
          <p:cNvPr id="4" name="TextBox 3"/>
          <p:cNvSpPr txBox="1">
            <a:spLocks noChangeArrowheads="1"/>
          </p:cNvSpPr>
          <p:nvPr/>
        </p:nvSpPr>
        <p:spPr bwMode="auto">
          <a:xfrm>
            <a:off x="914400" y="3733800"/>
            <a:ext cx="7610475" cy="874713"/>
          </a:xfrm>
          <a:prstGeom prst="rect">
            <a:avLst/>
          </a:prstGeom>
          <a:noFill/>
          <a:ln w="9525">
            <a:noFill/>
            <a:miter lim="800000"/>
            <a:headEnd/>
            <a:tailEnd/>
          </a:ln>
        </p:spPr>
        <p:txBody>
          <a:bodyPr wrap="none">
            <a:prstTxWarp prst="textNoShape">
              <a:avLst/>
            </a:prstTxWarp>
            <a:spAutoFit/>
          </a:bodyPr>
          <a:lstStyle/>
          <a:p>
            <a:pPr eaLnBrk="1" hangingPunct="1">
              <a:lnSpc>
                <a:spcPct val="90000"/>
              </a:lnSpc>
            </a:pPr>
            <a:r>
              <a:rPr lang="en-US" sz="2800">
                <a:latin typeface="Times New Roman" charset="0"/>
                <a:ea typeface="Times New Roman" charset="0"/>
                <a:cs typeface="Times New Roman" charset="0"/>
              </a:rPr>
              <a:t>B. Economic</a:t>
            </a:r>
          </a:p>
          <a:p>
            <a:pPr marL="914400" lvl="1" indent="-457200" eaLnBrk="1" hangingPunct="1">
              <a:lnSpc>
                <a:spcPct val="90000"/>
              </a:lnSpc>
              <a:buClr>
                <a:schemeClr val="accent1"/>
              </a:buClr>
              <a:buFont typeface="Century Gothic" charset="0"/>
              <a:buAutoNum type="arabicPeriod"/>
            </a:pPr>
            <a:r>
              <a:rPr lang="en-US" sz="2800">
                <a:latin typeface="Times New Roman" charset="0"/>
                <a:ea typeface="Times New Roman" charset="0"/>
                <a:cs typeface="Times New Roman" charset="0"/>
              </a:rPr>
              <a:t>Economy falls because of war and revolution</a:t>
            </a:r>
          </a:p>
        </p:txBody>
      </p:sp>
      <p:sp>
        <p:nvSpPr>
          <p:cNvPr id="5" name="TextBox 4"/>
          <p:cNvSpPr txBox="1"/>
          <p:nvPr/>
        </p:nvSpPr>
        <p:spPr>
          <a:xfrm>
            <a:off x="990600" y="4724400"/>
            <a:ext cx="7239000" cy="1237262"/>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eaLnBrk="1" hangingPunct="1">
              <a:lnSpc>
                <a:spcPct val="90000"/>
              </a:lnSpc>
              <a:defRPr/>
            </a:pPr>
            <a:r>
              <a:rPr lang="en-US" sz="2800" dirty="0">
                <a:latin typeface="Times New Roman" charset="0"/>
                <a:ea typeface="Times New Roman" charset="0"/>
                <a:cs typeface="Times New Roman" charset="0"/>
              </a:rPr>
              <a:t>C. Social</a:t>
            </a:r>
          </a:p>
          <a:p>
            <a:pPr marL="914400" lvl="1" indent="-457200" eaLnBrk="1" hangingPunct="1">
              <a:lnSpc>
                <a:spcPct val="90000"/>
              </a:lnSpc>
              <a:buClr>
                <a:schemeClr val="accent1"/>
              </a:buClr>
              <a:buFont typeface="Century Gothic" charset="0"/>
              <a:buAutoNum type="arabicPeriod"/>
              <a:defRPr/>
            </a:pPr>
            <a:r>
              <a:rPr lang="en-US" sz="2800" dirty="0">
                <a:latin typeface="Times New Roman" charset="0"/>
                <a:ea typeface="Times New Roman" charset="0"/>
                <a:cs typeface="Times New Roman" charset="0"/>
              </a:rPr>
              <a:t>French feudal system abolished</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582613"/>
            <a:ext cx="7918450" cy="788987"/>
          </a:xfrm>
        </p:spPr>
        <p:txBody>
          <a:bodyPr/>
          <a:lstStyle/>
          <a:p>
            <a:pPr algn="l" eaLnBrk="1" hangingPunct="1"/>
            <a:r>
              <a:rPr lang="en-US" sz="2800" smtClean="0"/>
              <a:t>IV. The French Revolution</a:t>
            </a:r>
          </a:p>
        </p:txBody>
      </p:sp>
      <p:sp>
        <p:nvSpPr>
          <p:cNvPr id="26627" name="Rectangle 3"/>
          <p:cNvSpPr>
            <a:spLocks noGrp="1" noChangeArrowheads="1"/>
          </p:cNvSpPr>
          <p:nvPr>
            <p:ph idx="4294967295"/>
          </p:nvPr>
        </p:nvSpPr>
        <p:spPr>
          <a:xfrm>
            <a:off x="0" y="2044700"/>
            <a:ext cx="7165975" cy="4081463"/>
          </a:xfrm>
        </p:spPr>
        <p:txBody>
          <a:bodyPr/>
          <a:lstStyle/>
          <a:p>
            <a:pPr eaLnBrk="1" hangingPunct="1"/>
            <a:endParaRPr lang="en-US" smtClean="0"/>
          </a:p>
          <a:p>
            <a:pPr eaLnBrk="1" hangingPunct="1">
              <a:buFont typeface="Wingdings" charset="2"/>
              <a:buNone/>
            </a:pPr>
            <a:endParaRPr lang="en-US" smtClean="0"/>
          </a:p>
          <a:p>
            <a:pPr eaLnBrk="1" hangingPunct="1"/>
            <a:endParaRPr lang="en-US" smtClean="0"/>
          </a:p>
        </p:txBody>
      </p:sp>
      <p:sp>
        <p:nvSpPr>
          <p:cNvPr id="26628" name="TextBox 3"/>
          <p:cNvSpPr txBox="1">
            <a:spLocks noChangeArrowheads="1"/>
          </p:cNvSpPr>
          <p:nvPr/>
        </p:nvSpPr>
        <p:spPr bwMode="auto">
          <a:xfrm>
            <a:off x="533400" y="1143000"/>
            <a:ext cx="4191000" cy="4524375"/>
          </a:xfrm>
          <a:prstGeom prst="rect">
            <a:avLst/>
          </a:prstGeom>
          <a:noFill/>
          <a:ln w="9525">
            <a:noFill/>
            <a:miter lim="800000"/>
            <a:headEnd/>
            <a:tailEnd/>
          </a:ln>
        </p:spPr>
        <p:txBody>
          <a:bodyPr>
            <a:prstTxWarp prst="textNoShape">
              <a:avLst/>
            </a:prstTxWarp>
            <a:spAutoFit/>
          </a:bodyPr>
          <a:lstStyle/>
          <a:p>
            <a:r>
              <a:rPr lang="en-US" sz="2400" dirty="0">
                <a:solidFill>
                  <a:srgbClr val="FFAF03"/>
                </a:solidFill>
                <a:latin typeface="Times New Roman" charset="0"/>
                <a:ea typeface="Times New Roman" charset="0"/>
                <a:cs typeface="Times New Roman" charset="0"/>
              </a:rPr>
              <a:t>A. End of Old Order</a:t>
            </a:r>
          </a:p>
          <a:p>
            <a:r>
              <a:rPr lang="en-US" sz="2400" dirty="0">
                <a:solidFill>
                  <a:srgbClr val="FFAF03"/>
                </a:solidFill>
                <a:latin typeface="Times New Roman" charset="0"/>
                <a:ea typeface="Times New Roman" charset="0"/>
                <a:cs typeface="Times New Roman" charset="0"/>
              </a:rPr>
              <a:t>     1. August 4, 1789:</a:t>
            </a:r>
          </a:p>
          <a:p>
            <a:r>
              <a:rPr lang="en-US" sz="2400" dirty="0">
                <a:solidFill>
                  <a:srgbClr val="FFAF03"/>
                </a:solidFill>
                <a:latin typeface="Times New Roman" charset="0"/>
                <a:ea typeface="Times New Roman" charset="0"/>
                <a:cs typeface="Times New Roman" charset="0"/>
              </a:rPr>
              <a:t>         National Assembly voted</a:t>
            </a:r>
          </a:p>
          <a:p>
            <a:r>
              <a:rPr lang="en-US" sz="2400" dirty="0">
                <a:solidFill>
                  <a:srgbClr val="FFAF03"/>
                </a:solidFill>
                <a:latin typeface="Times New Roman" charset="0"/>
                <a:ea typeface="Times New Roman" charset="0"/>
                <a:cs typeface="Times New Roman" charset="0"/>
              </a:rPr>
              <a:t>         a. all male citizens could</a:t>
            </a:r>
          </a:p>
          <a:p>
            <a:r>
              <a:rPr lang="en-US" sz="2400" dirty="0">
                <a:solidFill>
                  <a:srgbClr val="FFAF03"/>
                </a:solidFill>
                <a:latin typeface="Times New Roman" charset="0"/>
                <a:ea typeface="Times New Roman" charset="0"/>
                <a:cs typeface="Times New Roman" charset="0"/>
              </a:rPr>
              <a:t>             hold government, army</a:t>
            </a:r>
          </a:p>
          <a:p>
            <a:r>
              <a:rPr lang="en-US" sz="2400" dirty="0">
                <a:solidFill>
                  <a:srgbClr val="FFAF03"/>
                </a:solidFill>
                <a:latin typeface="Times New Roman" charset="0"/>
                <a:ea typeface="Times New Roman" charset="0"/>
                <a:cs typeface="Times New Roman" charset="0"/>
              </a:rPr>
              <a:t>             or church office</a:t>
            </a:r>
          </a:p>
          <a:p>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b</a:t>
            </a:r>
            <a:r>
              <a:rPr lang="en-US" sz="2400" dirty="0">
                <a:latin typeface="Times New Roman" charset="0"/>
                <a:ea typeface="Times New Roman" charset="0"/>
                <a:cs typeface="Times New Roman" charset="0"/>
              </a:rPr>
              <a:t>. nobles gave up feudal</a:t>
            </a:r>
          </a:p>
          <a:p>
            <a:r>
              <a:rPr lang="en-US" sz="2400" dirty="0">
                <a:latin typeface="Times New Roman" charset="0"/>
                <a:ea typeface="Times New Roman" charset="0"/>
                <a:cs typeface="Times New Roman" charset="0"/>
              </a:rPr>
              <a:t>             dues &amp; agreed to be</a:t>
            </a:r>
          </a:p>
          <a:p>
            <a:r>
              <a:rPr lang="en-US" sz="2400" dirty="0">
                <a:latin typeface="Times New Roman" charset="0"/>
                <a:ea typeface="Times New Roman" charset="0"/>
                <a:cs typeface="Times New Roman" charset="0"/>
              </a:rPr>
              <a:t>             taxed</a:t>
            </a:r>
          </a:p>
          <a:p>
            <a:r>
              <a:rPr lang="en-US" sz="2400" dirty="0">
                <a:solidFill>
                  <a:srgbClr val="FFAF03"/>
                </a:solidFill>
                <a:latin typeface="Times New Roman" charset="0"/>
                <a:ea typeface="Times New Roman" charset="0"/>
                <a:cs typeface="Times New Roman" charset="0"/>
              </a:rPr>
              <a:t>         </a:t>
            </a:r>
            <a:r>
              <a:rPr lang="en-US" sz="2400" dirty="0" err="1">
                <a:solidFill>
                  <a:srgbClr val="FFAF03"/>
                </a:solidFill>
                <a:latin typeface="Times New Roman" charset="0"/>
                <a:ea typeface="Times New Roman" charset="0"/>
                <a:cs typeface="Times New Roman" charset="0"/>
              </a:rPr>
              <a:t>c</a:t>
            </a:r>
            <a:r>
              <a:rPr lang="en-US" sz="2400" dirty="0">
                <a:solidFill>
                  <a:srgbClr val="FFAF03"/>
                </a:solidFill>
                <a:latin typeface="Times New Roman" charset="0"/>
                <a:ea typeface="Times New Roman" charset="0"/>
                <a:cs typeface="Times New Roman" charset="0"/>
              </a:rPr>
              <a:t>. Composed Declaration</a:t>
            </a:r>
          </a:p>
          <a:p>
            <a:r>
              <a:rPr lang="en-US" sz="2400" dirty="0">
                <a:solidFill>
                  <a:srgbClr val="FFAF03"/>
                </a:solidFill>
                <a:latin typeface="Times New Roman" charset="0"/>
                <a:ea typeface="Times New Roman" charset="0"/>
                <a:cs typeface="Times New Roman" charset="0"/>
              </a:rPr>
              <a:t>             of the Rights of Man</a:t>
            </a:r>
          </a:p>
          <a:p>
            <a:r>
              <a:rPr lang="en-US" dirty="0"/>
              <a:t>  </a:t>
            </a:r>
          </a:p>
        </p:txBody>
      </p:sp>
      <p:pic>
        <p:nvPicPr>
          <p:cNvPr id="26629" name="Picture 4"/>
          <p:cNvPicPr>
            <a:picLocks noChangeAspect="1"/>
          </p:cNvPicPr>
          <p:nvPr/>
        </p:nvPicPr>
        <p:blipFill>
          <a:blip r:embed="rId3"/>
          <a:srcRect/>
          <a:stretch>
            <a:fillRect/>
          </a:stretch>
        </p:blipFill>
        <p:spPr bwMode="auto">
          <a:xfrm>
            <a:off x="4800600" y="1371600"/>
            <a:ext cx="4140200" cy="509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228600"/>
            <a:ext cx="8382000" cy="914400"/>
          </a:xfrm>
        </p:spPr>
        <p:txBody>
          <a:bodyPr/>
          <a:lstStyle/>
          <a:p>
            <a:pPr algn="l" eaLnBrk="1" hangingPunct="1"/>
            <a:r>
              <a:rPr lang="en-US" sz="2500" dirty="0" smtClean="0">
                <a:latin typeface="Times New Roman" charset="0"/>
                <a:ea typeface="Times New Roman" charset="0"/>
                <a:cs typeface="Times New Roman" charset="0"/>
              </a:rPr>
              <a:t>B. The Declaration of the Rights of Man and of the Citizen</a:t>
            </a:r>
            <a:br>
              <a:rPr lang="en-US" sz="2500" dirty="0" smtClean="0">
                <a:latin typeface="Times New Roman" charset="0"/>
                <a:ea typeface="Times New Roman" charset="0"/>
                <a:cs typeface="Times New Roman" charset="0"/>
              </a:rPr>
            </a:br>
            <a:r>
              <a:rPr lang="en-US" sz="2500" dirty="0" smtClean="0">
                <a:latin typeface="Times New Roman" charset="0"/>
                <a:ea typeface="Times New Roman" charset="0"/>
                <a:cs typeface="Times New Roman" charset="0"/>
              </a:rPr>
              <a:t>     (Aug. 1789)</a:t>
            </a:r>
          </a:p>
        </p:txBody>
      </p:sp>
      <p:sp>
        <p:nvSpPr>
          <p:cNvPr id="28675" name="Rectangle 3"/>
          <p:cNvSpPr>
            <a:spLocks noGrp="1" noChangeArrowheads="1"/>
          </p:cNvSpPr>
          <p:nvPr>
            <p:ph idx="1"/>
          </p:nvPr>
        </p:nvSpPr>
        <p:spPr>
          <a:xfrm>
            <a:off x="685800" y="1143000"/>
            <a:ext cx="6096000" cy="3048000"/>
          </a:xfrm>
        </p:spPr>
        <p:txBody>
          <a:bodyPr>
            <a:normAutofit lnSpcReduction="10000"/>
          </a:bodyPr>
          <a:lstStyle/>
          <a:p>
            <a:pPr marL="457200" indent="-457200" eaLnBrk="1" hangingPunct="1">
              <a:buClr>
                <a:schemeClr val="accent1"/>
              </a:buClr>
              <a:buFont typeface="Century Gothic" charset="0"/>
              <a:buAutoNum type="arabicPeriod"/>
            </a:pPr>
            <a:r>
              <a:rPr lang="en-US" dirty="0" smtClean="0"/>
              <a:t>Stated all men </a:t>
            </a:r>
            <a:r>
              <a:rPr lang="en-US" dirty="0"/>
              <a:t>equal, free</a:t>
            </a:r>
            <a:endParaRPr lang="en-US" dirty="0">
              <a:solidFill>
                <a:srgbClr val="FFAF03"/>
              </a:solidFill>
            </a:endParaRPr>
          </a:p>
          <a:p>
            <a:pPr marL="457200" indent="-457200" eaLnBrk="1" hangingPunct="1">
              <a:buClr>
                <a:schemeClr val="accent1"/>
              </a:buClr>
              <a:buFont typeface="Century Gothic" charset="0"/>
              <a:buAutoNum type="arabicPeriod"/>
            </a:pPr>
            <a:r>
              <a:rPr lang="en-US" dirty="0"/>
              <a:t>“liberty, property,</a:t>
            </a:r>
            <a:r>
              <a:rPr lang="en-US" dirty="0" smtClean="0"/>
              <a:t> security, &amp; resistance to oppression”</a:t>
            </a:r>
          </a:p>
          <a:p>
            <a:pPr marL="457200" indent="-457200" eaLnBrk="1" hangingPunct="1">
              <a:buClr>
                <a:schemeClr val="accent1"/>
              </a:buClr>
              <a:buFont typeface="Century Gothic" charset="0"/>
              <a:buAutoNum type="arabicPeriod"/>
            </a:pPr>
            <a:r>
              <a:rPr lang="en-US" dirty="0" smtClean="0">
                <a:solidFill>
                  <a:schemeClr val="accent1"/>
                </a:solidFill>
              </a:rPr>
              <a:t>Freedom of speech, press, religion</a:t>
            </a:r>
          </a:p>
          <a:p>
            <a:pPr marL="457200" indent="-457200" eaLnBrk="1" hangingPunct="1">
              <a:buClr>
                <a:schemeClr val="accent1"/>
              </a:buClr>
              <a:buFont typeface="Century Gothic" charset="0"/>
              <a:buAutoNum type="arabicPeriod"/>
            </a:pPr>
            <a:r>
              <a:rPr lang="en-US" dirty="0" smtClean="0">
                <a:solidFill>
                  <a:schemeClr val="accent1"/>
                </a:solidFill>
              </a:rPr>
              <a:t>Right to vote </a:t>
            </a:r>
            <a:r>
              <a:rPr lang="en-US" dirty="0" smtClean="0"/>
              <a:t>(had to </a:t>
            </a:r>
          </a:p>
          <a:p>
            <a:pPr marL="457200" indent="-457200" eaLnBrk="1" hangingPunct="1">
              <a:buClr>
                <a:schemeClr val="accent1"/>
              </a:buClr>
              <a:buNone/>
            </a:pPr>
            <a:r>
              <a:rPr lang="en-US" dirty="0" smtClean="0"/>
              <a:t>      pay minimum tax)</a:t>
            </a:r>
          </a:p>
        </p:txBody>
      </p:sp>
      <p:sp>
        <p:nvSpPr>
          <p:cNvPr id="5" name="TextBox 4"/>
          <p:cNvSpPr txBox="1">
            <a:spLocks noChangeArrowheads="1"/>
          </p:cNvSpPr>
          <p:nvPr/>
        </p:nvSpPr>
        <p:spPr bwMode="auto">
          <a:xfrm>
            <a:off x="0" y="4791075"/>
            <a:ext cx="4149622" cy="92333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prstTxWarp prst="textNoShape">
              <a:avLst/>
            </a:prstTxWarp>
            <a:spAutoFit/>
          </a:bodyPr>
          <a:lstStyle/>
          <a:p>
            <a:pPr>
              <a:defRPr/>
            </a:pPr>
            <a:r>
              <a:rPr lang="en-US" dirty="0"/>
              <a:t>October 1789, thousands of Parisian women rioted over rising bread prices</a:t>
            </a:r>
          </a:p>
        </p:txBody>
      </p:sp>
      <p:pic>
        <p:nvPicPr>
          <p:cNvPr id="6" name="Picture 5"/>
          <p:cNvPicPr>
            <a:picLocks noChangeAspect="1"/>
          </p:cNvPicPr>
          <p:nvPr/>
        </p:nvPicPr>
        <p:blipFill>
          <a:blip r:embed="rId3"/>
          <a:stretch>
            <a:fillRect/>
          </a:stretch>
        </p:blipFill>
        <p:spPr>
          <a:xfrm rot="655195">
            <a:off x="4404786" y="3149422"/>
            <a:ext cx="4103052" cy="3086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a:off x="0" y="6211669"/>
            <a:ext cx="8850913"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How did the women’s march mark a turning point in the relationship between</a:t>
            </a:r>
          </a:p>
          <a:p>
            <a:r>
              <a:rPr lang="en-US" dirty="0" smtClean="0"/>
              <a:t>The king and the people?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582613"/>
            <a:ext cx="7918450" cy="560387"/>
          </a:xfrm>
        </p:spPr>
        <p:txBody>
          <a:bodyPr/>
          <a:lstStyle/>
          <a:p>
            <a:pPr algn="l" eaLnBrk="1" hangingPunct="1"/>
            <a:r>
              <a:rPr lang="en-US" sz="2800" smtClean="0"/>
              <a:t>  C. Limited Monarchy - 1791</a:t>
            </a:r>
          </a:p>
        </p:txBody>
      </p:sp>
      <p:sp>
        <p:nvSpPr>
          <p:cNvPr id="30723" name="Rectangle 3"/>
          <p:cNvSpPr>
            <a:spLocks noGrp="1" noChangeArrowheads="1"/>
          </p:cNvSpPr>
          <p:nvPr>
            <p:ph idx="4294967295"/>
          </p:nvPr>
        </p:nvSpPr>
        <p:spPr>
          <a:xfrm>
            <a:off x="304800" y="1066800"/>
            <a:ext cx="7848600" cy="914400"/>
          </a:xfrm>
        </p:spPr>
        <p:txBody>
          <a:bodyPr/>
          <a:lstStyle/>
          <a:p>
            <a:pPr eaLnBrk="1" hangingPunct="1">
              <a:buFont typeface="Wingdings 2" charset="2"/>
              <a:buNone/>
            </a:pPr>
            <a:r>
              <a:rPr lang="en-US" smtClean="0"/>
              <a:t>   1. Legislative Assembly established </a:t>
            </a:r>
          </a:p>
          <a:p>
            <a:pPr eaLnBrk="1" hangingPunct="1">
              <a:buFont typeface="Wingdings 2" charset="2"/>
              <a:buNone/>
            </a:pPr>
            <a:r>
              <a:rPr lang="en-US" smtClean="0"/>
              <a:t>   2. Government controlled by wealthy middle class</a:t>
            </a:r>
          </a:p>
          <a:p>
            <a:pPr eaLnBrk="1" hangingPunct="1"/>
            <a:endParaRPr lang="en-US" smtClean="0"/>
          </a:p>
        </p:txBody>
      </p:sp>
      <p:sp>
        <p:nvSpPr>
          <p:cNvPr id="4" name="TextBox 3"/>
          <p:cNvSpPr txBox="1"/>
          <p:nvPr/>
        </p:nvSpPr>
        <p:spPr>
          <a:xfrm>
            <a:off x="685800" y="3048000"/>
            <a:ext cx="8458200" cy="1754326"/>
          </a:xfrm>
          <a:prstGeom prst="rect">
            <a:avLst/>
          </a:prstGeom>
          <a:noFill/>
        </p:spPr>
        <p:txBody>
          <a:bodyPr>
            <a:spAutoFit/>
          </a:bodyPr>
          <a:lstStyle/>
          <a:p>
            <a:pPr marL="457200" indent="-457200" eaLnBrk="1" hangingPunct="1">
              <a:buClr>
                <a:schemeClr val="accent1"/>
              </a:buClr>
              <a:buFont typeface="+mj-lt"/>
              <a:buAutoNum type="arabicPeriod"/>
              <a:defRPr/>
            </a:pPr>
            <a:r>
              <a:rPr lang="en-US" sz="2400" dirty="0">
                <a:latin typeface="+mn-lt"/>
              </a:rPr>
              <a:t>Other European countries feared spread of ideas</a:t>
            </a:r>
          </a:p>
          <a:p>
            <a:pPr marL="457200" indent="-457200" eaLnBrk="1" hangingPunct="1">
              <a:buClr>
                <a:schemeClr val="accent1"/>
              </a:buClr>
              <a:buFont typeface="+mj-lt"/>
              <a:buAutoNum type="arabicPeriod"/>
              <a:defRPr/>
            </a:pPr>
            <a:r>
              <a:rPr lang="en-US" sz="2400" dirty="0">
                <a:latin typeface="+mn-lt"/>
              </a:rPr>
              <a:t>France declared war 1792; men &amp; women in army</a:t>
            </a:r>
          </a:p>
          <a:p>
            <a:pPr marL="457200" indent="-457200" eaLnBrk="1" hangingPunct="1">
              <a:buClr>
                <a:schemeClr val="accent1"/>
              </a:buClr>
              <a:buFont typeface="+mj-lt"/>
              <a:buAutoNum type="arabicPeriod"/>
              <a:defRPr/>
            </a:pPr>
            <a:r>
              <a:rPr lang="en-US" sz="2400" dirty="0">
                <a:latin typeface="+mn-lt"/>
              </a:rPr>
              <a:t>Paris went crazy; 1,000s killed</a:t>
            </a:r>
          </a:p>
          <a:p>
            <a:pPr>
              <a:defRPr/>
            </a:pPr>
            <a:endParaRPr lang="en-US" dirty="0"/>
          </a:p>
          <a:p>
            <a:pPr>
              <a:defRPr/>
            </a:pPr>
            <a:endParaRPr lang="en-US" dirty="0"/>
          </a:p>
        </p:txBody>
      </p:sp>
      <p:sp>
        <p:nvSpPr>
          <p:cNvPr id="30725" name="TextBox 4"/>
          <p:cNvSpPr txBox="1">
            <a:spLocks noChangeArrowheads="1"/>
          </p:cNvSpPr>
          <p:nvPr/>
        </p:nvSpPr>
        <p:spPr bwMode="auto">
          <a:xfrm>
            <a:off x="228600" y="2514600"/>
            <a:ext cx="1289050" cy="523875"/>
          </a:xfrm>
          <a:prstGeom prst="rect">
            <a:avLst/>
          </a:prstGeom>
          <a:noFill/>
          <a:ln w="9525">
            <a:noFill/>
            <a:miter lim="800000"/>
            <a:headEnd/>
            <a:tailEnd/>
          </a:ln>
        </p:spPr>
        <p:txBody>
          <a:bodyPr wrap="none">
            <a:prstTxWarp prst="textNoShape">
              <a:avLst/>
            </a:prstTxWarp>
            <a:spAutoFit/>
          </a:bodyPr>
          <a:lstStyle/>
          <a:p>
            <a:r>
              <a:rPr lang="en-US" sz="2800">
                <a:solidFill>
                  <a:schemeClr val="accent1"/>
                </a:solidFill>
              </a:rPr>
              <a:t>D. War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wilight">
  <a:themeElements>
    <a:clrScheme name="Twilight">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Twilight">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Twilight">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4485</TotalTime>
  <Words>1685</Words>
  <Application>Microsoft Office PowerPoint</Application>
  <PresentationFormat>On-screen Show (4:3)</PresentationFormat>
  <Paragraphs>226</Paragraphs>
  <Slides>26</Slides>
  <Notes>19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Twilight</vt:lpstr>
      <vt:lpstr> The French  Revolution </vt:lpstr>
      <vt:lpstr>PowerPoint Presentation</vt:lpstr>
      <vt:lpstr>PowerPoint Presentation</vt:lpstr>
      <vt:lpstr>PowerPoint Presentation</vt:lpstr>
      <vt:lpstr>II. Causes of the French Revolution</vt:lpstr>
      <vt:lpstr>III. Effects of the French Revolution</vt:lpstr>
      <vt:lpstr>IV. The French Revolution</vt:lpstr>
      <vt:lpstr>B. The Declaration of the Rights of Man and of the Citizen      (Aug. 1789)</vt:lpstr>
      <vt:lpstr>  C. Limited Monarchy - 1791</vt:lpstr>
      <vt:lpstr>PowerPoint Presentation</vt:lpstr>
      <vt:lpstr>V. Reign of Terror</vt:lpstr>
      <vt:lpstr>VI. New government = Republic</vt:lpstr>
      <vt:lpstr>PowerPoint Presentation</vt:lpstr>
      <vt:lpstr>Napoleon Bonaparte </vt:lpstr>
      <vt:lpstr>I. Napoleon’s Rise to Power</vt:lpstr>
      <vt:lpstr>PowerPoint Presentation</vt:lpstr>
      <vt:lpstr>II. Napoleon Restores Order</vt:lpstr>
      <vt:lpstr>PowerPoint Presentation</vt:lpstr>
      <vt:lpstr>III. Causes of Napoleon’s defeat</vt:lpstr>
      <vt:lpstr>IV. Monarchy restored</vt:lpstr>
      <vt:lpstr>V. Hundred Days</vt:lpstr>
      <vt:lpstr>PowerPoint Presentation</vt:lpstr>
      <vt:lpstr>Napoleon:  Far Reaching  Consequences for Europe</vt:lpstr>
      <vt:lpstr>I. Congress of Vienna: Nov. 1814 – June 1815</vt:lpstr>
      <vt:lpstr>II. Further Consequences</vt:lpstr>
      <vt:lpstr>PowerPoint Presentation</vt:lpstr>
    </vt:vector>
  </TitlesOfParts>
  <Company>Lumpkin County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French  Revolution 23.1 &amp; 23.2 </dc:title>
  <dc:creator>Catherine Ariemma</dc:creator>
  <cp:lastModifiedBy>Caitlin</cp:lastModifiedBy>
  <cp:revision>15</cp:revision>
  <cp:lastPrinted>2013-03-27T13:52:16Z</cp:lastPrinted>
  <dcterms:created xsi:type="dcterms:W3CDTF">2013-10-23T18:01:49Z</dcterms:created>
  <dcterms:modified xsi:type="dcterms:W3CDTF">2016-07-02T18:33:30Z</dcterms:modified>
</cp:coreProperties>
</file>