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  <p:sldMasterId id="2147483661" r:id="rId3"/>
  </p:sldMasterIdLst>
  <p:notesMasterIdLst>
    <p:notesMasterId r:id="rId27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SzPts val="14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1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2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3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4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5" indent="-88900">
              <a:spcBef>
                <a:spcPts val="0"/>
              </a:spcBef>
              <a:buSzPts val="1400"/>
              <a:buChar char="■"/>
            </a:pPr>
            <a:endParaRPr/>
          </a:p>
          <a:p>
            <a:pPr marL="0" lvl="6" indent="-88900">
              <a:spcBef>
                <a:spcPts val="0"/>
              </a:spcBef>
              <a:buSzPts val="1400"/>
              <a:buChar char="●"/>
            </a:pPr>
            <a:endParaRPr/>
          </a:p>
          <a:p>
            <a:pPr marL="0" lvl="7" indent="-88900">
              <a:spcBef>
                <a:spcPts val="0"/>
              </a:spcBef>
              <a:buSzPts val="1400"/>
              <a:buChar char="○"/>
            </a:pPr>
            <a:endParaRPr/>
          </a:p>
          <a:p>
            <a:pPr marL="0" lvl="8" indent="-8890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02521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98" name="Shape 19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07" name="Shape 20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4" name="Shape 23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35" name="Shape 135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144" name="Shape 144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Font typeface="Arial"/>
              <a:buNone/>
            </a:pPr>
            <a:r>
              <a:rPr lang="en-US" sz="1200" b="0" i="0" u="none" strike="noStrike" cap="none"/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None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rtl="0">
              <a:spcBef>
                <a:spcPts val="0"/>
              </a:spcBef>
              <a:buSzPts val="1400"/>
              <a:buChar char="■"/>
              <a:defRPr/>
            </a:lvl1pPr>
            <a:lvl2pPr lvl="1" rtl="0">
              <a:spcBef>
                <a:spcPts val="0"/>
              </a:spcBef>
              <a:buSzPts val="1400"/>
              <a:buChar char="❑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❑"/>
              <a:defRPr/>
            </a:lvl4pPr>
            <a:lvl5pPr lvl="4" rtl="0">
              <a:spcBef>
                <a:spcPts val="0"/>
              </a:spcBef>
              <a:buSzPts val="1400"/>
              <a:buChar char="▪"/>
              <a:defRPr/>
            </a:lvl5pPr>
            <a:lvl6pPr lvl="5" rtl="0">
              <a:spcBef>
                <a:spcPts val="0"/>
              </a:spcBef>
              <a:buSzPts val="1400"/>
              <a:buChar char="▪"/>
              <a:defRPr/>
            </a:lvl6pPr>
            <a:lvl7pPr lvl="6" rtl="0">
              <a:spcBef>
                <a:spcPts val="0"/>
              </a:spcBef>
              <a:buSzPts val="1400"/>
              <a:buChar char="▪"/>
              <a:defRPr/>
            </a:lvl7pPr>
            <a:lvl8pPr lvl="7" rtl="0">
              <a:spcBef>
                <a:spcPts val="0"/>
              </a:spcBef>
              <a:buSzPts val="1400"/>
              <a:buChar char="▪"/>
              <a:defRPr/>
            </a:lvl8pPr>
            <a:lvl9pPr lvl="8" rtl="0">
              <a:spcBef>
                <a:spcPts val="0"/>
              </a:spcBef>
              <a:buSzPts val="1400"/>
              <a:buChar char="▪"/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buSzPts val="1400"/>
              <a:buChar char="●"/>
              <a:defRPr/>
            </a:lvl1pPr>
            <a:lvl2pPr lvl="1" rtl="0">
              <a:spcBef>
                <a:spcPts val="0"/>
              </a:spcBef>
              <a:buSzPts val="1400"/>
              <a:buChar char="○"/>
              <a:defRPr/>
            </a:lvl2pPr>
            <a:lvl3pPr lvl="2" rtl="0">
              <a:spcBef>
                <a:spcPts val="0"/>
              </a:spcBef>
              <a:buSzPts val="1400"/>
              <a:buChar char="■"/>
              <a:defRPr/>
            </a:lvl3pPr>
            <a:lvl4pPr lvl="3" rtl="0">
              <a:spcBef>
                <a:spcPts val="0"/>
              </a:spcBef>
              <a:buSzPts val="1400"/>
              <a:buChar char="●"/>
              <a:defRPr/>
            </a:lvl4pPr>
            <a:lvl5pPr lvl="4" rtl="0">
              <a:spcBef>
                <a:spcPts val="0"/>
              </a:spcBef>
              <a:buSzPts val="1400"/>
              <a:buChar char="○"/>
              <a:defRPr/>
            </a:lvl5pPr>
            <a:lvl6pPr lvl="5" rtl="0">
              <a:spcBef>
                <a:spcPts val="0"/>
              </a:spcBef>
              <a:buSzPts val="1400"/>
              <a:buChar char="■"/>
              <a:defRPr/>
            </a:lvl6pPr>
            <a:lvl7pPr lvl="6" rtl="0">
              <a:spcBef>
                <a:spcPts val="0"/>
              </a:spcBef>
              <a:buSzPts val="1400"/>
              <a:buChar char="●"/>
              <a:defRPr/>
            </a:lvl7pPr>
            <a:lvl8pPr lvl="7" rtl="0">
              <a:spcBef>
                <a:spcPts val="0"/>
              </a:spcBef>
              <a:buSzPts val="1400"/>
              <a:buChar char="○"/>
              <a:defRPr/>
            </a:lvl8pPr>
            <a:lvl9pPr lvl="8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lvl="0" indent="0" rtl="0">
              <a:spcBef>
                <a:spcPts val="0"/>
              </a:spcBef>
              <a:buSzPts val="1400"/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SzPts val="1400"/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SzPts val="1400"/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SzPts val="1400"/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SzPts val="1400"/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SzPts val="1400"/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SzPts val="1400"/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SzPts val="1400"/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SzPts val="1400"/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8"/>
            <a:ext cx="4530725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4731544" y="2175669"/>
            <a:ext cx="5853112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2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286000" y="6248400"/>
            <a:ext cx="45720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  <p:sp>
        <p:nvSpPr>
          <p:cNvPr id="15" name="Shape 15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" name="Shape 16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609600" y="1219200"/>
            <a:ext cx="7924800" cy="9144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9" name="Shape 49"/>
          <p:cNvCxnSpPr/>
          <p:nvPr/>
        </p:nvCxnSpPr>
        <p:spPr>
          <a:xfrm>
            <a:off x="1981200" y="3962400"/>
            <a:ext cx="6511925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81000" y="228600"/>
            <a:ext cx="8229600" cy="609600"/>
          </a:xfrm>
          <a:custGeom>
            <a:avLst/>
            <a:gdLst/>
            <a:ahLst/>
            <a:cxnLst/>
            <a:rect l="0" t="0" r="0" b="0"/>
            <a:pathLst>
              <a:path w="1000" h="1000" extrusionOk="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0" name="Shape 60"/>
          <p:cNvCxnSpPr/>
          <p:nvPr/>
        </p:nvCxnSpPr>
        <p:spPr>
          <a:xfrm>
            <a:off x="457200" y="6172200"/>
            <a:ext cx="8229600" cy="0"/>
          </a:xfrm>
          <a:prstGeom prst="straightConnector1">
            <a:avLst/>
          </a:prstGeom>
          <a:noFill/>
          <a:ln w="19050" cap="rnd" cmpd="sng">
            <a:solidFill>
              <a:schemeClr val="accent1"/>
            </a:solidFill>
            <a:prstDash val="solid"/>
            <a:miter lim="8000"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1907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1pPr>
            <a:lvl2pPr marL="669925" marR="0" lvl="1" indent="-227965" algn="l" rtl="0"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2pPr>
            <a:lvl3pPr marL="1022350" marR="0" lvl="2" indent="-271144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■"/>
              <a:defRPr/>
            </a:lvl3pPr>
            <a:lvl4pPr marL="1339850" marR="0" lvl="3" indent="-2349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Times New Roman"/>
              <a:buChar char="❑"/>
              <a:defRPr/>
            </a:lvl4pPr>
            <a:lvl5pPr marL="1681163" marR="0" lvl="4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5pPr>
            <a:lvl6pPr marL="2138363" marR="0" lvl="5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6pPr>
            <a:lvl7pPr marL="2595563" marR="0" lvl="6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7pPr>
            <a:lvl8pPr marL="3052763" marR="0" lvl="7" indent="-252413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8pPr>
            <a:lvl9pPr marL="3509963" marR="0" lvl="8" indent="-252412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imes New Roman"/>
              <a:buChar char="▪"/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457200" y="6096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SzPts val="1400"/>
              <a:buChar char="●"/>
              <a:defRPr/>
            </a:lvl1pPr>
            <a:lvl2pPr marL="457200" marR="0" lvl="1" indent="0" algn="l" rtl="0">
              <a:spcBef>
                <a:spcPts val="0"/>
              </a:spcBef>
              <a:buSzPts val="1400"/>
              <a:buChar char="○"/>
              <a:defRPr/>
            </a:lvl2pPr>
            <a:lvl3pPr marL="914400" marR="0" lvl="2" indent="0" algn="l" rtl="0">
              <a:spcBef>
                <a:spcPts val="0"/>
              </a:spcBef>
              <a:buSzPts val="1400"/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SzPts val="1400"/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SzPts val="1400"/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SzPts val="1400"/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SzPts val="1400"/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SzPts val="1400"/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-88900" algn="r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457200" marR="0" lvl="1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914400" marR="0" lvl="2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1371600" marR="0" lvl="3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1828800" marR="0" lvl="4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2286000" marR="0" lvl="5" indent="-88900" algn="l" rtl="0">
              <a:spcBef>
                <a:spcPts val="0"/>
              </a:spcBef>
              <a:buSzPts val="1400"/>
              <a:buChar char="■"/>
            </a:pPr>
            <a:endParaRPr/>
          </a:p>
          <a:p>
            <a:pPr marL="2743200" marR="0" lvl="6" indent="-88900" algn="l" rtl="0">
              <a:spcBef>
                <a:spcPts val="0"/>
              </a:spcBef>
              <a:buSzPts val="1400"/>
              <a:buChar char="●"/>
            </a:pPr>
            <a:endParaRPr/>
          </a:p>
          <a:p>
            <a:pPr marL="3200400" marR="0" lvl="7" indent="-88900" algn="l" rtl="0">
              <a:spcBef>
                <a:spcPts val="0"/>
              </a:spcBef>
              <a:buSzPts val="1400"/>
              <a:buChar char="○"/>
            </a:pPr>
            <a:endParaRPr/>
          </a:p>
          <a:p>
            <a:pPr marL="3657600" marR="0" lvl="8" indent="-88900" algn="l" rtl="0">
              <a:spcBef>
                <a:spcPts val="0"/>
              </a:spcBef>
              <a:buSzPts val="1400"/>
              <a:buChar char="■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endParaRPr lang="en-US" sz="5000" b="0" i="0" u="none" strike="noStrike" cap="none" dirty="0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Times New Roman"/>
              <a:buNone/>
            </a:pPr>
            <a:r>
              <a:rPr lang="en-US" sz="4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Nationalism and Political Identities in Asia, Africa, and Latin America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2362200" y="6243637"/>
            <a:ext cx="4419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War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Jiang Jieshi (Chiang Kai-Shek, 1887-1975) takes over after death of Sun Yatsen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Launches military expedition to unify China, turns against communist allies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Communists flee 6,215 miles to northwest China, 1934: the Long March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Mao Zedong leads, elucidates Chinese communism (Maoism)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Struggle for Control in China, </a:t>
            </a:r>
            <a:b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1927-1936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38400" y="1435100"/>
            <a:ext cx="4270375" cy="45672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Imperialist Japan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 signs treaties under League of Nations to limit imperialist activity, 1922-1928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chaos in interwar Japan, assassinations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Militarist, imperialist circles advocate greater assertion of Japanese power in the region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China a soft target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176" name="Shape 17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Mukden Incident (1931)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Japanese troops in Manchuria, China, secretly blow up small parts of the Japanese-built South Manchuria Railway as pretext for war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Over opposition of Japanese civilian government, military takes Manchuria, renames it Manchukuo, a puppet state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League of Nations censures Japan; Japan leaves the League of Nations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Africa and the Great War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African colonies participate in World War I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Allies invade German-controlled colonies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Africans encouraged to fight white soldiers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Many Europeans left to be deployed elsewhere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Encouraged local rebellions and challenges to European domination</a:t>
            </a:r>
          </a:p>
        </p:txBody>
      </p:sp>
      <p:sp>
        <p:nvSpPr>
          <p:cNvPr id="193" name="Shape 19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Africa’s New Elite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Postwar class of elite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Often influenced by education, other experiences abroad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Jomo Kenyatta (1895-1978), Kenyan nationalist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Moved to create modern nation-states in Africa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Pan-Africanism promoted by Marcus Garvey (Jamaica, 1887-1940)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“Back to Africa”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Latin American Developments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Reaction against U.S. influence; protests by university students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Explore alternate political ideologies, especially Marxism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Fidel Castro (Cuba, 1926- 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José Carlos Mariátegui (Peru, 1895-1930)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Artist Diego Rivera (Mexico, 1886-1957)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Fidel Castro (1926- )</a:t>
            </a: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5625" y="1447800"/>
            <a:ext cx="549275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United States Economic Domination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Great War ensures U.S. domination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Huge capital investment in Latin America; export of raw materials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economic neocolonialism under President William Howard Taft (1857-1931)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“Dollar diplomacy”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“Yankee imperialism”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38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United States in Latin America, 1895-1941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pic>
        <p:nvPicPr>
          <p:cNvPr id="239" name="Shape 2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524000"/>
            <a:ext cx="6242050" cy="449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India’s Quest for Home Rule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Indian National Congress founded 1885, to promote self-rule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Initial support from both Hindus and Muslims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Original position in favor of collaboration with British, after World War I moved to opposition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British encouraged development of Muslim League (1906) to blunt Congress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Woodrow Wilson, Lenin inspirations to movement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86" name="Shape 8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“Good Neighbor Policy”</a:t>
            </a:r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Franklin Delano Roosevelt (1882-1945)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Avoids direct intervention by supporting local leaders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Marines train local militias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0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FDR</a:t>
            </a:r>
          </a:p>
        </p:txBody>
      </p:sp>
      <p:pic>
        <p:nvPicPr>
          <p:cNvPr id="255" name="Shape 2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5450" y="1412875"/>
            <a:ext cx="57531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Shape 256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Nicaraguan Developments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war in Nicaragua, 1920s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supports Anastacio Somoza Garcia (1896-1956)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Augusto César Sandino leads opposition to U.S. influence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Somoza assassinates Sandino in 1934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Maintains good relations with U.S.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Mexican Developments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Roosevelt formally renounces intervention as per Monroe Doctrine, 1933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Lázaro Cárdenas (1895-1970) nationalizes Mexican oil industry in 1938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Previously controlled by U.S., British interests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Roosevelt convinces U.S., British businesses to accept $24 million in compensation ($260 sought)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U.S. wants to retain support of Mexico with approaching war</a:t>
            </a:r>
          </a:p>
          <a:p>
            <a:pPr marL="669925" marR="0" lvl="1" indent="-327025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Also, increasing dependence on Mexican immigrant labor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Mohandas K. Gandhi (1869-1948)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Hindu, studied law in London, practiced in South Africa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Opposed apartheid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Returned to India 1915, made Indian National Congress into a mass movement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Titled 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Mahatma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“great soul”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Opposed caste system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Gandhi</a:t>
            </a: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95450" y="1447800"/>
            <a:ext cx="5753100" cy="4530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Gandhi’s Passive Resistance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Ahimsa: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nonviolence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Satyagraha: 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passive resistance (“truth and firmness”)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Non-Cooperation Movement (1920-1922)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Disobedience Movement (1930)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Boycott of British institutions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Amritsar Massacre (1919)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Government of India Act (1937)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Creation of autonomous legislature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600 nominally sovereign princes refuse to cooperate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Muslim fears of Hindu dominance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Traditional economic divide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Especially severe with Great Depression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Muhammad Ali Jinnah (1876-1948) proposes partition, creation of the state of Pakistan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Republic of China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Revolution in 1911 forces Emperor Puyi to abdicate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Sun Yatsen (1866-1925) proclaims Republic of China in 1912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Political anarchy follows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Independent warlords exercise local control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Chinese Nationalism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 Fourth Movement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Students, urban intellectuals protest foreign interference</a:t>
            </a:r>
          </a:p>
          <a:p>
            <a:pPr marL="1022350" marR="0" lvl="2" indent="-36195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1430"/>
              <a:buFont typeface="Times New Roman"/>
              <a:buChar char="■"/>
            </a:pPr>
            <a:r>
              <a:rPr lang="en-US" sz="2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Especially Japanese interference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Marxism increases in popularity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Chinese Communist Party founded in Shanghai (1921)</a:t>
            </a:r>
          </a:p>
          <a:p>
            <a:pPr marL="669925" marR="0" lvl="1" indent="-32702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2"/>
              </a:buClr>
              <a:buSzPts val="1560"/>
              <a:buFont typeface="Times New Roman"/>
              <a:buChar char="❑"/>
            </a:pPr>
            <a:r>
              <a:rPr lang="en-US" sz="2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Leader: Mao Zedong (1893-1976)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US" sz="4200" b="0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Sun Yatsen (1866-1925)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Created Nationalist People’s Party (</a:t>
            </a:r>
            <a:r>
              <a:rPr lang="en-US" sz="3000" b="0" i="1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Guomindang</a:t>
            </a: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Accepts support from Soviet Union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950"/>
              <a:buFont typeface="Times New Roman"/>
              <a:buChar char="■"/>
            </a:pPr>
            <a:r>
              <a:rPr lang="en-US" sz="30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Members of the Chinese Communist Party also join Guomindang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6553200" y="6243637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1981200" y="6248400"/>
            <a:ext cx="51816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US" sz="12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©2011, The McGraw-Hill Companies, Inc. All Rights 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ntley5">
  <a:themeElements>
    <a:clrScheme name="Edge 6">
      <a:dk1>
        <a:srgbClr val="333333"/>
      </a:dk1>
      <a:lt1>
        <a:srgbClr val="FFFFFF"/>
      </a:lt1>
      <a:dk2>
        <a:srgbClr val="006699"/>
      </a:dk2>
      <a:lt2>
        <a:srgbClr val="FFFFFF"/>
      </a:lt2>
      <a:accent1>
        <a:srgbClr val="CC9900"/>
      </a:accent1>
      <a:accent2>
        <a:srgbClr val="FF9900"/>
      </a:accent2>
      <a:accent3>
        <a:srgbClr val="AAB8CA"/>
      </a:accent3>
      <a:accent4>
        <a:srgbClr val="DADADA"/>
      </a:accent4>
      <a:accent5>
        <a:srgbClr val="E2CAAA"/>
      </a:accent5>
      <a:accent6>
        <a:srgbClr val="E78A00"/>
      </a:accent6>
      <a:hlink>
        <a:srgbClr val="FFCC00"/>
      </a:hlink>
      <a:folHlink>
        <a:srgbClr val="706F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1093</Words>
  <Application>Microsoft Office PowerPoint</Application>
  <PresentationFormat>On-screen Show (4:3)</PresentationFormat>
  <Paragraphs>173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bentley5</vt:lpstr>
      <vt:lpstr>1_bentley5</vt:lpstr>
      <vt:lpstr>2_bentley5</vt:lpstr>
      <vt:lpstr>PowerPoint Presentation</vt:lpstr>
      <vt:lpstr>India’s Quest for Home Rule</vt:lpstr>
      <vt:lpstr>Mohandas K. Gandhi (1869-1948)</vt:lpstr>
      <vt:lpstr>Gandhi</vt:lpstr>
      <vt:lpstr>Gandhi’s Passive Resistance</vt:lpstr>
      <vt:lpstr>The Government of India Act (1937)</vt:lpstr>
      <vt:lpstr>The Republic of China</vt:lpstr>
      <vt:lpstr>Chinese Nationalism</vt:lpstr>
      <vt:lpstr>Sun Yatsen (1866-1925)</vt:lpstr>
      <vt:lpstr>Civil War</vt:lpstr>
      <vt:lpstr>The Struggle for Control in China,  1927-1936</vt:lpstr>
      <vt:lpstr>Imperialist Japan</vt:lpstr>
      <vt:lpstr>The Mukden Incident (1931)</vt:lpstr>
      <vt:lpstr>Africa and the Great War</vt:lpstr>
      <vt:lpstr>Africa’s New Elite</vt:lpstr>
      <vt:lpstr>Latin American Developments</vt:lpstr>
      <vt:lpstr>Fidel Castro (1926- )</vt:lpstr>
      <vt:lpstr>United States Economic Domination</vt:lpstr>
      <vt:lpstr>The United States in Latin America, 1895-1941</vt:lpstr>
      <vt:lpstr>The “Good Neighbor Policy”</vt:lpstr>
      <vt:lpstr>FDR</vt:lpstr>
      <vt:lpstr>Nicaraguan Developments</vt:lpstr>
      <vt:lpstr>Mexican Developments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Caitlin</cp:lastModifiedBy>
  <cp:revision>1</cp:revision>
  <dcterms:modified xsi:type="dcterms:W3CDTF">2018-02-23T20:07:24Z</dcterms:modified>
</cp:coreProperties>
</file>