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handoutMasterIdLst>
    <p:handoutMasterId r:id="rId13"/>
  </p:handoutMasterIdLst>
  <p:sldIdLst>
    <p:sldId id="256" r:id="rId2"/>
    <p:sldId id="258" r:id="rId3"/>
    <p:sldId id="259" r:id="rId4"/>
    <p:sldId id="260" r:id="rId5"/>
    <p:sldId id="261" r:id="rId6"/>
    <p:sldId id="262" r:id="rId7"/>
    <p:sldId id="267" r:id="rId8"/>
    <p:sldId id="263" r:id="rId9"/>
    <p:sldId id="268" r:id="rId10"/>
    <p:sldId id="264" r:id="rId1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A60"/>
    <a:srgbClr val="8A8944"/>
    <a:srgbClr val="8A1A32"/>
    <a:srgbClr val="EE3F0E"/>
    <a:srgbClr val="EE4027"/>
    <a:srgbClr val="FCFF35"/>
    <a:srgbClr val="FFFF93"/>
    <a:srgbClr val="58A7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313" autoAdjust="0"/>
  </p:normalViewPr>
  <p:slideViewPr>
    <p:cSldViewPr>
      <p:cViewPr>
        <p:scale>
          <a:sx n="55" d="100"/>
          <a:sy n="55" d="100"/>
        </p:scale>
        <p:origin x="-1416"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D78564-8E4E-6048-B3FF-A049A871FF2E}" type="datetimeFigureOut">
              <a:rPr lang="en-US" smtClean="0"/>
              <a:t>7/2/2016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DFF237-ABE7-4C4F-B592-91EAE65C85E0}" type="slidenum">
              <a:rPr lang="en-US" smtClean="0"/>
              <a:t>‹#›</a:t>
            </a:fld>
            <a:endParaRPr lang="en-US"/>
          </a:p>
        </p:txBody>
      </p:sp>
    </p:spTree>
    <p:extLst>
      <p:ext uri="{BB962C8B-B14F-4D97-AF65-F5344CB8AC3E}">
        <p14:creationId xmlns:p14="http://schemas.microsoft.com/office/powerpoint/2010/main" val="925909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0CD7304C-27A9-FF47-919C-D76B0713375B}" type="slidenum">
              <a:rPr lang="en-US"/>
              <a:pPr/>
              <a:t>‹#›</a:t>
            </a:fld>
            <a:endParaRPr lang="en-US"/>
          </a:p>
        </p:txBody>
      </p:sp>
    </p:spTree>
    <p:extLst>
      <p:ext uri="{BB962C8B-B14F-4D97-AF65-F5344CB8AC3E}">
        <p14:creationId xmlns:p14="http://schemas.microsoft.com/office/powerpoint/2010/main" val="10923646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partacus.schoolnet.co.uk/RUScadets.htm" TargetMode="External"/><Relationship Id="rId7" Type="http://schemas.openxmlformats.org/officeDocument/2006/relationships/hyperlink" Target="http://www.spartacus.schoolnet.co.uk/RUSchurch.htm"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spartacus.schoolnet.co.uk/RUSsrp.htm" TargetMode="External"/><Relationship Id="rId5" Type="http://schemas.openxmlformats.org/officeDocument/2006/relationships/hyperlink" Target="http://www.spartacus.schoolnet.co.uk/RUSmensheviks.htm" TargetMode="External"/><Relationship Id="rId4" Type="http://schemas.openxmlformats.org/officeDocument/2006/relationships/hyperlink" Target="http://www.spartacus.schoolnet.co.uk/FWWcentralpowers.htm"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partacus.schoolnet.co.uk/RUSlenin.htm"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www.spartacus.schoolnet.co.uk/RUSserge.htm" TargetMode="External"/><Relationship Id="rId4" Type="http://schemas.openxmlformats.org/officeDocument/2006/relationships/hyperlink" Target="http://www.spartacus.schoolnet.co.uk/RUSkulaks.ht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CF5AA070-1D96-6447-8D82-7834E36295CC}" type="slidenum">
              <a:rPr lang="en-US"/>
              <a:pPr/>
              <a:t>1</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3EA9228-78FF-304F-BA72-8A044500EE59}" type="slidenum">
              <a:rPr lang="en-US"/>
              <a:pPr/>
              <a:t>10</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21DFFCC-6ABC-624D-AAA0-8574F1DB71D5}" type="slidenum">
              <a:rPr lang="en-US"/>
              <a:pPr/>
              <a:t>2</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dirty="0" smtClean="0"/>
              <a:t>Alex III</a:t>
            </a:r>
            <a:r>
              <a:rPr lang="en-US" baseline="0" dirty="0" smtClean="0"/>
              <a:t> was a younger son and didn’t become the heir until later in life.  He did not receive the usual level of education that a tsar would have received.   His father Alexander II had attempted to rapidly modernize Russia.  He emancipated the serfs bringing feudalism to an end in Russia in 1861.  He gave the serfs land hoping they would become self sufficient farmers.  The serfs had to pay the </a:t>
            </a:r>
            <a:r>
              <a:rPr lang="en-US" baseline="0" dirty="0" err="1" smtClean="0"/>
              <a:t>gov’t</a:t>
            </a:r>
            <a:r>
              <a:rPr lang="en-US" baseline="0" dirty="0" smtClean="0"/>
              <a:t> for their land over a 49 yr time.  He also began building railroad throughout the empire, </a:t>
            </a:r>
            <a:r>
              <a:rPr lang="en-US" baseline="0" dirty="0" err="1" smtClean="0"/>
              <a:t>incl</a:t>
            </a:r>
            <a:r>
              <a:rPr lang="en-US" baseline="0" dirty="0" smtClean="0"/>
              <a:t> the Trans-Siberian Railroad.  He reformed the legal system and military.  He was about to consent to a constitution but assassinated on the day the announcement was to be made.  </a:t>
            </a:r>
          </a:p>
          <a:p>
            <a:pPr eaLnBrk="1" hangingPunct="1"/>
            <a:endParaRPr lang="en-US" baseline="0" dirty="0" smtClean="0"/>
          </a:p>
          <a:p>
            <a:pPr eaLnBrk="1" hangingPunct="1"/>
            <a:r>
              <a:rPr lang="en-US" baseline="0" dirty="0" smtClean="0"/>
              <a:t>Alex III was in many ways a foil or response to his father.  He reacted to his father’s assassination by stopping all reforms, and not allowing any type of dissent.  He used secret police to stop any dissent.  His tutor had been a very conservative minister of religion this probably influenced Alex’s treatment of </a:t>
            </a:r>
            <a:r>
              <a:rPr lang="en-US" baseline="0" dirty="0" err="1" smtClean="0"/>
              <a:t>jews</a:t>
            </a:r>
            <a:r>
              <a:rPr lang="en-US" baseline="0" dirty="0" smtClean="0"/>
              <a:t>.   He had a policy </a:t>
            </a:r>
            <a:r>
              <a:rPr lang="en-US" baseline="0" dirty="0" err="1" smtClean="0"/>
              <a:t>Russification</a:t>
            </a:r>
            <a:r>
              <a:rPr lang="en-US" baseline="0" dirty="0" smtClean="0"/>
              <a:t> for all those living in Russia and that would include orthodoxy.</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4ECAF82A-A4FC-D440-8571-11AF78B0A16D}" type="slidenum">
              <a:rPr lang="en-US"/>
              <a:pPr/>
              <a:t>3</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r>
              <a:rPr lang="en-US" dirty="0" smtClean="0"/>
              <a:t>Nicholas wasn’t groomed</a:t>
            </a:r>
            <a:r>
              <a:rPr lang="en-US" baseline="0" dirty="0" smtClean="0"/>
              <a:t> to be tsar by his father. He is compassionate towards the </a:t>
            </a:r>
            <a:r>
              <a:rPr lang="en-US" baseline="0" dirty="0" err="1" smtClean="0"/>
              <a:t>russian</a:t>
            </a:r>
            <a:r>
              <a:rPr lang="en-US" baseline="0" dirty="0" smtClean="0"/>
              <a:t> people but doesn’t quite grasp the way in which his world was changing.</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7F37F7B0-F879-B843-9ED9-877C46580E72}" type="slidenum">
              <a:rPr lang="en-US"/>
              <a:pPr/>
              <a:t>4</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US" dirty="0" smtClean="0"/>
              <a:t>Lenin,</a:t>
            </a:r>
            <a:r>
              <a:rPr lang="en-US" baseline="0" dirty="0" smtClean="0"/>
              <a:t> who was already unhappy with the Russian tars, </a:t>
            </a:r>
            <a:r>
              <a:rPr lang="en-US" dirty="0" smtClean="0"/>
              <a:t>was radicalized when his brother was hung for plotting against tsar Alex</a:t>
            </a:r>
            <a:r>
              <a:rPr lang="en-US" baseline="0" dirty="0" smtClean="0"/>
              <a:t> III in 1887. By 1900 he was plotting to over throw the </a:t>
            </a:r>
            <a:r>
              <a:rPr lang="en-US" baseline="0" dirty="0" err="1" smtClean="0"/>
              <a:t>gov’t</a:t>
            </a:r>
            <a:r>
              <a:rPr lang="en-US" baseline="0" dirty="0" smtClean="0"/>
              <a:t>.  He was a ruthless leader and was lived in exile in Europe during the early 1900s.  </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80E2200-2797-5A4F-88E3-1CF30D452403}" type="slidenum">
              <a:rPr lang="en-US"/>
              <a:pPr/>
              <a:t>5</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dirty="0" smtClean="0"/>
              <a:t>Bloody Sunday led to strikes and demonstrations</a:t>
            </a:r>
            <a:r>
              <a:rPr lang="en-US" baseline="0" dirty="0" smtClean="0"/>
              <a:t> throughout Russia.  The </a:t>
            </a:r>
            <a:r>
              <a:rPr lang="en-US" baseline="0" dirty="0" err="1" smtClean="0"/>
              <a:t>Duma</a:t>
            </a:r>
            <a:r>
              <a:rPr lang="en-US" baseline="0" dirty="0" smtClean="0"/>
              <a:t> was filled with moderates who wanted to lead Russia towards a constitutional monarchy.  Nicholas II was hesitant to share his power.</a:t>
            </a:r>
          </a:p>
          <a:p>
            <a:pPr eaLnBrk="1" hangingPunct="1"/>
            <a:r>
              <a:rPr lang="en-US" baseline="0" dirty="0" smtClean="0"/>
              <a:t>In 1915 Nicholas goes to the front to help run the war.  Alex runs things for him.  She allows herself to be influenced by Rasputin and makes a series of bad decisions, ignoring Nicholas’ advisors.  Rasputin is assassinated by the nobles.</a:t>
            </a:r>
          </a:p>
          <a:p>
            <a:pPr eaLnBrk="1" hangingPunct="1"/>
            <a:r>
              <a:rPr lang="en-US" baseline="0" dirty="0" smtClean="0"/>
              <a:t>Food and fuel shortages, as well as, inflation combined with the </a:t>
            </a:r>
            <a:r>
              <a:rPr lang="en-US" baseline="0" dirty="0" err="1" smtClean="0"/>
              <a:t>disasterous</a:t>
            </a:r>
            <a:r>
              <a:rPr lang="en-US" baseline="0" dirty="0" smtClean="0"/>
              <a:t> war effort to create an atmosphere for revolution.  </a:t>
            </a:r>
          </a:p>
          <a:p>
            <a:pPr eaLnBrk="1" hangingPunct="1"/>
            <a:r>
              <a:rPr lang="en-US" baseline="0" dirty="0" smtClean="0"/>
              <a:t>Strikes led to riots.</a:t>
            </a:r>
          </a:p>
          <a:p>
            <a:pPr eaLnBrk="1" hangingPunct="1"/>
            <a:endParaRPr lang="en-US" baseline="0" dirty="0" smtClean="0"/>
          </a:p>
          <a:p>
            <a:pPr eaLnBrk="1" hangingPunct="1"/>
            <a:r>
              <a:rPr lang="en-US" baseline="0" dirty="0" smtClean="0"/>
              <a:t>The </a:t>
            </a:r>
            <a:r>
              <a:rPr lang="en-US" baseline="0" dirty="0" err="1" smtClean="0"/>
              <a:t>Duma</a:t>
            </a:r>
            <a:r>
              <a:rPr lang="en-US" baseline="0" dirty="0" smtClean="0"/>
              <a:t> doesn’t immediately pull out of the war.  Germany helps Lenin return believing that he will pull </a:t>
            </a:r>
            <a:r>
              <a:rPr lang="en-US" baseline="0" dirty="0" err="1" smtClean="0"/>
              <a:t>russia</a:t>
            </a:r>
            <a:r>
              <a:rPr lang="en-US" baseline="0" dirty="0" smtClean="0"/>
              <a:t> out of the war.</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C91D4295-14D9-DD40-B1C2-BB89C7EF7E38}" type="slidenum">
              <a:rPr lang="en-US"/>
              <a:pPr/>
              <a:t>6</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Those that joined the White Army included the </a:t>
            </a:r>
            <a:r>
              <a:rPr lang="en-US" dirty="0" smtClean="0">
                <a:hlinkClick r:id="rId3"/>
              </a:rPr>
              <a:t>Cadets</a:t>
            </a:r>
            <a:r>
              <a:rPr lang="en-US" dirty="0" smtClean="0"/>
              <a:t>, who wished to continue the war against the </a:t>
            </a:r>
            <a:r>
              <a:rPr lang="en-US" dirty="0" smtClean="0">
                <a:hlinkClick r:id="rId4"/>
              </a:rPr>
              <a:t>Central Powers</a:t>
            </a:r>
            <a:r>
              <a:rPr lang="en-US" dirty="0" smtClean="0"/>
              <a:t>. Some </a:t>
            </a:r>
            <a:r>
              <a:rPr lang="en-US" dirty="0" smtClean="0">
                <a:hlinkClick r:id="rId5"/>
              </a:rPr>
              <a:t>Mensheviks</a:t>
            </a:r>
            <a:r>
              <a:rPr lang="en-US" dirty="0" smtClean="0"/>
              <a:t> and </a:t>
            </a:r>
            <a:r>
              <a:rPr lang="en-US" dirty="0" smtClean="0">
                <a:hlinkClick r:id="rId6"/>
              </a:rPr>
              <a:t>Socialist Revolutionaries</a:t>
            </a:r>
            <a:r>
              <a:rPr lang="en-US" dirty="0" smtClean="0"/>
              <a:t> that were opposed to the dictatorial powers of the new regime also joined the resistance. Others who joined included landowners who had lost their estates, factory owners who had their property nationalized, devout members of the </a:t>
            </a:r>
            <a:r>
              <a:rPr lang="en-US" dirty="0" smtClean="0">
                <a:hlinkClick r:id="rId7"/>
              </a:rPr>
              <a:t>Russian Orthodox Church</a:t>
            </a:r>
            <a:r>
              <a:rPr lang="en-US" dirty="0" smtClean="0"/>
              <a:t> who objected to the government's atheism and royalists who wanted to restore the monarchy.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CD7304C-27A9-FF47-919C-D76B0713375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93815376-98E3-0248-8ADA-55AD5B9A6A0F}" type="slidenum">
              <a:rPr lang="en-US"/>
              <a:pPr/>
              <a:t>8</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r>
              <a:rPr lang="en-US" dirty="0" smtClean="0">
                <a:hlinkClick r:id="rId3"/>
              </a:rPr>
              <a:t>Vladimir Lenin</a:t>
            </a:r>
            <a:r>
              <a:rPr lang="en-US" dirty="0" smtClean="0"/>
              <a:t> came to the conclusion that "only by coming to an agreement with the peasants can we save the socialist revolution". In March, 1921, </a:t>
            </a:r>
            <a:r>
              <a:rPr lang="en-US" dirty="0" smtClean="0">
                <a:hlinkClick r:id="rId3"/>
              </a:rPr>
              <a:t>Vladimir Lenin</a:t>
            </a:r>
            <a:r>
              <a:rPr lang="en-US" dirty="0" smtClean="0"/>
              <a:t> announced details of his New Economic Policy (NEP). Farmers were now allowed to sell food on the open market and could employ people to work for them. Those farmers who expanded the size of their farms became known as </a:t>
            </a:r>
            <a:r>
              <a:rPr lang="en-US" dirty="0" smtClean="0">
                <a:hlinkClick r:id="rId4"/>
              </a:rPr>
              <a:t>kulaks</a:t>
            </a:r>
            <a:r>
              <a:rPr lang="en-US" dirty="0" smtClean="0"/>
              <a:t>. </a:t>
            </a:r>
          </a:p>
          <a:p>
            <a:r>
              <a:rPr lang="en-US" dirty="0" smtClean="0">
                <a:hlinkClick r:id="rId5"/>
              </a:rPr>
              <a:t>Victor Serge</a:t>
            </a:r>
            <a:r>
              <a:rPr lang="en-US" dirty="0" smtClean="0"/>
              <a:t> recorded: "The New Economic Policy was, in the space of a few months, already giving </a:t>
            </a:r>
            <a:r>
              <a:rPr lang="en-US" dirty="0" err="1" smtClean="0"/>
              <a:t>marvellous</a:t>
            </a:r>
            <a:r>
              <a:rPr lang="en-US" dirty="0" smtClean="0"/>
              <a:t> results. From one week to the next, the famine and the speculation were diminishing perceptibly. Restaurants were opening again and, wonder of wonders, pastries which were actually edible were on sale as a </a:t>
            </a:r>
            <a:r>
              <a:rPr lang="en-US" dirty="0" err="1" smtClean="0"/>
              <a:t>rouble</a:t>
            </a:r>
            <a:r>
              <a:rPr lang="en-US" dirty="0" smtClean="0"/>
              <a:t> apiece. The public was beginning to recover its breath, and people were apt to talk about the return of capitalism, which was synonymous with prosperity.”</a:t>
            </a:r>
          </a:p>
          <a:p>
            <a:endParaRPr lang="en-US" dirty="0" smtClean="0"/>
          </a:p>
          <a:p>
            <a:r>
              <a:rPr lang="en-US" dirty="0" smtClean="0"/>
              <a:t>http://</a:t>
            </a:r>
            <a:r>
              <a:rPr lang="en-US" dirty="0" err="1" smtClean="0"/>
              <a:t>www.spartacus.schoolnet.co.uk/RUSnep.htm</a:t>
            </a:r>
            <a:endParaRPr lang="en-US" dirty="0" smtClean="0"/>
          </a:p>
          <a:p>
            <a:r>
              <a:rPr lang="en-US" dirty="0" smtClean="0"/>
              <a:t>Quote about NEP</a:t>
            </a:r>
          </a:p>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http://www.rawstory.com/rs/2012/12/24/ongoing-preservation-of-lenins-body-stirs-debate-on-remains/</a:t>
            </a:r>
          </a:p>
          <a:p>
            <a:endParaRPr lang="en-US" dirty="0" smtClean="0"/>
          </a:p>
          <a:p>
            <a:r>
              <a:rPr lang="en-US" smtClean="0"/>
              <a:t>http://www.jewishworldreview.com/0304/lenin.asp</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CD7304C-27A9-FF47-919C-D76B0713375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5A2F2D0-7C84-F549-A58C-89EE260F8FF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966046E-6CBB-CF42-8937-CAF1C5D5A3A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A0AC502-6BB7-E648-AEC8-C43C0148BBE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F459ED3-CD32-7743-A01D-779940D968A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D1DA0A2-C063-1B47-88CC-D2979F981CF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22A5223-B682-4349-B3FC-689CA3B3A49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E04212C9-5E8C-074D-8096-45F70ADD567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65EDA03-D1F1-6149-9410-8977E2872FF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E5459F25-4F57-AB4D-AA74-963726FA984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243801C-F848-8043-A68D-7774D3A4172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40E4F0A-DF81-B241-A348-08AB7487C02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186B9DBF-5C13-8144-86A2-244C0EE8096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audio" Target="../media/audio6.bin"/><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audio" Target="../media/audio3.bin"/><Relationship Id="rId7" Type="http://schemas.openxmlformats.org/officeDocument/2006/relationships/image" Target="../media/image17.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gif"/></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audio" Target="../media/audio5.bin"/><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838200" y="228600"/>
            <a:ext cx="7772400" cy="1600200"/>
          </a:xfrm>
        </p:spPr>
        <p:txBody>
          <a:bodyPr/>
          <a:lstStyle/>
          <a:p>
            <a:pPr eaLnBrk="1" hangingPunct="1"/>
            <a:r>
              <a:rPr lang="en-US" sz="6000" b="1" dirty="0"/>
              <a:t>Revolutions in Russia</a:t>
            </a:r>
          </a:p>
        </p:txBody>
      </p:sp>
      <p:pic>
        <p:nvPicPr>
          <p:cNvPr id="4" name="Picture 3"/>
          <p:cNvPicPr>
            <a:picLocks noChangeAspect="1"/>
          </p:cNvPicPr>
          <p:nvPr/>
        </p:nvPicPr>
        <p:blipFill>
          <a:blip r:embed="rId5"/>
          <a:stretch>
            <a:fillRect/>
          </a:stretch>
        </p:blipFill>
        <p:spPr>
          <a:xfrm>
            <a:off x="2667000" y="3982827"/>
            <a:ext cx="4592290" cy="287517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a:blip r:embed="rId6"/>
          <a:stretch>
            <a:fillRect/>
          </a:stretch>
        </p:blipFill>
        <p:spPr>
          <a:xfrm>
            <a:off x="6629400" y="1143000"/>
            <a:ext cx="2136101" cy="33422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7"/>
          <a:stretch>
            <a:fillRect/>
          </a:stretch>
        </p:blipFill>
        <p:spPr>
          <a:xfrm>
            <a:off x="533400" y="990600"/>
            <a:ext cx="2438400" cy="2771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Subtitle 1"/>
          <p:cNvSpPr>
            <a:spLocks noGrp="1"/>
          </p:cNvSpPr>
          <p:nvPr>
            <p:ph type="subTitle" idx="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50000" decel="50000" fill="hold" grpId="0" nodeType="afterEffect">
                                  <p:stCondLst>
                                    <p:cond delay="0"/>
                                  </p:stCondLst>
                                  <p:childTnLst>
                                    <p:animRot by="21600000">
                                      <p:cBhvr>
                                        <p:cTn id="6" dur="3000" fill="hold"/>
                                        <p:tgtEl>
                                          <p:spTgt spid="14338"/>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Crowd Laug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762000" y="381000"/>
            <a:ext cx="7772400" cy="1143000"/>
          </a:xfrm>
        </p:spPr>
        <p:txBody>
          <a:bodyPr/>
          <a:lstStyle/>
          <a:p>
            <a:pPr eaLnBrk="1" hangingPunct="1"/>
            <a:r>
              <a:rPr lang="en-US" b="1" i="1" u="sng"/>
              <a:t>Causes and Results</a:t>
            </a:r>
          </a:p>
        </p:txBody>
      </p:sp>
      <p:sp>
        <p:nvSpPr>
          <p:cNvPr id="30723" name="Right Arrow Callout 4"/>
          <p:cNvSpPr>
            <a:spLocks noChangeArrowheads="1"/>
          </p:cNvSpPr>
          <p:nvPr/>
        </p:nvSpPr>
        <p:spPr bwMode="auto">
          <a:xfrm>
            <a:off x="228600" y="1600200"/>
            <a:ext cx="4800600" cy="4876800"/>
          </a:xfrm>
          <a:prstGeom prst="rightArrowCallout">
            <a:avLst>
              <a:gd name="adj1" fmla="val 25002"/>
              <a:gd name="adj2" fmla="val 25002"/>
              <a:gd name="adj3" fmla="val 25000"/>
              <a:gd name="adj4" fmla="val 64977"/>
            </a:avLst>
          </a:prstGeom>
          <a:solidFill>
            <a:schemeClr val="accent1"/>
          </a:solidFill>
          <a:ln w="9525">
            <a:solidFill>
              <a:schemeClr val="tx1"/>
            </a:solidFill>
            <a:round/>
            <a:headEnd/>
            <a:tailEnd/>
          </a:ln>
        </p:spPr>
        <p:txBody>
          <a:bodyPr>
            <a:prstTxWarp prst="textNoShape">
              <a:avLst/>
            </a:prstTxWarp>
          </a:bodyPr>
          <a:lstStyle/>
          <a:p>
            <a:pPr eaLnBrk="1" hangingPunct="1"/>
            <a:r>
              <a:rPr lang="en-US" b="1" i="1" u="sng"/>
              <a:t>Causes:</a:t>
            </a:r>
          </a:p>
          <a:p>
            <a:pPr eaLnBrk="1" hangingPunct="1">
              <a:buFont typeface="Arial" charset="0"/>
              <a:buChar char="•"/>
            </a:pPr>
            <a:r>
              <a:rPr lang="en-US" sz="3200">
                <a:latin typeface="Times New Roman" charset="0"/>
                <a:ea typeface="Times New Roman" charset="0"/>
                <a:cs typeface="Times New Roman" charset="0"/>
              </a:rPr>
              <a:t>Weak czar</a:t>
            </a:r>
          </a:p>
          <a:p>
            <a:pPr eaLnBrk="1" hangingPunct="1">
              <a:buFont typeface="Arial" charset="0"/>
              <a:buChar char="•"/>
            </a:pPr>
            <a:r>
              <a:rPr lang="en-US" sz="3200">
                <a:latin typeface="Times New Roman" charset="0"/>
                <a:ea typeface="Times New Roman" charset="0"/>
                <a:cs typeface="Times New Roman" charset="0"/>
              </a:rPr>
              <a:t>Horrid working</a:t>
            </a:r>
          </a:p>
          <a:p>
            <a:pPr eaLnBrk="1" hangingPunct="1"/>
            <a:r>
              <a:rPr lang="en-US" sz="3200">
                <a:latin typeface="Times New Roman" charset="0"/>
                <a:ea typeface="Times New Roman" charset="0"/>
                <a:cs typeface="Times New Roman" charset="0"/>
              </a:rPr>
              <a:t>  conditions</a:t>
            </a:r>
          </a:p>
          <a:p>
            <a:pPr eaLnBrk="1" hangingPunct="1">
              <a:buFont typeface="Arial" charset="0"/>
              <a:buChar char="•"/>
            </a:pPr>
            <a:r>
              <a:rPr lang="en-US" sz="3200">
                <a:latin typeface="Times New Roman" charset="0"/>
                <a:ea typeface="Times New Roman" charset="0"/>
                <a:cs typeface="Times New Roman" charset="0"/>
              </a:rPr>
              <a:t>Low wages</a:t>
            </a:r>
          </a:p>
          <a:p>
            <a:pPr eaLnBrk="1" hangingPunct="1">
              <a:buFont typeface="Arial" charset="0"/>
              <a:buChar char="•"/>
            </a:pPr>
            <a:r>
              <a:rPr lang="en-US" sz="3200">
                <a:latin typeface="Times New Roman" charset="0"/>
                <a:ea typeface="Times New Roman" charset="0"/>
                <a:cs typeface="Times New Roman" charset="0"/>
              </a:rPr>
              <a:t>Child labor</a:t>
            </a:r>
          </a:p>
          <a:p>
            <a:pPr eaLnBrk="1" hangingPunct="1">
              <a:buFont typeface="Arial" charset="0"/>
              <a:buChar char="•"/>
            </a:pPr>
            <a:r>
              <a:rPr lang="en-US" sz="3200">
                <a:latin typeface="Times New Roman" charset="0"/>
                <a:ea typeface="Times New Roman" charset="0"/>
                <a:cs typeface="Times New Roman" charset="0"/>
              </a:rPr>
              <a:t>WWI</a:t>
            </a:r>
          </a:p>
          <a:p>
            <a:pPr eaLnBrk="1" hangingPunct="1">
              <a:buFont typeface="Arial" charset="0"/>
              <a:buChar char="•"/>
            </a:pPr>
            <a:r>
              <a:rPr lang="en-US" sz="3200">
                <a:latin typeface="Times New Roman" charset="0"/>
                <a:ea typeface="Times New Roman" charset="0"/>
                <a:cs typeface="Times New Roman" charset="0"/>
              </a:rPr>
              <a:t>Famine</a:t>
            </a:r>
          </a:p>
          <a:p>
            <a:endParaRPr lang="en-US"/>
          </a:p>
        </p:txBody>
      </p:sp>
      <p:sp>
        <p:nvSpPr>
          <p:cNvPr id="30724" name="Rectangle 6"/>
          <p:cNvSpPr>
            <a:spLocks noChangeArrowheads="1"/>
          </p:cNvSpPr>
          <p:nvPr/>
        </p:nvSpPr>
        <p:spPr bwMode="auto">
          <a:xfrm>
            <a:off x="5257800" y="1676400"/>
            <a:ext cx="3581400" cy="4800600"/>
          </a:xfrm>
          <a:prstGeom prst="rect">
            <a:avLst/>
          </a:prstGeom>
          <a:solidFill>
            <a:schemeClr val="accent1"/>
          </a:solidFill>
          <a:ln w="9525">
            <a:solidFill>
              <a:schemeClr val="tx1"/>
            </a:solidFill>
            <a:round/>
            <a:headEnd/>
            <a:tailEnd/>
          </a:ln>
        </p:spPr>
        <p:txBody>
          <a:bodyPr>
            <a:prstTxWarp prst="textNoShape">
              <a:avLst/>
            </a:prstTxWarp>
          </a:bodyPr>
          <a:lstStyle/>
          <a:p>
            <a:pPr eaLnBrk="1" hangingPunct="1"/>
            <a:r>
              <a:rPr lang="en-US" b="1" i="1" u="sng"/>
              <a:t>Results:</a:t>
            </a:r>
          </a:p>
          <a:p>
            <a:pPr eaLnBrk="1" hangingPunct="1">
              <a:buFont typeface="Arial" charset="0"/>
              <a:buChar char="•"/>
            </a:pPr>
            <a:r>
              <a:rPr lang="en-US" sz="2800">
                <a:latin typeface="Times New Roman" charset="0"/>
                <a:ea typeface="Times New Roman" charset="0"/>
                <a:cs typeface="Times New Roman" charset="0"/>
              </a:rPr>
              <a:t>Social unrest</a:t>
            </a:r>
          </a:p>
          <a:p>
            <a:pPr eaLnBrk="1" hangingPunct="1">
              <a:buFont typeface="Arial" charset="0"/>
              <a:buChar char="•"/>
            </a:pPr>
            <a:r>
              <a:rPr lang="en-US" sz="2800">
                <a:latin typeface="Times New Roman" charset="0"/>
                <a:ea typeface="Times New Roman" charset="0"/>
                <a:cs typeface="Times New Roman" charset="0"/>
              </a:rPr>
              <a:t>Labor strikes</a:t>
            </a:r>
          </a:p>
          <a:p>
            <a:pPr eaLnBrk="1" hangingPunct="1">
              <a:buFont typeface="Arial" charset="0"/>
              <a:buChar char="•"/>
            </a:pPr>
            <a:r>
              <a:rPr lang="en-US" sz="2800">
                <a:latin typeface="Times New Roman" charset="0"/>
                <a:ea typeface="Times New Roman" charset="0"/>
                <a:cs typeface="Times New Roman" charset="0"/>
              </a:rPr>
              <a:t>Revolutionary activity</a:t>
            </a:r>
          </a:p>
          <a:p>
            <a:pPr eaLnBrk="1" hangingPunct="1">
              <a:buFont typeface="Arial" charset="0"/>
              <a:buChar char="•"/>
            </a:pPr>
            <a:r>
              <a:rPr lang="en-US" sz="2800">
                <a:latin typeface="Times New Roman" charset="0"/>
                <a:ea typeface="Times New Roman" charset="0"/>
                <a:cs typeface="Times New Roman" charset="0"/>
              </a:rPr>
              <a:t>Czar abdicates</a:t>
            </a:r>
          </a:p>
          <a:p>
            <a:pPr eaLnBrk="1" hangingPunct="1">
              <a:buFont typeface="Arial" charset="0"/>
              <a:buChar char="•"/>
            </a:pPr>
            <a:r>
              <a:rPr lang="en-US" sz="2800">
                <a:latin typeface="Times New Roman" charset="0"/>
                <a:ea typeface="Times New Roman" charset="0"/>
                <a:cs typeface="Times New Roman" charset="0"/>
              </a:rPr>
              <a:t>Bolshevik revolution</a:t>
            </a:r>
          </a:p>
          <a:p>
            <a:pPr eaLnBrk="1" hangingPunct="1">
              <a:buFont typeface="Arial" charset="0"/>
              <a:buChar char="•"/>
            </a:pPr>
            <a:r>
              <a:rPr lang="en-US" sz="2800">
                <a:latin typeface="Times New Roman" charset="0"/>
                <a:ea typeface="Times New Roman" charset="0"/>
                <a:cs typeface="Times New Roman" charset="0"/>
              </a:rPr>
              <a:t>Communist Party and establishment of USSR</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0722"/>
                                        </p:tgtEl>
                                        <p:attrNameLst>
                                          <p:attrName>ppt_x</p:attrName>
                                          <p:attrName>ppt_y</p:attrName>
                                        </p:attrNameLst>
                                      </p:cBhvr>
                                    </p:animMotion>
                                    <p:animRot by="1500000">
                                      <p:cBhvr>
                                        <p:cTn id="7" dur="125" fill="hold">
                                          <p:stCondLst>
                                            <p:cond delay="0"/>
                                          </p:stCondLst>
                                        </p:cTn>
                                        <p:tgtEl>
                                          <p:spTgt spid="30722"/>
                                        </p:tgtEl>
                                        <p:attrNameLst>
                                          <p:attrName>r</p:attrName>
                                        </p:attrNameLst>
                                      </p:cBhvr>
                                    </p:animRot>
                                    <p:animRot by="-1500000">
                                      <p:cBhvr>
                                        <p:cTn id="8" dur="125" fill="hold">
                                          <p:stCondLst>
                                            <p:cond delay="125"/>
                                          </p:stCondLst>
                                        </p:cTn>
                                        <p:tgtEl>
                                          <p:spTgt spid="30722"/>
                                        </p:tgtEl>
                                        <p:attrNameLst>
                                          <p:attrName>r</p:attrName>
                                        </p:attrNameLst>
                                      </p:cBhvr>
                                    </p:animRot>
                                    <p:animRot by="-1500000">
                                      <p:cBhvr>
                                        <p:cTn id="9" dur="125" fill="hold">
                                          <p:stCondLst>
                                            <p:cond delay="250"/>
                                          </p:stCondLst>
                                        </p:cTn>
                                        <p:tgtEl>
                                          <p:spTgt spid="30722"/>
                                        </p:tgtEl>
                                        <p:attrNameLst>
                                          <p:attrName>r</p:attrName>
                                        </p:attrNameLst>
                                      </p:cBhvr>
                                    </p:animRot>
                                    <p:animRot by="1500000">
                                      <p:cBhvr>
                                        <p:cTn id="10" dur="125" fill="hold">
                                          <p:stCondLst>
                                            <p:cond delay="375"/>
                                          </p:stCondLst>
                                        </p:cTn>
                                        <p:tgtEl>
                                          <p:spTgt spid="3072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Arrow"/>
                                        </p:tgtEl>
                                      </p:cMediaNode>
                                    </p:audio>
                                  </p:subTnLst>
                                </p:cTn>
                              </p:par>
                            </p:childTnLst>
                          </p:cTn>
                        </p:par>
                        <p:par>
                          <p:cTn id="11" fill="hold">
                            <p:stCondLst>
                              <p:cond delay="1250"/>
                            </p:stCondLst>
                            <p:childTnLst>
                              <p:par>
                                <p:cTn id="12" presetID="2" presetClass="entr" presetSubtype="4" accel="50000" decel="50000" fill="hold" grpId="0" nodeType="afterEffect">
                                  <p:stCondLst>
                                    <p:cond delay="0"/>
                                  </p:stCondLst>
                                  <p:childTnLst>
                                    <p:set>
                                      <p:cBhvr>
                                        <p:cTn id="13" dur="1" fill="hold">
                                          <p:stCondLst>
                                            <p:cond delay="0"/>
                                          </p:stCondLst>
                                        </p:cTn>
                                        <p:tgtEl>
                                          <p:spTgt spid="30723"/>
                                        </p:tgtEl>
                                        <p:attrNameLst>
                                          <p:attrName>style.visibility</p:attrName>
                                        </p:attrNameLst>
                                      </p:cBhvr>
                                      <p:to>
                                        <p:strVal val="visible"/>
                                      </p:to>
                                    </p:set>
                                    <p:anim calcmode="lin" valueType="num">
                                      <p:cBhvr additive="base">
                                        <p:cTn id="14" dur="500" fill="hold"/>
                                        <p:tgtEl>
                                          <p:spTgt spid="30723"/>
                                        </p:tgtEl>
                                        <p:attrNameLst>
                                          <p:attrName>ppt_x</p:attrName>
                                        </p:attrNameLst>
                                      </p:cBhvr>
                                      <p:tavLst>
                                        <p:tav tm="0">
                                          <p:val>
                                            <p:strVal val="#ppt_x"/>
                                          </p:val>
                                        </p:tav>
                                        <p:tav tm="100000">
                                          <p:val>
                                            <p:strVal val="#ppt_x"/>
                                          </p:val>
                                        </p:tav>
                                      </p:tavLst>
                                    </p:anim>
                                    <p:anim calcmode="lin" valueType="num">
                                      <p:cBhvr additive="base">
                                        <p:cTn id="15" dur="500" fill="hold"/>
                                        <p:tgtEl>
                                          <p:spTgt spid="30723"/>
                                        </p:tgtEl>
                                        <p:attrNameLst>
                                          <p:attrName>ppt_y</p:attrName>
                                        </p:attrNameLst>
                                      </p:cBhvr>
                                      <p:tavLst>
                                        <p:tav tm="0">
                                          <p:val>
                                            <p:strVal val="1+#ppt_h/2"/>
                                          </p:val>
                                        </p:tav>
                                        <p:tav tm="100000">
                                          <p:val>
                                            <p:strVal val="#ppt_y"/>
                                          </p:val>
                                        </p:tav>
                                      </p:tavLst>
                                    </p:anim>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30724"/>
                                        </p:tgtEl>
                                        <p:attrNameLst>
                                          <p:attrName>style.visibility</p:attrName>
                                        </p:attrNameLst>
                                      </p:cBhvr>
                                      <p:to>
                                        <p:strVal val="visible"/>
                                      </p:to>
                                    </p:set>
                                    <p:animEffect transition="in" filter="fade">
                                      <p:cBhvr>
                                        <p:cTn id="19" dur="2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animBg="1"/>
      <p:bldP spid="307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alpha val="60000"/>
          </a:schemeClr>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381000"/>
            <a:ext cx="8839200" cy="609600"/>
          </a:xfrm>
        </p:spPr>
        <p:txBody>
          <a:bodyPr/>
          <a:lstStyle/>
          <a:p>
            <a:pPr algn="l" eaLnBrk="1" hangingPunct="1"/>
            <a:r>
              <a:rPr lang="en-US" sz="2800" dirty="0" err="1" smtClean="0"/>
              <a:t>I</a:t>
            </a:r>
            <a:r>
              <a:rPr lang="en-US" sz="4000" dirty="0" err="1" smtClean="0"/>
              <a:t>.</a:t>
            </a:r>
            <a:r>
              <a:rPr lang="en-US" sz="3600" b="1" dirty="0" err="1" smtClean="0"/>
              <a:t>Czar</a:t>
            </a:r>
            <a:r>
              <a:rPr lang="en-US" sz="3600" b="1" dirty="0" smtClean="0"/>
              <a:t> Alexander III </a:t>
            </a:r>
            <a:r>
              <a:rPr lang="en-US" sz="2800" dirty="0" smtClean="0"/>
              <a:t>resists change(1881-1894)</a:t>
            </a:r>
          </a:p>
        </p:txBody>
      </p:sp>
      <p:sp>
        <p:nvSpPr>
          <p:cNvPr id="16387" name="Rectangle 3"/>
          <p:cNvSpPr>
            <a:spLocks noGrp="1" noChangeArrowheads="1"/>
          </p:cNvSpPr>
          <p:nvPr>
            <p:ph type="body" idx="1"/>
          </p:nvPr>
        </p:nvSpPr>
        <p:spPr>
          <a:xfrm>
            <a:off x="1066800" y="1219200"/>
            <a:ext cx="7772400" cy="2362200"/>
          </a:xfrm>
        </p:spPr>
        <p:txBody>
          <a:bodyPr/>
          <a:lstStyle/>
          <a:p>
            <a:pPr eaLnBrk="1" hangingPunct="1">
              <a:buFontTx/>
              <a:buNone/>
            </a:pPr>
            <a:r>
              <a:rPr lang="en-US" sz="2800" smtClean="0">
                <a:latin typeface="Times New Roman" charset="0"/>
                <a:ea typeface="Times New Roman" charset="0"/>
                <a:cs typeface="Times New Roman" charset="0"/>
              </a:rPr>
              <a:t>A. Autocratic ruler</a:t>
            </a:r>
          </a:p>
          <a:p>
            <a:pPr eaLnBrk="1" hangingPunct="1">
              <a:buFontTx/>
              <a:buNone/>
            </a:pPr>
            <a:r>
              <a:rPr lang="en-US" sz="2800" smtClean="0">
                <a:latin typeface="Times New Roman" charset="0"/>
                <a:ea typeface="Times New Roman" charset="0"/>
                <a:cs typeface="Times New Roman" charset="0"/>
              </a:rPr>
              <a:t>    1. No reforms</a:t>
            </a:r>
          </a:p>
          <a:p>
            <a:pPr eaLnBrk="1" hangingPunct="1">
              <a:buFontTx/>
              <a:buNone/>
            </a:pPr>
            <a:r>
              <a:rPr lang="en-US" sz="2800" smtClean="0">
                <a:latin typeface="Times New Roman" charset="0"/>
                <a:ea typeface="Times New Roman" charset="0"/>
                <a:cs typeface="Times New Roman" charset="0"/>
              </a:rPr>
              <a:t>    2. Oppressed other nationalities</a:t>
            </a:r>
          </a:p>
          <a:p>
            <a:pPr eaLnBrk="1" hangingPunct="1">
              <a:buFontTx/>
              <a:buNone/>
            </a:pPr>
            <a:r>
              <a:rPr lang="en-US" sz="2800" smtClean="0">
                <a:latin typeface="Times New Roman" charset="0"/>
                <a:ea typeface="Times New Roman" charset="0"/>
                <a:cs typeface="Times New Roman" charset="0"/>
              </a:rPr>
              <a:t>    3. Used Terror</a:t>
            </a:r>
          </a:p>
        </p:txBody>
      </p:sp>
      <p:sp>
        <p:nvSpPr>
          <p:cNvPr id="16388" name="TextBox 3"/>
          <p:cNvSpPr txBox="1">
            <a:spLocks noChangeArrowheads="1"/>
          </p:cNvSpPr>
          <p:nvPr/>
        </p:nvSpPr>
        <p:spPr bwMode="auto">
          <a:xfrm>
            <a:off x="1219200" y="3352800"/>
            <a:ext cx="7696200" cy="1816100"/>
          </a:xfrm>
          <a:prstGeom prst="rect">
            <a:avLst/>
          </a:prstGeom>
          <a:noFill/>
          <a:ln w="9525">
            <a:noFill/>
            <a:miter lim="800000"/>
            <a:headEnd/>
            <a:tailEnd/>
          </a:ln>
        </p:spPr>
        <p:txBody>
          <a:bodyPr>
            <a:prstTxWarp prst="textNoShape">
              <a:avLst/>
            </a:prstTxWarp>
            <a:spAutoFit/>
          </a:bodyPr>
          <a:lstStyle/>
          <a:p>
            <a:pPr eaLnBrk="1" hangingPunct="1"/>
            <a:r>
              <a:rPr lang="en-US" sz="2800">
                <a:latin typeface="Times New Roman" charset="0"/>
                <a:ea typeface="Times New Roman" charset="0"/>
                <a:cs typeface="Times New Roman" charset="0"/>
              </a:rPr>
              <a:t>  4. Anti - Semitic  = hate for Jews</a:t>
            </a:r>
          </a:p>
          <a:p>
            <a:pPr eaLnBrk="1" hangingPunct="1"/>
            <a:r>
              <a:rPr lang="en-US" sz="2800">
                <a:latin typeface="Times New Roman" charset="0"/>
                <a:ea typeface="Times New Roman" charset="0"/>
                <a:cs typeface="Times New Roman" charset="0"/>
              </a:rPr>
              <a:t>        a. Pogroms = organized violence against Jews</a:t>
            </a:r>
          </a:p>
          <a:p>
            <a:pPr eaLnBrk="1" hangingPunct="1"/>
            <a:r>
              <a:rPr lang="en-US" sz="2800">
                <a:latin typeface="Times New Roman" charset="0"/>
                <a:ea typeface="Times New Roman" charset="0"/>
                <a:cs typeface="Times New Roman" charset="0"/>
              </a:rPr>
              <a:t>        b. homes, businesses, synagogues destroyed,</a:t>
            </a:r>
          </a:p>
          <a:p>
            <a:pPr eaLnBrk="1" hangingPunct="1"/>
            <a:r>
              <a:rPr lang="en-US" sz="2800">
                <a:latin typeface="Times New Roman" charset="0"/>
                <a:ea typeface="Times New Roman" charset="0"/>
                <a:cs typeface="Times New Roman" charset="0"/>
              </a:rPr>
              <a:t>            looted as police looked on</a:t>
            </a:r>
          </a:p>
        </p:txBody>
      </p:sp>
      <p:pic>
        <p:nvPicPr>
          <p:cNvPr id="5" name="Picture 4" descr="czar-alexander-iii.jpg"/>
          <p:cNvPicPr>
            <a:picLocks noChangeAspect="1"/>
          </p:cNvPicPr>
          <p:nvPr/>
        </p:nvPicPr>
        <p:blipFill>
          <a:blip r:embed="rId3"/>
          <a:srcRect/>
          <a:stretch>
            <a:fillRect/>
          </a:stretch>
        </p:blipFill>
        <p:spPr bwMode="auto">
          <a:xfrm>
            <a:off x="6324600" y="1295400"/>
            <a:ext cx="2514600" cy="2355850"/>
          </a:xfrm>
          <a:prstGeom prst="rect">
            <a:avLst/>
          </a:prstGeom>
          <a:noFill/>
          <a:ln w="9525">
            <a:noFill/>
            <a:miter lim="800000"/>
            <a:headEnd/>
            <a:tailEnd/>
          </a:ln>
        </p:spPr>
      </p:pic>
      <p:pic>
        <p:nvPicPr>
          <p:cNvPr id="16390" name="Picture 5" descr="anti_semitism.jpg"/>
          <p:cNvPicPr>
            <a:picLocks noChangeAspect="1"/>
          </p:cNvPicPr>
          <p:nvPr/>
        </p:nvPicPr>
        <p:blipFill>
          <a:blip r:embed="rId4"/>
          <a:srcRect/>
          <a:stretch>
            <a:fillRect/>
          </a:stretch>
        </p:blipFill>
        <p:spPr bwMode="auto">
          <a:xfrm>
            <a:off x="228600" y="3962400"/>
            <a:ext cx="1657350" cy="259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8A7C5"/>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609600"/>
            <a:ext cx="7772400" cy="609600"/>
          </a:xfrm>
        </p:spPr>
        <p:txBody>
          <a:bodyPr/>
          <a:lstStyle/>
          <a:p>
            <a:pPr algn="l" eaLnBrk="1" hangingPunct="1"/>
            <a:r>
              <a:rPr lang="en-US" smtClean="0"/>
              <a:t>II. </a:t>
            </a:r>
            <a:r>
              <a:rPr lang="en-US" sz="4000" b="1" smtClean="0"/>
              <a:t>Nicholas II succeeds </a:t>
            </a:r>
            <a:r>
              <a:rPr lang="en-US" smtClean="0"/>
              <a:t>(1894)</a:t>
            </a:r>
          </a:p>
        </p:txBody>
      </p:sp>
      <p:sp>
        <p:nvSpPr>
          <p:cNvPr id="18435" name="Rectangle 3"/>
          <p:cNvSpPr>
            <a:spLocks noGrp="1" noChangeArrowheads="1"/>
          </p:cNvSpPr>
          <p:nvPr>
            <p:ph type="body" idx="1"/>
          </p:nvPr>
        </p:nvSpPr>
        <p:spPr>
          <a:xfrm>
            <a:off x="1371600" y="1295400"/>
            <a:ext cx="7467600" cy="4114800"/>
          </a:xfrm>
        </p:spPr>
        <p:txBody>
          <a:bodyPr/>
          <a:lstStyle/>
          <a:p>
            <a:pPr eaLnBrk="1" hangingPunct="1">
              <a:buFontTx/>
              <a:buNone/>
            </a:pPr>
            <a:r>
              <a:rPr lang="en-US" sz="2800" b="1" smtClean="0">
                <a:latin typeface="Times New Roman" charset="0"/>
                <a:ea typeface="Times New Roman" charset="0"/>
                <a:cs typeface="Times New Roman" charset="0"/>
              </a:rPr>
              <a:t>A. Industrialization</a:t>
            </a:r>
          </a:p>
          <a:p>
            <a:pPr eaLnBrk="1" hangingPunct="1">
              <a:buFontTx/>
              <a:buNone/>
            </a:pPr>
            <a:r>
              <a:rPr lang="en-US" sz="2800" smtClean="0">
                <a:latin typeface="Times New Roman" charset="0"/>
                <a:ea typeface="Times New Roman" charset="0"/>
                <a:cs typeface="Times New Roman" charset="0"/>
              </a:rPr>
              <a:t>    1. Happens quickly</a:t>
            </a:r>
          </a:p>
          <a:p>
            <a:pPr eaLnBrk="1" hangingPunct="1">
              <a:buFontTx/>
              <a:buNone/>
            </a:pPr>
            <a:r>
              <a:rPr lang="en-US" sz="2800" smtClean="0">
                <a:latin typeface="Times New Roman" charset="0"/>
                <a:ea typeface="Times New Roman" charset="0"/>
                <a:cs typeface="Times New Roman" charset="0"/>
              </a:rPr>
              <a:t>    2. Trans-Siberian railway built</a:t>
            </a:r>
          </a:p>
          <a:p>
            <a:pPr eaLnBrk="1" hangingPunct="1">
              <a:buFontTx/>
              <a:buNone/>
            </a:pPr>
            <a:r>
              <a:rPr lang="en-US" sz="2800" smtClean="0">
                <a:latin typeface="Times New Roman" charset="0"/>
                <a:ea typeface="Times New Roman" charset="0"/>
                <a:cs typeface="Times New Roman" charset="0"/>
              </a:rPr>
              <a:t>    </a:t>
            </a:r>
            <a:r>
              <a:rPr lang="en-US" sz="2800" b="1" smtClean="0">
                <a:latin typeface="Times New Roman" charset="0"/>
                <a:ea typeface="Times New Roman" charset="0"/>
                <a:cs typeface="Times New Roman" charset="0"/>
              </a:rPr>
              <a:t>3. Poor working conditions</a:t>
            </a:r>
          </a:p>
          <a:p>
            <a:pPr eaLnBrk="1" hangingPunct="1">
              <a:buFontTx/>
              <a:buNone/>
            </a:pPr>
            <a:r>
              <a:rPr lang="en-US" sz="2800" smtClean="0">
                <a:latin typeface="Times New Roman" charset="0"/>
                <a:ea typeface="Times New Roman" charset="0"/>
                <a:cs typeface="Times New Roman" charset="0"/>
              </a:rPr>
              <a:t>        a. Low wages</a:t>
            </a:r>
          </a:p>
          <a:p>
            <a:pPr eaLnBrk="1" hangingPunct="1">
              <a:buFontTx/>
              <a:buNone/>
            </a:pPr>
            <a:r>
              <a:rPr lang="en-US" sz="2800" smtClean="0">
                <a:latin typeface="Times New Roman" charset="0"/>
                <a:ea typeface="Times New Roman" charset="0"/>
                <a:cs typeface="Times New Roman" charset="0"/>
              </a:rPr>
              <a:t>        b. Child labor</a:t>
            </a:r>
          </a:p>
          <a:p>
            <a:pPr eaLnBrk="1" hangingPunct="1">
              <a:buFontTx/>
              <a:buNone/>
            </a:pPr>
            <a:r>
              <a:rPr lang="en-US" sz="2800" smtClean="0">
                <a:latin typeface="Times New Roman" charset="0"/>
                <a:ea typeface="Times New Roman" charset="0"/>
                <a:cs typeface="Times New Roman" charset="0"/>
              </a:rPr>
              <a:t>        c. Unions outlawed</a:t>
            </a:r>
          </a:p>
          <a:p>
            <a:pPr eaLnBrk="1" hangingPunct="1">
              <a:buFontTx/>
              <a:buNone/>
            </a:pPr>
            <a:r>
              <a:rPr lang="en-US" sz="2800" smtClean="0">
                <a:latin typeface="Times New Roman" charset="0"/>
                <a:ea typeface="Times New Roman" charset="0"/>
                <a:cs typeface="Times New Roman" charset="0"/>
              </a:rPr>
              <a:t>        </a:t>
            </a:r>
            <a:r>
              <a:rPr lang="en-US" sz="2800" b="1" smtClean="0">
                <a:latin typeface="Times New Roman" charset="0"/>
                <a:ea typeface="Times New Roman" charset="0"/>
                <a:cs typeface="Times New Roman" charset="0"/>
              </a:rPr>
              <a:t>d. leads to rise of Bolsheviks</a:t>
            </a:r>
          </a:p>
          <a:p>
            <a:pPr eaLnBrk="1" hangingPunct="1">
              <a:buFontTx/>
              <a:buNone/>
            </a:pPr>
            <a:endParaRPr lang="en-US" smtClean="0"/>
          </a:p>
        </p:txBody>
      </p:sp>
      <p:sp>
        <p:nvSpPr>
          <p:cNvPr id="18436" name="TextBox 3"/>
          <p:cNvSpPr txBox="1">
            <a:spLocks noChangeArrowheads="1"/>
          </p:cNvSpPr>
          <p:nvPr/>
        </p:nvSpPr>
        <p:spPr bwMode="auto">
          <a:xfrm>
            <a:off x="1447800" y="5410200"/>
            <a:ext cx="2082800" cy="584200"/>
          </a:xfrm>
          <a:prstGeom prst="rect">
            <a:avLst/>
          </a:prstGeom>
          <a:noFill/>
          <a:ln w="9525">
            <a:noFill/>
            <a:miter lim="800000"/>
            <a:headEnd/>
            <a:tailEnd/>
          </a:ln>
        </p:spPr>
        <p:txBody>
          <a:bodyPr wrap="none">
            <a:prstTxWarp prst="textNoShape">
              <a:avLst/>
            </a:prstTxWarp>
            <a:spAutoFit/>
          </a:bodyPr>
          <a:lstStyle/>
          <a:p>
            <a:r>
              <a:rPr lang="en-US" sz="3200">
                <a:latin typeface="Times New Roman" charset="0"/>
                <a:ea typeface="Times New Roman" charset="0"/>
                <a:cs typeface="Times New Roman" charset="0"/>
              </a:rPr>
              <a:t>B. Autocrat</a:t>
            </a:r>
          </a:p>
        </p:txBody>
      </p:sp>
      <p:pic>
        <p:nvPicPr>
          <p:cNvPr id="18437" name="Picture 4" descr="TSR.jpg"/>
          <p:cNvPicPr>
            <a:picLocks noChangeAspect="1"/>
          </p:cNvPicPr>
          <p:nvPr/>
        </p:nvPicPr>
        <p:blipFill>
          <a:blip r:embed="rId3"/>
          <a:srcRect/>
          <a:stretch>
            <a:fillRect/>
          </a:stretch>
        </p:blipFill>
        <p:spPr bwMode="auto">
          <a:xfrm>
            <a:off x="6324600" y="1447800"/>
            <a:ext cx="2551113" cy="1676400"/>
          </a:xfrm>
          <a:prstGeom prst="rect">
            <a:avLst/>
          </a:prstGeom>
          <a:noFill/>
          <a:ln w="9525">
            <a:noFill/>
            <a:miter lim="800000"/>
            <a:headEnd/>
            <a:tailEnd/>
          </a:ln>
        </p:spPr>
      </p:pic>
      <p:pic>
        <p:nvPicPr>
          <p:cNvPr id="18438" name="Picture 5" descr="child.jpg"/>
          <p:cNvPicPr>
            <a:picLocks noChangeAspect="1"/>
          </p:cNvPicPr>
          <p:nvPr/>
        </p:nvPicPr>
        <p:blipFill>
          <a:blip r:embed="rId4"/>
          <a:srcRect/>
          <a:stretch>
            <a:fillRect/>
          </a:stretch>
        </p:blipFill>
        <p:spPr bwMode="auto">
          <a:xfrm>
            <a:off x="6705600" y="3429000"/>
            <a:ext cx="2241550" cy="3175000"/>
          </a:xfrm>
          <a:prstGeom prst="rect">
            <a:avLst/>
          </a:prstGeom>
          <a:noFill/>
          <a:ln w="9525">
            <a:noFill/>
            <a:miter lim="800000"/>
            <a:headEnd/>
            <a:tailEnd/>
          </a:ln>
        </p:spPr>
      </p:pic>
      <p:pic>
        <p:nvPicPr>
          <p:cNvPr id="7" name="Picture 6"/>
          <p:cNvPicPr>
            <a:picLocks noChangeAspect="1"/>
          </p:cNvPicPr>
          <p:nvPr/>
        </p:nvPicPr>
        <p:blipFill>
          <a:blip r:embed="rId5"/>
          <a:stretch>
            <a:fillRect/>
          </a:stretch>
        </p:blipFill>
        <p:spPr>
          <a:xfrm>
            <a:off x="304800" y="3306170"/>
            <a:ext cx="1600200" cy="22211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8434"/>
                                        </p:tgtEl>
                                        <p:attrNameLst>
                                          <p:attrName>ppt_x</p:attrName>
                                          <p:attrName>ppt_y</p:attrName>
                                        </p:attrNameLst>
                                      </p:cBhvr>
                                    </p:animMotion>
                                    <p:animRot by="1500000">
                                      <p:cBhvr>
                                        <p:cTn id="7" dur="125" fill="hold">
                                          <p:stCondLst>
                                            <p:cond delay="0"/>
                                          </p:stCondLst>
                                        </p:cTn>
                                        <p:tgtEl>
                                          <p:spTgt spid="18434"/>
                                        </p:tgtEl>
                                        <p:attrNameLst>
                                          <p:attrName>r</p:attrName>
                                        </p:attrNameLst>
                                      </p:cBhvr>
                                    </p:animRot>
                                    <p:animRot by="-1500000">
                                      <p:cBhvr>
                                        <p:cTn id="8" dur="125" fill="hold">
                                          <p:stCondLst>
                                            <p:cond delay="125"/>
                                          </p:stCondLst>
                                        </p:cTn>
                                        <p:tgtEl>
                                          <p:spTgt spid="18434"/>
                                        </p:tgtEl>
                                        <p:attrNameLst>
                                          <p:attrName>r</p:attrName>
                                        </p:attrNameLst>
                                      </p:cBhvr>
                                    </p:animRot>
                                    <p:animRot by="-1500000">
                                      <p:cBhvr>
                                        <p:cTn id="9" dur="125" fill="hold">
                                          <p:stCondLst>
                                            <p:cond delay="250"/>
                                          </p:stCondLst>
                                        </p:cTn>
                                        <p:tgtEl>
                                          <p:spTgt spid="18434"/>
                                        </p:tgtEl>
                                        <p:attrNameLst>
                                          <p:attrName>r</p:attrName>
                                        </p:attrNameLst>
                                      </p:cBhvr>
                                    </p:animRot>
                                    <p:animRot by="1500000">
                                      <p:cBhvr>
                                        <p:cTn id="10" dur="125" fill="hold">
                                          <p:stCondLst>
                                            <p:cond delay="375"/>
                                          </p:stCondLst>
                                        </p:cTn>
                                        <p:tgtEl>
                                          <p:spTgt spid="184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457200"/>
            <a:ext cx="8991600" cy="762000"/>
          </a:xfrm>
        </p:spPr>
        <p:txBody>
          <a:bodyPr/>
          <a:lstStyle/>
          <a:p>
            <a:pPr algn="l" eaLnBrk="1" hangingPunct="1"/>
            <a:r>
              <a:rPr lang="en-US" sz="2800" smtClean="0"/>
              <a:t>B. </a:t>
            </a:r>
            <a:r>
              <a:rPr lang="en-US" sz="2800" b="1" smtClean="0"/>
              <a:t>Revolution Begins during reign of Nicholas II</a:t>
            </a:r>
          </a:p>
        </p:txBody>
      </p:sp>
      <p:sp>
        <p:nvSpPr>
          <p:cNvPr id="20483" name="Rectangle 3"/>
          <p:cNvSpPr>
            <a:spLocks noGrp="1" noChangeArrowheads="1"/>
          </p:cNvSpPr>
          <p:nvPr>
            <p:ph type="body" idx="1"/>
          </p:nvPr>
        </p:nvSpPr>
        <p:spPr>
          <a:xfrm>
            <a:off x="1066800" y="1295400"/>
            <a:ext cx="7772400" cy="4114800"/>
          </a:xfrm>
        </p:spPr>
        <p:txBody>
          <a:bodyPr/>
          <a:lstStyle/>
          <a:p>
            <a:pPr marL="514350" indent="-514350" eaLnBrk="1" hangingPunct="1">
              <a:lnSpc>
                <a:spcPct val="90000"/>
              </a:lnSpc>
              <a:buFontTx/>
              <a:buNone/>
            </a:pPr>
            <a:r>
              <a:rPr lang="en-US" sz="2400" smtClean="0">
                <a:latin typeface="Times New Roman" charset="0"/>
                <a:ea typeface="Times New Roman" charset="0"/>
                <a:cs typeface="Times New Roman" charset="0"/>
              </a:rPr>
              <a:t>1. Marxist revolutionaries wanted workers to rule the country</a:t>
            </a:r>
          </a:p>
          <a:p>
            <a:pPr marL="514350" indent="-514350" eaLnBrk="1" hangingPunct="1">
              <a:lnSpc>
                <a:spcPct val="90000"/>
              </a:lnSpc>
              <a:buFontTx/>
              <a:buNone/>
            </a:pPr>
            <a:r>
              <a:rPr lang="en-US" sz="2400" smtClean="0">
                <a:latin typeface="Times New Roman" charset="0"/>
                <a:ea typeface="Times New Roman" charset="0"/>
                <a:cs typeface="Times New Roman" charset="0"/>
              </a:rPr>
              <a:t>    a. Proletariat = workers</a:t>
            </a:r>
          </a:p>
          <a:p>
            <a:pPr marL="514350" indent="-514350" eaLnBrk="1" hangingPunct="1">
              <a:lnSpc>
                <a:spcPct val="90000"/>
              </a:lnSpc>
              <a:buFontTx/>
              <a:buNone/>
            </a:pPr>
            <a:r>
              <a:rPr lang="en-US" sz="2400" smtClean="0">
                <a:latin typeface="Times New Roman" charset="0"/>
                <a:ea typeface="Times New Roman" charset="0"/>
                <a:cs typeface="Times New Roman" charset="0"/>
              </a:rPr>
              <a:t>2. Marxists split 1903 due to differences over revolutionary tactics</a:t>
            </a:r>
          </a:p>
          <a:p>
            <a:pPr lvl="1" eaLnBrk="1" hangingPunct="1">
              <a:lnSpc>
                <a:spcPct val="90000"/>
              </a:lnSpc>
              <a:buFontTx/>
              <a:buNone/>
            </a:pPr>
            <a:r>
              <a:rPr lang="en-US" sz="2400" smtClean="0">
                <a:latin typeface="Times New Roman" charset="0"/>
                <a:ea typeface="Times New Roman" charset="0"/>
                <a:cs typeface="Times New Roman" charset="0"/>
              </a:rPr>
              <a:t>a. Mensheviks – sought moderate broad base of support </a:t>
            </a:r>
          </a:p>
          <a:p>
            <a:pPr lvl="1" eaLnBrk="1" hangingPunct="1">
              <a:lnSpc>
                <a:spcPct val="90000"/>
              </a:lnSpc>
              <a:buFontTx/>
              <a:buNone/>
            </a:pPr>
            <a:r>
              <a:rPr lang="en-US" sz="2400" smtClean="0">
                <a:latin typeface="Times New Roman" charset="0"/>
                <a:ea typeface="Times New Roman" charset="0"/>
                <a:cs typeface="Times New Roman" charset="0"/>
              </a:rPr>
              <a:t>b. Bolsheviks - radical, small group of committed revolutionaries to sacrifice all for change</a:t>
            </a:r>
          </a:p>
          <a:p>
            <a:pPr lvl="2" eaLnBrk="1" hangingPunct="1">
              <a:lnSpc>
                <a:spcPct val="90000"/>
              </a:lnSpc>
            </a:pPr>
            <a:r>
              <a:rPr lang="en-US" smtClean="0">
                <a:latin typeface="Times New Roman" charset="0"/>
                <a:ea typeface="Times New Roman" charset="0"/>
                <a:cs typeface="Times New Roman" charset="0"/>
              </a:rPr>
              <a:t>Vladimir Lenin - leader</a:t>
            </a:r>
          </a:p>
          <a:p>
            <a:pPr lvl="2" eaLnBrk="1" hangingPunct="1">
              <a:lnSpc>
                <a:spcPct val="90000"/>
              </a:lnSpc>
            </a:pPr>
            <a:r>
              <a:rPr lang="en-US" smtClean="0">
                <a:latin typeface="Times New Roman" charset="0"/>
                <a:ea typeface="Times New Roman" charset="0"/>
                <a:cs typeface="Times New Roman" charset="0"/>
              </a:rPr>
              <a:t>Fled to Europe to avoid arrest in early 1900s</a:t>
            </a:r>
          </a:p>
        </p:txBody>
      </p:sp>
      <p:pic>
        <p:nvPicPr>
          <p:cNvPr id="4" name="Picture 3" descr="marx.jpg"/>
          <p:cNvPicPr>
            <a:picLocks noChangeAspect="1"/>
          </p:cNvPicPr>
          <p:nvPr/>
        </p:nvPicPr>
        <p:blipFill>
          <a:blip r:embed="rId3"/>
          <a:stretch>
            <a:fillRect/>
          </a:stretch>
        </p:blipFill>
        <p:spPr>
          <a:xfrm>
            <a:off x="152400" y="3733800"/>
            <a:ext cx="1932144" cy="2133600"/>
          </a:xfrm>
          <a:prstGeom prst="star24">
            <a:avLst>
              <a:gd name="adj" fmla="val 44392"/>
            </a:avLst>
          </a:prstGeom>
        </p:spPr>
      </p:pic>
      <p:sp>
        <p:nvSpPr>
          <p:cNvPr id="20485" name="TextBox 6"/>
          <p:cNvSpPr txBox="1">
            <a:spLocks noChangeArrowheads="1"/>
          </p:cNvSpPr>
          <p:nvPr/>
        </p:nvSpPr>
        <p:spPr bwMode="auto">
          <a:xfrm>
            <a:off x="381000" y="5791200"/>
            <a:ext cx="1524000" cy="338138"/>
          </a:xfrm>
          <a:prstGeom prst="rect">
            <a:avLst/>
          </a:prstGeom>
          <a:noFill/>
          <a:ln w="9525">
            <a:noFill/>
            <a:miter lim="800000"/>
            <a:headEnd/>
            <a:tailEnd/>
          </a:ln>
        </p:spPr>
        <p:txBody>
          <a:bodyPr>
            <a:prstTxWarp prst="textNoShape">
              <a:avLst/>
            </a:prstTxWarp>
            <a:spAutoFit/>
          </a:bodyPr>
          <a:lstStyle/>
          <a:p>
            <a:r>
              <a:rPr lang="en-US" sz="1600" i="1"/>
              <a:t>    Karl</a:t>
            </a:r>
            <a:r>
              <a:rPr lang="en-US" sz="1600"/>
              <a:t> </a:t>
            </a:r>
            <a:r>
              <a:rPr lang="en-US" sz="1600" i="1"/>
              <a:t>Marx</a:t>
            </a:r>
          </a:p>
        </p:txBody>
      </p:sp>
      <p:pic>
        <p:nvPicPr>
          <p:cNvPr id="8" name="Picture 7" descr="lenin.jpg"/>
          <p:cNvPicPr>
            <a:picLocks noChangeAspect="1"/>
          </p:cNvPicPr>
          <p:nvPr/>
        </p:nvPicPr>
        <p:blipFill>
          <a:blip r:embed="rId4"/>
          <a:stretch>
            <a:fillRect/>
          </a:stretch>
        </p:blipFill>
        <p:spPr>
          <a:xfrm>
            <a:off x="7772400" y="3429000"/>
            <a:ext cx="1185834" cy="1336040"/>
          </a:xfrm>
          <a:prstGeom prst="star5">
            <a:avLst>
              <a:gd name="adj" fmla="val 50000"/>
              <a:gd name="hf" fmla="val 105146"/>
              <a:gd name="vf" fmla="val 110557"/>
            </a:avLst>
          </a:prstGeom>
        </p:spPr>
      </p:pic>
      <p:sp>
        <p:nvSpPr>
          <p:cNvPr id="20487" name="TextBox 8"/>
          <p:cNvSpPr txBox="1">
            <a:spLocks noChangeArrowheads="1"/>
          </p:cNvSpPr>
          <p:nvPr/>
        </p:nvSpPr>
        <p:spPr bwMode="auto">
          <a:xfrm>
            <a:off x="7526338" y="4953000"/>
            <a:ext cx="1617662" cy="354013"/>
          </a:xfrm>
          <a:prstGeom prst="rect">
            <a:avLst/>
          </a:prstGeom>
          <a:noFill/>
          <a:ln w="9525">
            <a:noFill/>
            <a:miter lim="800000"/>
            <a:headEnd/>
            <a:tailEnd/>
          </a:ln>
        </p:spPr>
        <p:txBody>
          <a:bodyPr>
            <a:prstTxWarp prst="textNoShape">
              <a:avLst/>
            </a:prstTxWarp>
            <a:spAutoFit/>
          </a:bodyPr>
          <a:lstStyle/>
          <a:p>
            <a:r>
              <a:rPr lang="en-US" sz="1700" i="1"/>
              <a:t>Vladimir Lenin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93"/>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0"/>
            <a:ext cx="7772400" cy="1143000"/>
          </a:xfrm>
        </p:spPr>
        <p:txBody>
          <a:bodyPr/>
          <a:lstStyle/>
          <a:p>
            <a:pPr eaLnBrk="1" hangingPunct="1"/>
            <a:r>
              <a:rPr lang="en-US" u="sng"/>
              <a:t>Timeline</a:t>
            </a:r>
          </a:p>
        </p:txBody>
      </p:sp>
      <p:sp>
        <p:nvSpPr>
          <p:cNvPr id="22531" name="Rectangle 3"/>
          <p:cNvSpPr>
            <a:spLocks noGrp="1" noChangeArrowheads="1"/>
          </p:cNvSpPr>
          <p:nvPr>
            <p:ph type="body" idx="1"/>
          </p:nvPr>
        </p:nvSpPr>
        <p:spPr>
          <a:xfrm>
            <a:off x="228600" y="914400"/>
            <a:ext cx="8915400" cy="5486400"/>
          </a:xfrm>
        </p:spPr>
        <p:txBody>
          <a:bodyPr/>
          <a:lstStyle/>
          <a:p>
            <a:pPr marL="457200" indent="-457200" eaLnBrk="1" hangingPunct="1">
              <a:lnSpc>
                <a:spcPct val="90000"/>
              </a:lnSpc>
              <a:buFontTx/>
              <a:buNone/>
            </a:pPr>
            <a:r>
              <a:rPr lang="en-US" sz="2000" dirty="0" smtClean="0">
                <a:latin typeface="Times New Roman" charset="0"/>
                <a:ea typeface="Times New Roman" charset="0"/>
                <a:cs typeface="Times New Roman" charset="0"/>
              </a:rPr>
              <a:t>1. </a:t>
            </a:r>
            <a:r>
              <a:rPr lang="en-US" sz="2000" b="1" i="1" dirty="0" smtClean="0">
                <a:latin typeface="Times New Roman" charset="0"/>
                <a:ea typeface="Times New Roman" charset="0"/>
                <a:cs typeface="Times New Roman" charset="0"/>
              </a:rPr>
              <a:t>1904</a:t>
            </a:r>
            <a:r>
              <a:rPr lang="en-US" sz="2000" dirty="0" smtClean="0">
                <a:latin typeface="Times New Roman" charset="0"/>
                <a:ea typeface="Times New Roman" charset="0"/>
                <a:cs typeface="Times New Roman" charset="0"/>
              </a:rPr>
              <a:t> - Russia falls to Japan - Russo- Japanese War (1</a:t>
            </a:r>
            <a:r>
              <a:rPr lang="en-US" sz="2000" baseline="30000" dirty="0" smtClean="0">
                <a:latin typeface="Times New Roman" charset="0"/>
                <a:ea typeface="Times New Roman" charset="0"/>
                <a:cs typeface="Times New Roman" charset="0"/>
              </a:rPr>
              <a:t>st</a:t>
            </a:r>
            <a:r>
              <a:rPr lang="en-US" sz="2000" dirty="0" smtClean="0">
                <a:latin typeface="Times New Roman" charset="0"/>
                <a:ea typeface="Times New Roman" charset="0"/>
                <a:cs typeface="Times New Roman" charset="0"/>
              </a:rPr>
              <a:t> time a European country defeated by Asian nation in modern history)</a:t>
            </a:r>
          </a:p>
          <a:p>
            <a:pPr marL="457200" indent="-457200" eaLnBrk="1" hangingPunct="1">
              <a:lnSpc>
                <a:spcPct val="90000"/>
              </a:lnSpc>
              <a:buFontTx/>
              <a:buNone/>
            </a:pPr>
            <a:r>
              <a:rPr lang="en-US" sz="2000" dirty="0" smtClean="0">
                <a:latin typeface="Times New Roman" charset="0"/>
                <a:ea typeface="Times New Roman" charset="0"/>
                <a:cs typeface="Times New Roman" charset="0"/>
              </a:rPr>
              <a:t>2. </a:t>
            </a:r>
            <a:r>
              <a:rPr lang="en-US" sz="2000" b="1" i="1" dirty="0" smtClean="0">
                <a:latin typeface="Times New Roman" charset="0"/>
                <a:ea typeface="Times New Roman" charset="0"/>
                <a:cs typeface="Times New Roman" charset="0"/>
              </a:rPr>
              <a:t>January 22, 1905 </a:t>
            </a:r>
            <a:r>
              <a:rPr lang="en-US" sz="2000" dirty="0" smtClean="0">
                <a:latin typeface="Times New Roman" charset="0"/>
                <a:ea typeface="Times New Roman" charset="0"/>
                <a:cs typeface="Times New Roman" charset="0"/>
              </a:rPr>
              <a:t>- Bloody Sunday – workers petition for better working conditions, personal freedom, and elected national legislature</a:t>
            </a:r>
          </a:p>
          <a:p>
            <a:pPr marL="914400" lvl="1" indent="-457200" eaLnBrk="1" hangingPunct="1">
              <a:lnSpc>
                <a:spcPct val="90000"/>
              </a:lnSpc>
              <a:buFontTx/>
              <a:buAutoNum type="alphaLcPeriod"/>
            </a:pPr>
            <a:r>
              <a:rPr lang="en-US" sz="2000" dirty="0" smtClean="0">
                <a:latin typeface="Times New Roman" charset="0"/>
                <a:ea typeface="Times New Roman" charset="0"/>
                <a:cs typeface="Times New Roman" charset="0"/>
              </a:rPr>
              <a:t>Soldiers fire on the workers = 1,000 killed, thousands wounded</a:t>
            </a:r>
          </a:p>
          <a:p>
            <a:pPr marL="914400" lvl="1" indent="-457200" eaLnBrk="1" hangingPunct="1">
              <a:lnSpc>
                <a:spcPct val="90000"/>
              </a:lnSpc>
              <a:buFontTx/>
              <a:buAutoNum type="alphaLcPeriod"/>
            </a:pPr>
            <a:r>
              <a:rPr lang="en-US" sz="2000" dirty="0" smtClean="0">
                <a:latin typeface="Times New Roman" charset="0"/>
                <a:ea typeface="Times New Roman" charset="0"/>
                <a:cs typeface="Times New Roman" charset="0"/>
              </a:rPr>
              <a:t>Nicholas establishes </a:t>
            </a:r>
            <a:r>
              <a:rPr lang="en-US" sz="2000" dirty="0" err="1" smtClean="0">
                <a:latin typeface="Times New Roman" charset="0"/>
                <a:ea typeface="Times New Roman" charset="0"/>
                <a:cs typeface="Times New Roman" charset="0"/>
              </a:rPr>
              <a:t>Duma</a:t>
            </a:r>
            <a:r>
              <a:rPr lang="en-US" sz="2000" dirty="0" smtClean="0">
                <a:latin typeface="Times New Roman" charset="0"/>
                <a:ea typeface="Times New Roman" charset="0"/>
                <a:cs typeface="Times New Roman" charset="0"/>
              </a:rPr>
              <a:t>; dissolves it 10-weeks later!</a:t>
            </a:r>
          </a:p>
          <a:p>
            <a:pPr marL="457200" indent="-457200" eaLnBrk="1" hangingPunct="1">
              <a:lnSpc>
                <a:spcPct val="90000"/>
              </a:lnSpc>
              <a:buFontTx/>
              <a:buNone/>
            </a:pPr>
            <a:r>
              <a:rPr lang="en-US" sz="2000" dirty="0" smtClean="0">
                <a:latin typeface="Times New Roman" charset="0"/>
                <a:ea typeface="Times New Roman" charset="0"/>
                <a:cs typeface="Times New Roman" charset="0"/>
              </a:rPr>
              <a:t>3. </a:t>
            </a:r>
            <a:r>
              <a:rPr lang="en-US" sz="2000" b="1" i="1" dirty="0" smtClean="0">
                <a:latin typeface="Times New Roman" charset="0"/>
                <a:ea typeface="Times New Roman" charset="0"/>
                <a:cs typeface="Times New Roman" charset="0"/>
              </a:rPr>
              <a:t>1914</a:t>
            </a:r>
            <a:r>
              <a:rPr lang="en-US" sz="2000" dirty="0" smtClean="0">
                <a:latin typeface="Times New Roman" charset="0"/>
                <a:ea typeface="Times New Roman" charset="0"/>
                <a:cs typeface="Times New Roman" charset="0"/>
              </a:rPr>
              <a:t> – Russia enters WWI; not prepared militarily, economically</a:t>
            </a:r>
          </a:p>
          <a:p>
            <a:pPr marL="457200" indent="-457200" eaLnBrk="1" hangingPunct="1">
              <a:lnSpc>
                <a:spcPct val="90000"/>
              </a:lnSpc>
              <a:buFontTx/>
              <a:buNone/>
            </a:pPr>
            <a:r>
              <a:rPr lang="en-US" sz="2000" dirty="0" smtClean="0">
                <a:latin typeface="Times New Roman" charset="0"/>
                <a:ea typeface="Times New Roman" charset="0"/>
                <a:cs typeface="Times New Roman" charset="0"/>
              </a:rPr>
              <a:t>4. </a:t>
            </a:r>
            <a:r>
              <a:rPr lang="en-US" sz="2000" b="1" i="1" dirty="0" smtClean="0">
                <a:latin typeface="Times New Roman" charset="0"/>
                <a:ea typeface="Times New Roman" charset="0"/>
                <a:cs typeface="Times New Roman" charset="0"/>
              </a:rPr>
              <a:t>1917</a:t>
            </a:r>
            <a:r>
              <a:rPr lang="en-US" sz="2000" dirty="0" smtClean="0">
                <a:latin typeface="Times New Roman" charset="0"/>
                <a:ea typeface="Times New Roman" charset="0"/>
                <a:cs typeface="Times New Roman" charset="0"/>
              </a:rPr>
              <a:t> – March Revolution: Women textile workers strike  - soldiers join</a:t>
            </a:r>
          </a:p>
          <a:p>
            <a:pPr marL="457200" indent="-457200" eaLnBrk="1" hangingPunct="1">
              <a:lnSpc>
                <a:spcPct val="90000"/>
              </a:lnSpc>
              <a:buFontTx/>
              <a:buNone/>
            </a:pPr>
            <a:r>
              <a:rPr lang="en-US" sz="2000" dirty="0" smtClean="0">
                <a:latin typeface="Times New Roman" charset="0"/>
                <a:ea typeface="Times New Roman" charset="0"/>
                <a:cs typeface="Times New Roman" charset="0"/>
              </a:rPr>
              <a:t>     a. due to shortages of bread and fuel</a:t>
            </a:r>
          </a:p>
          <a:p>
            <a:pPr marL="457200" indent="-457200" eaLnBrk="1" hangingPunct="1">
              <a:lnSpc>
                <a:spcPct val="90000"/>
              </a:lnSpc>
              <a:buFontTx/>
              <a:buNone/>
            </a:pPr>
            <a:r>
              <a:rPr lang="en-US" sz="2000" dirty="0" smtClean="0">
                <a:latin typeface="Times New Roman" charset="0"/>
                <a:ea typeface="Times New Roman" charset="0"/>
                <a:cs typeface="Times New Roman" charset="0"/>
              </a:rPr>
              <a:t>5. </a:t>
            </a:r>
            <a:r>
              <a:rPr lang="en-US" sz="2000" b="1" i="1" dirty="0" smtClean="0">
                <a:latin typeface="Times New Roman" charset="0"/>
                <a:ea typeface="Times New Roman" charset="0"/>
                <a:cs typeface="Times New Roman" charset="0"/>
              </a:rPr>
              <a:t>1917</a:t>
            </a:r>
            <a:r>
              <a:rPr lang="en-US" sz="2000" dirty="0" smtClean="0">
                <a:latin typeface="Times New Roman" charset="0"/>
                <a:ea typeface="Times New Roman" charset="0"/>
                <a:cs typeface="Times New Roman" charset="0"/>
              </a:rPr>
              <a:t> - Czar stepped down, executed with his family in 1918</a:t>
            </a:r>
          </a:p>
          <a:p>
            <a:pPr marL="457200" indent="-457200" eaLnBrk="1" hangingPunct="1">
              <a:lnSpc>
                <a:spcPct val="90000"/>
              </a:lnSpc>
              <a:buFontTx/>
              <a:buNone/>
            </a:pPr>
            <a:r>
              <a:rPr lang="en-US" sz="2000" dirty="0" smtClean="0">
                <a:latin typeface="Times New Roman" charset="0"/>
                <a:ea typeface="Times New Roman" charset="0"/>
                <a:cs typeface="Times New Roman" charset="0"/>
              </a:rPr>
              <a:t>    a. End of Romanov dynasty</a:t>
            </a:r>
          </a:p>
          <a:p>
            <a:pPr marL="457200" indent="-457200" eaLnBrk="1" hangingPunct="1">
              <a:lnSpc>
                <a:spcPct val="90000"/>
              </a:lnSpc>
              <a:buFontTx/>
              <a:buNone/>
            </a:pPr>
            <a:r>
              <a:rPr lang="en-US" sz="2000" dirty="0" smtClean="0">
                <a:latin typeface="Times New Roman" charset="0"/>
                <a:ea typeface="Times New Roman" charset="0"/>
                <a:cs typeface="Times New Roman" charset="0"/>
              </a:rPr>
              <a:t>    </a:t>
            </a:r>
            <a:r>
              <a:rPr lang="en-US" sz="2000" dirty="0" err="1" smtClean="0">
                <a:latin typeface="Times New Roman" charset="0"/>
                <a:ea typeface="Times New Roman" charset="0"/>
                <a:cs typeface="Times New Roman" charset="0"/>
              </a:rPr>
              <a:t>b</a:t>
            </a:r>
            <a:r>
              <a:rPr lang="en-US" sz="2000" dirty="0" smtClean="0">
                <a:latin typeface="Times New Roman" charset="0"/>
                <a:ea typeface="Times New Roman" charset="0"/>
                <a:cs typeface="Times New Roman" charset="0"/>
              </a:rPr>
              <a:t>. Lenin returned</a:t>
            </a:r>
          </a:p>
          <a:p>
            <a:pPr marL="457200" indent="-457200" eaLnBrk="1" hangingPunct="1">
              <a:lnSpc>
                <a:spcPct val="90000"/>
              </a:lnSpc>
            </a:pPr>
            <a:endParaRPr lang="en-US" sz="2400" dirty="0" smtClean="0">
              <a:latin typeface="Times New Roman" charset="0"/>
              <a:ea typeface="Times New Roman" charset="0"/>
              <a:cs typeface="Times New Roman" charset="0"/>
            </a:endParaRPr>
          </a:p>
        </p:txBody>
      </p:sp>
      <p:pic>
        <p:nvPicPr>
          <p:cNvPr id="22532" name="Picture 4"/>
          <p:cNvPicPr>
            <a:picLocks noChangeAspect="1"/>
          </p:cNvPicPr>
          <p:nvPr/>
        </p:nvPicPr>
        <p:blipFill>
          <a:blip r:embed="rId4"/>
          <a:srcRect/>
          <a:stretch>
            <a:fillRect/>
          </a:stretch>
        </p:blipFill>
        <p:spPr bwMode="auto">
          <a:xfrm>
            <a:off x="5486400" y="152400"/>
            <a:ext cx="685800" cy="877888"/>
          </a:xfrm>
          <a:prstGeom prst="rect">
            <a:avLst/>
          </a:prstGeom>
          <a:noFill/>
          <a:ln w="9525">
            <a:noFill/>
            <a:miter lim="800000"/>
            <a:headEnd/>
            <a:tailEnd/>
          </a:ln>
        </p:spPr>
      </p:pic>
      <p:pic>
        <p:nvPicPr>
          <p:cNvPr id="5" name="Picture 4"/>
          <p:cNvPicPr>
            <a:picLocks noChangeAspect="1"/>
          </p:cNvPicPr>
          <p:nvPr/>
        </p:nvPicPr>
        <p:blipFill>
          <a:blip r:embed="rId5"/>
          <a:stretch>
            <a:fillRect/>
          </a:stretch>
        </p:blipFill>
        <p:spPr>
          <a:xfrm>
            <a:off x="5410200" y="4148015"/>
            <a:ext cx="3733800" cy="27099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grpId="0" nodeType="afterEffect">
                                  <p:stCondLst>
                                    <p:cond delay="0"/>
                                  </p:stCondLst>
                                  <p:iterate type="lt">
                                    <p:tmPct val="10000"/>
                                  </p:iterate>
                                  <p:childTnLst>
                                    <p:animScale>
                                      <p:cBhvr>
                                        <p:cTn id="6" dur="250" autoRev="1" fill="hold">
                                          <p:stCondLst>
                                            <p:cond delay="0"/>
                                          </p:stCondLst>
                                        </p:cTn>
                                        <p:tgtEl>
                                          <p:spTgt spid="22530"/>
                                        </p:tgtEl>
                                      </p:cBhvr>
                                      <p:to x="80000" y="100000"/>
                                    </p:animScale>
                                    <p:anim by="(#ppt_w*0.10)" calcmode="lin" valueType="num">
                                      <p:cBhvr>
                                        <p:cTn id="7" dur="250" autoRev="1" fill="hold">
                                          <p:stCondLst>
                                            <p:cond delay="0"/>
                                          </p:stCondLst>
                                        </p:cTn>
                                        <p:tgtEl>
                                          <p:spTgt spid="22530"/>
                                        </p:tgtEl>
                                        <p:attrNameLst>
                                          <p:attrName>ppt_x</p:attrName>
                                        </p:attrNameLst>
                                      </p:cBhvr>
                                    </p:anim>
                                    <p:anim by="(-#ppt_w*0.10)" calcmode="lin" valueType="num">
                                      <p:cBhvr>
                                        <p:cTn id="8" dur="250" autoRev="1" fill="hold">
                                          <p:stCondLst>
                                            <p:cond delay="0"/>
                                          </p:stCondLst>
                                        </p:cTn>
                                        <p:tgtEl>
                                          <p:spTgt spid="22530"/>
                                        </p:tgtEl>
                                        <p:attrNameLst>
                                          <p:attrName>ppt_y</p:attrName>
                                        </p:attrNameLst>
                                      </p:cBhvr>
                                    </p:anim>
                                    <p:animRot by="-480000">
                                      <p:cBhvr>
                                        <p:cTn id="9" dur="250" autoRev="1" fill="hold">
                                          <p:stCondLst>
                                            <p:cond delay="0"/>
                                          </p:stCondLst>
                                        </p:cTn>
                                        <p:tgtEl>
                                          <p:spTgt spid="22530"/>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Tick To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E3F0E">
            <a:alpha val="69019"/>
          </a:srgbClr>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0" y="228600"/>
            <a:ext cx="7772400" cy="762000"/>
          </a:xfrm>
        </p:spPr>
        <p:txBody>
          <a:bodyPr/>
          <a:lstStyle/>
          <a:p>
            <a:pPr algn="l" eaLnBrk="1" hangingPunct="1"/>
            <a:r>
              <a:rPr lang="en-US" sz="3200" smtClean="0"/>
              <a:t>III. </a:t>
            </a:r>
            <a:r>
              <a:rPr lang="en-US" sz="3600" b="1" smtClean="0"/>
              <a:t>Bolshevik Revolution</a:t>
            </a:r>
          </a:p>
        </p:txBody>
      </p:sp>
      <p:sp>
        <p:nvSpPr>
          <p:cNvPr id="24579" name="TextBox 3"/>
          <p:cNvSpPr txBox="1">
            <a:spLocks noChangeArrowheads="1"/>
          </p:cNvSpPr>
          <p:nvPr/>
        </p:nvSpPr>
        <p:spPr bwMode="auto">
          <a:xfrm>
            <a:off x="838200" y="1066800"/>
            <a:ext cx="6262688" cy="1760538"/>
          </a:xfrm>
          <a:prstGeom prst="rect">
            <a:avLst/>
          </a:prstGeom>
          <a:noFill/>
          <a:ln w="9525">
            <a:noFill/>
            <a:miter lim="800000"/>
            <a:headEnd/>
            <a:tailEnd/>
          </a:ln>
        </p:spPr>
        <p:txBody>
          <a:bodyPr wrap="none">
            <a:prstTxWarp prst="textNoShape">
              <a:avLst/>
            </a:prstTxWarp>
            <a:spAutoFit/>
          </a:bodyPr>
          <a:lstStyle/>
          <a:p>
            <a:pPr eaLnBrk="1" hangingPunct="1">
              <a:lnSpc>
                <a:spcPct val="90000"/>
              </a:lnSpc>
            </a:pPr>
            <a:r>
              <a:rPr lang="en-US">
                <a:latin typeface="Times New Roman" charset="0"/>
                <a:ea typeface="Times New Roman" charset="0"/>
                <a:cs typeface="Times New Roman" charset="0"/>
              </a:rPr>
              <a:t>A. Lead by Lenin in 1917</a:t>
            </a:r>
          </a:p>
          <a:p>
            <a:pPr eaLnBrk="1" hangingPunct="1">
              <a:lnSpc>
                <a:spcPct val="90000"/>
              </a:lnSpc>
            </a:pPr>
            <a:r>
              <a:rPr lang="en-US">
                <a:latin typeface="Times New Roman" charset="0"/>
                <a:ea typeface="Times New Roman" charset="0"/>
                <a:cs typeface="Times New Roman" charset="0"/>
              </a:rPr>
              <a:t>    1. Slogan = “</a:t>
            </a:r>
            <a:r>
              <a:rPr lang="en-US" i="1">
                <a:latin typeface="Times New Roman" charset="0"/>
                <a:ea typeface="Times New Roman" charset="0"/>
                <a:cs typeface="Times New Roman" charset="0"/>
              </a:rPr>
              <a:t>Peace, land, bread</a:t>
            </a:r>
            <a:r>
              <a:rPr lang="en-US">
                <a:latin typeface="Times New Roman" charset="0"/>
                <a:ea typeface="Times New Roman" charset="0"/>
                <a:cs typeface="Times New Roman" charset="0"/>
              </a:rPr>
              <a:t>”</a:t>
            </a:r>
          </a:p>
          <a:p>
            <a:pPr eaLnBrk="1" hangingPunct="1">
              <a:lnSpc>
                <a:spcPct val="90000"/>
              </a:lnSpc>
            </a:pPr>
            <a:r>
              <a:rPr lang="en-US">
                <a:latin typeface="Times New Roman" charset="0"/>
                <a:ea typeface="Times New Roman" charset="0"/>
                <a:cs typeface="Times New Roman" charset="0"/>
              </a:rPr>
              <a:t>B. Bolsheviks Red Guards took over government</a:t>
            </a:r>
          </a:p>
          <a:p>
            <a:pPr eaLnBrk="1" hangingPunct="1">
              <a:lnSpc>
                <a:spcPct val="90000"/>
              </a:lnSpc>
            </a:pPr>
            <a:r>
              <a:rPr lang="en-US">
                <a:latin typeface="Times New Roman" charset="0"/>
                <a:ea typeface="Times New Roman" charset="0"/>
                <a:cs typeface="Times New Roman" charset="0"/>
              </a:rPr>
              <a:t>    1. Redistributed land among peasants</a:t>
            </a:r>
          </a:p>
          <a:p>
            <a:pPr eaLnBrk="1" hangingPunct="1">
              <a:lnSpc>
                <a:spcPct val="90000"/>
              </a:lnSpc>
            </a:pPr>
            <a:r>
              <a:rPr lang="en-US">
                <a:latin typeface="Times New Roman" charset="0"/>
                <a:ea typeface="Times New Roman" charset="0"/>
                <a:cs typeface="Times New Roman" charset="0"/>
              </a:rPr>
              <a:t>    2. Factories to workers</a:t>
            </a:r>
          </a:p>
        </p:txBody>
      </p:sp>
      <p:pic>
        <p:nvPicPr>
          <p:cNvPr id="4" name="Picture 3" descr="hist_bo1.gif"/>
          <p:cNvPicPr>
            <a:picLocks noChangeAspect="1"/>
          </p:cNvPicPr>
          <p:nvPr/>
        </p:nvPicPr>
        <p:blipFill>
          <a:blip r:embed="rId4"/>
          <a:stretch>
            <a:fillRect/>
          </a:stretch>
        </p:blipFill>
        <p:spPr>
          <a:xfrm>
            <a:off x="4038600" y="2895600"/>
            <a:ext cx="4419600" cy="3754544"/>
          </a:xfrm>
          <a:prstGeom prst="can">
            <a:avLst/>
          </a:prstGeom>
        </p:spPr>
      </p:pic>
      <p:pic>
        <p:nvPicPr>
          <p:cNvPr id="5" name="Picture 4" descr="lenin-1.jpg"/>
          <p:cNvPicPr>
            <a:picLocks noChangeAspect="1"/>
          </p:cNvPicPr>
          <p:nvPr/>
        </p:nvPicPr>
        <p:blipFill>
          <a:blip r:embed="rId5"/>
          <a:stretch>
            <a:fillRect/>
          </a:stretch>
        </p:blipFill>
        <p:spPr>
          <a:xfrm>
            <a:off x="7010400" y="228600"/>
            <a:ext cx="1910978" cy="2514600"/>
          </a:xfrm>
          <a:prstGeom prst="ellipse">
            <a:avLst/>
          </a:prstGeom>
        </p:spPr>
      </p:pic>
      <p:pic>
        <p:nvPicPr>
          <p:cNvPr id="6" name="Picture 5" descr="RedGuardsLow.jpg"/>
          <p:cNvPicPr>
            <a:picLocks noChangeAspect="1"/>
          </p:cNvPicPr>
          <p:nvPr/>
        </p:nvPicPr>
        <p:blipFill>
          <a:blip r:embed="rId6"/>
          <a:stretch>
            <a:fillRect/>
          </a:stretch>
        </p:blipFill>
        <p:spPr>
          <a:xfrm>
            <a:off x="2743200" y="3886200"/>
            <a:ext cx="1909654" cy="2304279"/>
          </a:xfrm>
          <a:prstGeom prst="cube">
            <a:avLst/>
          </a:prstGeom>
        </p:spPr>
      </p:pic>
      <p:pic>
        <p:nvPicPr>
          <p:cNvPr id="8" name="Picture 7" descr="hist_bo2.gif"/>
          <p:cNvPicPr>
            <a:picLocks noChangeAspect="1"/>
          </p:cNvPicPr>
          <p:nvPr/>
        </p:nvPicPr>
        <p:blipFill>
          <a:blip r:embed="rId7"/>
          <a:stretch>
            <a:fillRect/>
          </a:stretch>
        </p:blipFill>
        <p:spPr>
          <a:xfrm rot="224630">
            <a:off x="152400" y="3048000"/>
            <a:ext cx="3429000" cy="3429000"/>
          </a:xfrm>
          <a:prstGeom prst="cub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4578"/>
                                        </p:tgtEl>
                                      </p:cBhvr>
                                    </p:animEffect>
                                    <p:animScale>
                                      <p:cBhvr>
                                        <p:cTn id="7" dur="250" autoRev="1" fill="hold"/>
                                        <p:tgtEl>
                                          <p:spTgt spid="24578"/>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A8944">
            <a:alpha val="52940"/>
          </a:srgbClr>
        </a:solidFill>
        <a:effectLst/>
      </p:bgPr>
    </p:bg>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304800" y="533400"/>
            <a:ext cx="8305800" cy="1852613"/>
          </a:xfrm>
          <a:prstGeom prst="rect">
            <a:avLst/>
          </a:prstGeom>
          <a:noFill/>
          <a:ln w="9525">
            <a:noFill/>
            <a:miter lim="800000"/>
            <a:headEnd/>
            <a:tailEnd/>
          </a:ln>
        </p:spPr>
        <p:txBody>
          <a:bodyPr>
            <a:prstTxWarp prst="textNoShape">
              <a:avLst/>
            </a:prstTxWarp>
            <a:spAutoFit/>
          </a:bodyPr>
          <a:lstStyle/>
          <a:p>
            <a:pPr eaLnBrk="1" hangingPunct="1">
              <a:lnSpc>
                <a:spcPct val="90000"/>
              </a:lnSpc>
            </a:pPr>
            <a:r>
              <a:rPr lang="en-US">
                <a:latin typeface="Times New Roman" charset="0"/>
                <a:ea typeface="Times New Roman" charset="0"/>
                <a:cs typeface="Times New Roman" charset="0"/>
              </a:rPr>
              <a:t>C. </a:t>
            </a:r>
            <a:r>
              <a:rPr lang="en-US" b="1">
                <a:latin typeface="Times New Roman" charset="0"/>
                <a:ea typeface="Times New Roman" charset="0"/>
                <a:cs typeface="Times New Roman" charset="0"/>
              </a:rPr>
              <a:t>1918</a:t>
            </a:r>
            <a:r>
              <a:rPr lang="en-US">
                <a:latin typeface="Times New Roman" charset="0"/>
                <a:ea typeface="Times New Roman" charset="0"/>
                <a:cs typeface="Times New Roman" charset="0"/>
              </a:rPr>
              <a:t> – Russia withdrew from WWI signed Treaty of Brest-</a:t>
            </a:r>
          </a:p>
          <a:p>
            <a:pPr eaLnBrk="1" hangingPunct="1">
              <a:lnSpc>
                <a:spcPct val="90000"/>
              </a:lnSpc>
            </a:pPr>
            <a:r>
              <a:rPr lang="en-US">
                <a:latin typeface="Times New Roman" charset="0"/>
                <a:ea typeface="Times New Roman" charset="0"/>
                <a:cs typeface="Times New Roman" charset="0"/>
              </a:rPr>
              <a:t>     Litovsk - Russia gave territory to Germany</a:t>
            </a:r>
          </a:p>
          <a:p>
            <a:pPr eaLnBrk="1" hangingPunct="1">
              <a:lnSpc>
                <a:spcPct val="90000"/>
              </a:lnSpc>
            </a:pPr>
            <a:r>
              <a:rPr lang="en-US">
                <a:latin typeface="Times New Roman" charset="0"/>
                <a:ea typeface="Times New Roman" charset="0"/>
                <a:cs typeface="Times New Roman" charset="0"/>
              </a:rPr>
              <a:t>     1. Angered Russians (many also upset with murder of royal</a:t>
            </a:r>
          </a:p>
          <a:p>
            <a:pPr eaLnBrk="1" hangingPunct="1">
              <a:lnSpc>
                <a:spcPct val="90000"/>
              </a:lnSpc>
            </a:pPr>
            <a:r>
              <a:rPr lang="en-US">
                <a:latin typeface="Times New Roman" charset="0"/>
                <a:ea typeface="Times New Roman" charset="0"/>
                <a:cs typeface="Times New Roman" charset="0"/>
              </a:rPr>
              <a:t>         family)</a:t>
            </a:r>
          </a:p>
          <a:p>
            <a:endParaRPr lang="en-US" sz="2800"/>
          </a:p>
          <a:p>
            <a:endParaRPr lang="en-US"/>
          </a:p>
        </p:txBody>
      </p:sp>
      <p:sp>
        <p:nvSpPr>
          <p:cNvPr id="3" name="TextBox 2"/>
          <p:cNvSpPr txBox="1">
            <a:spLocks noChangeArrowheads="1"/>
          </p:cNvSpPr>
          <p:nvPr/>
        </p:nvSpPr>
        <p:spPr bwMode="auto">
          <a:xfrm>
            <a:off x="381000" y="2209800"/>
            <a:ext cx="8001000" cy="1095375"/>
          </a:xfrm>
          <a:prstGeom prst="rect">
            <a:avLst/>
          </a:prstGeom>
          <a:noFill/>
          <a:ln w="9525">
            <a:noFill/>
            <a:miter lim="800000"/>
            <a:headEnd/>
            <a:tailEnd/>
          </a:ln>
        </p:spPr>
        <p:txBody>
          <a:bodyPr>
            <a:prstTxWarp prst="textNoShape">
              <a:avLst/>
            </a:prstTxWarp>
            <a:spAutoFit/>
          </a:bodyPr>
          <a:lstStyle/>
          <a:p>
            <a:pPr eaLnBrk="1" hangingPunct="1">
              <a:lnSpc>
                <a:spcPct val="90000"/>
              </a:lnSpc>
            </a:pPr>
            <a:r>
              <a:rPr lang="en-US" dirty="0">
                <a:latin typeface="Times New Roman" charset="0"/>
                <a:ea typeface="Times New Roman" charset="0"/>
                <a:cs typeface="Times New Roman" charset="0"/>
              </a:rPr>
              <a:t>D. </a:t>
            </a:r>
            <a:r>
              <a:rPr lang="en-US" b="1" dirty="0">
                <a:latin typeface="Times New Roman" charset="0"/>
                <a:ea typeface="Times New Roman" charset="0"/>
                <a:cs typeface="Times New Roman" charset="0"/>
              </a:rPr>
              <a:t>Now civil war </a:t>
            </a:r>
            <a:r>
              <a:rPr lang="en-US" dirty="0">
                <a:latin typeface="Times New Roman" charset="0"/>
                <a:ea typeface="Times New Roman" charset="0"/>
                <a:cs typeface="Times New Roman" charset="0"/>
              </a:rPr>
              <a:t>– </a:t>
            </a:r>
            <a:r>
              <a:rPr lang="en-US" dirty="0">
                <a:solidFill>
                  <a:srgbClr val="EE4027"/>
                </a:solidFill>
                <a:latin typeface="Times New Roman" charset="0"/>
                <a:ea typeface="Times New Roman" charset="0"/>
                <a:cs typeface="Times New Roman" charset="0"/>
              </a:rPr>
              <a:t>Bolshevik Red Army  </a:t>
            </a:r>
            <a:r>
              <a:rPr lang="en-US" dirty="0">
                <a:latin typeface="Times New Roman" charset="0"/>
                <a:ea typeface="Times New Roman" charset="0"/>
                <a:cs typeface="Times New Roman" charset="0"/>
              </a:rPr>
              <a:t>vs. </a:t>
            </a:r>
            <a:r>
              <a:rPr lang="en-US" dirty="0">
                <a:solidFill>
                  <a:schemeClr val="bg1"/>
                </a:solidFill>
                <a:effectLst>
                  <a:outerShdw blurRad="38100" dist="38100" dir="2700000" algn="tl">
                    <a:srgbClr val="000000">
                      <a:alpha val="43137"/>
                    </a:srgbClr>
                  </a:outerShdw>
                </a:effectLst>
                <a:latin typeface="Times New Roman" charset="0"/>
                <a:ea typeface="Times New Roman" charset="0"/>
                <a:cs typeface="Times New Roman" charset="0"/>
              </a:rPr>
              <a:t>White Army </a:t>
            </a:r>
          </a:p>
          <a:p>
            <a:pPr eaLnBrk="1" hangingPunct="1">
              <a:lnSpc>
                <a:spcPct val="90000"/>
              </a:lnSpc>
            </a:pPr>
            <a:r>
              <a:rPr lang="en-US" dirty="0">
                <a:latin typeface="Times New Roman" charset="0"/>
                <a:ea typeface="Times New Roman" charset="0"/>
                <a:cs typeface="Times New Roman" charset="0"/>
              </a:rPr>
              <a:t>     1. White Army divided; but united in wanting to defeat Red</a:t>
            </a:r>
          </a:p>
          <a:p>
            <a:pPr eaLnBrk="1" hangingPunct="1">
              <a:lnSpc>
                <a:spcPct val="90000"/>
              </a:lnSpc>
            </a:pPr>
            <a:r>
              <a:rPr lang="en-US" dirty="0">
                <a:latin typeface="Times New Roman" charset="0"/>
                <a:ea typeface="Times New Roman" charset="0"/>
                <a:cs typeface="Times New Roman" charset="0"/>
              </a:rPr>
              <a:t>     2. Red army won</a:t>
            </a:r>
          </a:p>
        </p:txBody>
      </p:sp>
      <p:pic>
        <p:nvPicPr>
          <p:cNvPr id="26628" name="Picture 3" descr="reds.jpg"/>
          <p:cNvPicPr>
            <a:picLocks noChangeAspect="1"/>
          </p:cNvPicPr>
          <p:nvPr/>
        </p:nvPicPr>
        <p:blipFill>
          <a:blip r:embed="rId3"/>
          <a:srcRect/>
          <a:stretch>
            <a:fillRect/>
          </a:stretch>
        </p:blipFill>
        <p:spPr bwMode="auto">
          <a:xfrm>
            <a:off x="381000" y="3657600"/>
            <a:ext cx="2938463" cy="2133600"/>
          </a:xfrm>
          <a:prstGeom prst="rect">
            <a:avLst/>
          </a:prstGeom>
          <a:noFill/>
          <a:ln w="9525">
            <a:noFill/>
            <a:miter lim="800000"/>
            <a:headEnd/>
            <a:tailEnd/>
          </a:ln>
        </p:spPr>
      </p:pic>
      <p:sp>
        <p:nvSpPr>
          <p:cNvPr id="26629" name="TextBox 4"/>
          <p:cNvSpPr txBox="1">
            <a:spLocks noChangeArrowheads="1"/>
          </p:cNvSpPr>
          <p:nvPr/>
        </p:nvSpPr>
        <p:spPr bwMode="auto">
          <a:xfrm>
            <a:off x="3962400" y="4648200"/>
            <a:ext cx="681038" cy="461963"/>
          </a:xfrm>
          <a:prstGeom prst="rect">
            <a:avLst/>
          </a:prstGeom>
          <a:noFill/>
          <a:ln w="9525">
            <a:noFill/>
            <a:miter lim="800000"/>
            <a:headEnd/>
            <a:tailEnd/>
          </a:ln>
        </p:spPr>
        <p:txBody>
          <a:bodyPr wrap="none">
            <a:prstTxWarp prst="textNoShape">
              <a:avLst/>
            </a:prstTxWarp>
            <a:spAutoFit/>
          </a:bodyPr>
          <a:lstStyle/>
          <a:p>
            <a:r>
              <a:rPr lang="en-US"/>
              <a:t>VS.</a:t>
            </a:r>
          </a:p>
        </p:txBody>
      </p:sp>
      <p:sp>
        <p:nvSpPr>
          <p:cNvPr id="26630" name="TextBox 5"/>
          <p:cNvSpPr txBox="1">
            <a:spLocks noChangeArrowheads="1"/>
          </p:cNvSpPr>
          <p:nvPr/>
        </p:nvSpPr>
        <p:spPr bwMode="auto">
          <a:xfrm>
            <a:off x="1219200" y="6019800"/>
            <a:ext cx="979488" cy="461963"/>
          </a:xfrm>
          <a:prstGeom prst="rect">
            <a:avLst/>
          </a:prstGeom>
          <a:noFill/>
          <a:ln w="9525">
            <a:noFill/>
            <a:miter lim="800000"/>
            <a:headEnd/>
            <a:tailEnd/>
          </a:ln>
        </p:spPr>
        <p:txBody>
          <a:bodyPr wrap="none">
            <a:prstTxWarp prst="textNoShape">
              <a:avLst/>
            </a:prstTxWarp>
            <a:spAutoFit/>
          </a:bodyPr>
          <a:lstStyle/>
          <a:p>
            <a:r>
              <a:rPr lang="en-US" i="1">
                <a:solidFill>
                  <a:srgbClr val="EE4027"/>
                </a:solidFill>
              </a:rPr>
              <a:t>Reds</a:t>
            </a:r>
          </a:p>
        </p:txBody>
      </p:sp>
      <p:pic>
        <p:nvPicPr>
          <p:cNvPr id="26631" name="Picture 6" descr="whites.jpg"/>
          <p:cNvPicPr>
            <a:picLocks noChangeAspect="1"/>
          </p:cNvPicPr>
          <p:nvPr/>
        </p:nvPicPr>
        <p:blipFill>
          <a:blip r:embed="rId4"/>
          <a:srcRect/>
          <a:stretch>
            <a:fillRect/>
          </a:stretch>
        </p:blipFill>
        <p:spPr bwMode="auto">
          <a:xfrm>
            <a:off x="5105400" y="3657600"/>
            <a:ext cx="3124200" cy="2343150"/>
          </a:xfrm>
          <a:prstGeom prst="rect">
            <a:avLst/>
          </a:prstGeom>
          <a:noFill/>
          <a:ln w="9525">
            <a:noFill/>
            <a:miter lim="800000"/>
            <a:headEnd/>
            <a:tailEnd/>
          </a:ln>
        </p:spPr>
      </p:pic>
      <p:sp>
        <p:nvSpPr>
          <p:cNvPr id="26632" name="TextBox 8"/>
          <p:cNvSpPr txBox="1">
            <a:spLocks noChangeArrowheads="1"/>
          </p:cNvSpPr>
          <p:nvPr/>
        </p:nvSpPr>
        <p:spPr bwMode="auto">
          <a:xfrm>
            <a:off x="6096000" y="6019800"/>
            <a:ext cx="1201738" cy="461963"/>
          </a:xfrm>
          <a:prstGeom prst="rect">
            <a:avLst/>
          </a:prstGeom>
          <a:noFill/>
          <a:ln w="9525">
            <a:noFill/>
            <a:miter lim="800000"/>
            <a:headEnd/>
            <a:tailEnd/>
          </a:ln>
        </p:spPr>
        <p:txBody>
          <a:bodyPr wrap="none">
            <a:prstTxWarp prst="textNoShape">
              <a:avLst/>
            </a:prstTxWarp>
            <a:spAutoFit/>
          </a:bodyPr>
          <a:lstStyle/>
          <a:p>
            <a:r>
              <a:rPr lang="en-US" i="1" dirty="0">
                <a:solidFill>
                  <a:schemeClr val="bg1"/>
                </a:solidFill>
                <a:effectLst>
                  <a:outerShdw blurRad="38100" dist="38100" dir="2700000" algn="tl">
                    <a:srgbClr val="000000">
                      <a:alpha val="43137"/>
                    </a:srgbClr>
                  </a:outerShdw>
                </a:effectLst>
              </a:rPr>
              <a:t>Whites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BA60"/>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52400" y="609600"/>
            <a:ext cx="7772400" cy="685800"/>
          </a:xfrm>
        </p:spPr>
        <p:txBody>
          <a:bodyPr/>
          <a:lstStyle/>
          <a:p>
            <a:pPr algn="l" eaLnBrk="1" hangingPunct="1"/>
            <a:r>
              <a:rPr lang="en-US" sz="3200" smtClean="0">
                <a:latin typeface="Times New Roman" charset="0"/>
                <a:ea typeface="Times New Roman" charset="0"/>
                <a:cs typeface="Times New Roman" charset="0"/>
              </a:rPr>
              <a:t>IV. </a:t>
            </a:r>
            <a:r>
              <a:rPr lang="en-US" sz="3200" b="1" smtClean="0">
                <a:latin typeface="Times New Roman" charset="0"/>
                <a:ea typeface="Times New Roman" charset="0"/>
                <a:cs typeface="Times New Roman" charset="0"/>
              </a:rPr>
              <a:t>Lenin Restores Order</a:t>
            </a:r>
          </a:p>
        </p:txBody>
      </p:sp>
      <p:sp>
        <p:nvSpPr>
          <p:cNvPr id="27651" name="Rectangle 3"/>
          <p:cNvSpPr>
            <a:spLocks noGrp="1" noChangeArrowheads="1"/>
          </p:cNvSpPr>
          <p:nvPr>
            <p:ph type="body" idx="4294967295"/>
          </p:nvPr>
        </p:nvSpPr>
        <p:spPr>
          <a:xfrm>
            <a:off x="685800" y="1371600"/>
            <a:ext cx="8229600" cy="4114800"/>
          </a:xfrm>
        </p:spPr>
        <p:txBody>
          <a:bodyPr/>
          <a:lstStyle/>
          <a:p>
            <a:pPr eaLnBrk="1" hangingPunct="1">
              <a:buFontTx/>
              <a:buNone/>
            </a:pPr>
            <a:r>
              <a:rPr lang="en-US" sz="2800" dirty="0" smtClean="0">
                <a:latin typeface="Times New Roman" charset="0"/>
                <a:ea typeface="Times New Roman" charset="0"/>
                <a:cs typeface="Times New Roman" charset="0"/>
              </a:rPr>
              <a:t>A. War and revolution destroyed economy</a:t>
            </a:r>
          </a:p>
          <a:p>
            <a:pPr eaLnBrk="1" hangingPunct="1">
              <a:buFontTx/>
              <a:buNone/>
            </a:pPr>
            <a:r>
              <a:rPr lang="en-US" sz="2800" dirty="0" smtClean="0">
                <a:latin typeface="Times New Roman" charset="0"/>
                <a:ea typeface="Times New Roman" charset="0"/>
                <a:cs typeface="Times New Roman" charset="0"/>
              </a:rPr>
              <a:t>B. 1921 - New Economic Policy</a:t>
            </a:r>
          </a:p>
          <a:p>
            <a:pPr eaLnBrk="1" hangingPunct="1">
              <a:buFontTx/>
              <a:buNone/>
            </a:pPr>
            <a:r>
              <a:rPr lang="en-US" sz="2800" dirty="0" smtClean="0">
                <a:latin typeface="Times New Roman" charset="0"/>
                <a:ea typeface="Times New Roman" charset="0"/>
                <a:cs typeface="Times New Roman" charset="0"/>
              </a:rPr>
              <a:t>    1. Against state-controlled economy</a:t>
            </a:r>
          </a:p>
          <a:p>
            <a:pPr eaLnBrk="1" hangingPunct="1">
              <a:buFontTx/>
              <a:buNone/>
            </a:pPr>
            <a:r>
              <a:rPr lang="en-US" sz="2800" dirty="0" smtClean="0">
                <a:latin typeface="Times New Roman" charset="0"/>
                <a:ea typeface="Times New Roman" charset="0"/>
                <a:cs typeface="Times New Roman" charset="0"/>
              </a:rPr>
              <a:t>    2. Small-scale version of capitalism</a:t>
            </a:r>
          </a:p>
          <a:p>
            <a:pPr eaLnBrk="1" hangingPunct="1">
              <a:buFontTx/>
              <a:buNone/>
            </a:pPr>
            <a:r>
              <a:rPr lang="en-US" sz="2800" dirty="0" smtClean="0">
                <a:latin typeface="Times New Roman" charset="0"/>
                <a:ea typeface="Times New Roman" charset="0"/>
                <a:cs typeface="Times New Roman" charset="0"/>
              </a:rPr>
              <a:t>C. Against nationalism</a:t>
            </a:r>
          </a:p>
          <a:p>
            <a:pPr eaLnBrk="1" hangingPunct="1">
              <a:buFontTx/>
              <a:buNone/>
            </a:pPr>
            <a:r>
              <a:rPr lang="en-US" sz="2800" dirty="0" smtClean="0">
                <a:latin typeface="Times New Roman" charset="0"/>
                <a:ea typeface="Times New Roman" charset="0"/>
                <a:cs typeface="Times New Roman" charset="0"/>
              </a:rPr>
              <a:t>                   1. Set up soviet republics</a:t>
            </a:r>
          </a:p>
          <a:p>
            <a:pPr eaLnBrk="1" hangingPunct="1">
              <a:buFontTx/>
              <a:buNone/>
            </a:pPr>
            <a:r>
              <a:rPr lang="en-US" sz="2800" dirty="0" smtClean="0">
                <a:latin typeface="Times New Roman" charset="0"/>
                <a:ea typeface="Times New Roman" charset="0"/>
                <a:cs typeface="Times New Roman" charset="0"/>
              </a:rPr>
              <a:t>                   2. 1922 - Union of Soviet 			  		Socialist Republics (USSR)</a:t>
            </a:r>
          </a:p>
        </p:txBody>
      </p:sp>
      <p:pic>
        <p:nvPicPr>
          <p:cNvPr id="27652" name="Picture 3" descr="lenin-37.jpg"/>
          <p:cNvPicPr>
            <a:picLocks noChangeAspect="1"/>
          </p:cNvPicPr>
          <p:nvPr/>
        </p:nvPicPr>
        <p:blipFill>
          <a:blip r:embed="rId4"/>
          <a:srcRect/>
          <a:stretch>
            <a:fillRect/>
          </a:stretch>
        </p:blipFill>
        <p:spPr bwMode="auto">
          <a:xfrm>
            <a:off x="6629400" y="1981200"/>
            <a:ext cx="2133600" cy="2532063"/>
          </a:xfrm>
          <a:prstGeom prst="rect">
            <a:avLst/>
          </a:prstGeom>
          <a:noFill/>
          <a:ln w="9525">
            <a:noFill/>
            <a:miter lim="800000"/>
            <a:headEnd/>
            <a:tailEnd/>
          </a:ln>
        </p:spPr>
      </p:pic>
      <p:pic>
        <p:nvPicPr>
          <p:cNvPr id="27653" name="Picture 4" descr="ussr-1.jpg"/>
          <p:cNvPicPr>
            <a:picLocks noChangeAspect="1"/>
          </p:cNvPicPr>
          <p:nvPr/>
        </p:nvPicPr>
        <p:blipFill>
          <a:blip r:embed="rId5"/>
          <a:srcRect/>
          <a:stretch>
            <a:fillRect/>
          </a:stretch>
        </p:blipFill>
        <p:spPr bwMode="auto">
          <a:xfrm>
            <a:off x="381000" y="4114800"/>
            <a:ext cx="1841500" cy="2514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1000" accel="50000" decel="50000" autoRev="1" fill="hold">
                                          <p:stCondLst>
                                            <p:cond delay="0"/>
                                          </p:stCondLst>
                                        </p:cTn>
                                        <p:tgtEl>
                                          <p:spTgt spid="27650"/>
                                        </p:tgtEl>
                                        <p:attrNameLst>
                                          <p:attrName>ppt_x</p:attrName>
                                          <p:attrName>ppt_y</p:attrName>
                                        </p:attrNameLst>
                                      </p:cBhvr>
                                    </p:animMotion>
                                    <p:animRot by="1500000">
                                      <p:cBhvr>
                                        <p:cTn id="7" dur="500" fill="hold">
                                          <p:stCondLst>
                                            <p:cond delay="0"/>
                                          </p:stCondLst>
                                        </p:cTn>
                                        <p:tgtEl>
                                          <p:spTgt spid="27650"/>
                                        </p:tgtEl>
                                        <p:attrNameLst>
                                          <p:attrName>r</p:attrName>
                                        </p:attrNameLst>
                                      </p:cBhvr>
                                    </p:animRot>
                                    <p:animRot by="-1500000">
                                      <p:cBhvr>
                                        <p:cTn id="8" dur="500" fill="hold">
                                          <p:stCondLst>
                                            <p:cond delay="500"/>
                                          </p:stCondLst>
                                        </p:cTn>
                                        <p:tgtEl>
                                          <p:spTgt spid="27650"/>
                                        </p:tgtEl>
                                        <p:attrNameLst>
                                          <p:attrName>r</p:attrName>
                                        </p:attrNameLst>
                                      </p:cBhvr>
                                    </p:animRot>
                                    <p:animRot by="-1500000">
                                      <p:cBhvr>
                                        <p:cTn id="9" dur="500" fill="hold">
                                          <p:stCondLst>
                                            <p:cond delay="1000"/>
                                          </p:stCondLst>
                                        </p:cTn>
                                        <p:tgtEl>
                                          <p:spTgt spid="27650"/>
                                        </p:tgtEl>
                                        <p:attrNameLst>
                                          <p:attrName>r</p:attrName>
                                        </p:attrNameLst>
                                      </p:cBhvr>
                                    </p:animRot>
                                    <p:animRot by="1500000">
                                      <p:cBhvr>
                                        <p:cTn id="10" dur="500" fill="hold">
                                          <p:stCondLst>
                                            <p:cond delay="1500"/>
                                          </p:stCondLst>
                                        </p:cTn>
                                        <p:tgtEl>
                                          <p:spTgt spid="27650"/>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Applause"/>
                                        </p:tgtEl>
                                      </p:cMediaNode>
                                    </p:audio>
                                  </p:subTnLst>
                                </p:cTn>
                              </p:par>
                            </p:childTnLst>
                          </p:cTn>
                        </p:par>
                        <p:par>
                          <p:cTn id="11" fill="hold">
                            <p:stCondLst>
                              <p:cond delay="6000"/>
                            </p:stCondLst>
                            <p:childTnLst>
                              <p:par>
                                <p:cTn id="12" presetID="34" presetClass="emph" presetSubtype="0" fill="hold" grpId="1" nodeType="after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27650"/>
                                        </p:tgtEl>
                                        <p:attrNameLst>
                                          <p:attrName>ppt_x</p:attrName>
                                          <p:attrName>ppt_y</p:attrName>
                                        </p:attrNameLst>
                                      </p:cBhvr>
                                    </p:animMotion>
                                    <p:animRot by="1500000">
                                      <p:cBhvr>
                                        <p:cTn id="14" dur="125" fill="hold">
                                          <p:stCondLst>
                                            <p:cond delay="0"/>
                                          </p:stCondLst>
                                        </p:cTn>
                                        <p:tgtEl>
                                          <p:spTgt spid="27650"/>
                                        </p:tgtEl>
                                        <p:attrNameLst>
                                          <p:attrName>r</p:attrName>
                                        </p:attrNameLst>
                                      </p:cBhvr>
                                    </p:animRot>
                                    <p:animRot by="-1500000">
                                      <p:cBhvr>
                                        <p:cTn id="15" dur="125" fill="hold">
                                          <p:stCondLst>
                                            <p:cond delay="125"/>
                                          </p:stCondLst>
                                        </p:cTn>
                                        <p:tgtEl>
                                          <p:spTgt spid="27650"/>
                                        </p:tgtEl>
                                        <p:attrNameLst>
                                          <p:attrName>r</p:attrName>
                                        </p:attrNameLst>
                                      </p:cBhvr>
                                    </p:animRot>
                                    <p:animRot by="-1500000">
                                      <p:cBhvr>
                                        <p:cTn id="16" dur="125" fill="hold">
                                          <p:stCondLst>
                                            <p:cond delay="250"/>
                                          </p:stCondLst>
                                        </p:cTn>
                                        <p:tgtEl>
                                          <p:spTgt spid="27650"/>
                                        </p:tgtEl>
                                        <p:attrNameLst>
                                          <p:attrName>r</p:attrName>
                                        </p:attrNameLst>
                                      </p:cBhvr>
                                    </p:animRot>
                                    <p:animRot by="1500000">
                                      <p:cBhvr>
                                        <p:cTn id="17" dur="125" fill="hold">
                                          <p:stCondLst>
                                            <p:cond delay="375"/>
                                          </p:stCondLst>
                                        </p:cTn>
                                        <p:tgtEl>
                                          <p:spTgt spid="276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0"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609600" y="685800"/>
            <a:ext cx="6934200" cy="1938992"/>
          </a:xfrm>
          <a:prstGeom prst="rect">
            <a:avLst/>
          </a:prstGeom>
          <a:noFill/>
          <a:ln w="9525">
            <a:noFill/>
            <a:miter lim="800000"/>
            <a:headEnd/>
            <a:tailEnd/>
          </a:ln>
        </p:spPr>
        <p:txBody>
          <a:bodyPr>
            <a:prstTxWarp prst="textNoShape">
              <a:avLst/>
            </a:prstTxWarp>
            <a:spAutoFit/>
          </a:bodyPr>
          <a:lstStyle/>
          <a:p>
            <a:pPr eaLnBrk="1" hangingPunct="1"/>
            <a:r>
              <a:rPr lang="en-US" dirty="0">
                <a:latin typeface="Times New Roman" charset="0"/>
                <a:ea typeface="Times New Roman" charset="0"/>
                <a:cs typeface="Times New Roman" charset="0"/>
              </a:rPr>
              <a:t>D. </a:t>
            </a:r>
            <a:r>
              <a:rPr lang="en-US" b="1" dirty="0">
                <a:latin typeface="Times New Roman" charset="0"/>
                <a:ea typeface="Times New Roman" charset="0"/>
                <a:cs typeface="Times New Roman" charset="0"/>
              </a:rPr>
              <a:t>Bolsheviks</a:t>
            </a:r>
            <a:r>
              <a:rPr lang="en-US" dirty="0">
                <a:latin typeface="Times New Roman" charset="0"/>
                <a:ea typeface="Times New Roman" charset="0"/>
                <a:cs typeface="Times New Roman" charset="0"/>
              </a:rPr>
              <a:t> named their party the </a:t>
            </a:r>
            <a:r>
              <a:rPr lang="en-US" i="1" dirty="0">
                <a:latin typeface="Times New Roman" charset="0"/>
                <a:ea typeface="Times New Roman" charset="0"/>
                <a:cs typeface="Times New Roman" charset="0"/>
              </a:rPr>
              <a:t>Communist Party</a:t>
            </a:r>
          </a:p>
          <a:p>
            <a:pPr eaLnBrk="1" hangingPunct="1"/>
            <a:r>
              <a:rPr lang="en-US" dirty="0">
                <a:latin typeface="Times New Roman" charset="0"/>
                <a:ea typeface="Times New Roman" charset="0"/>
                <a:cs typeface="Times New Roman" charset="0"/>
              </a:rPr>
              <a:t>    1. Dictatorship of the Communist Party</a:t>
            </a:r>
          </a:p>
          <a:p>
            <a:pPr eaLnBrk="1" hangingPunct="1"/>
            <a:r>
              <a:rPr lang="en-US" dirty="0">
                <a:latin typeface="Times New Roman" charset="0"/>
                <a:ea typeface="Times New Roman" charset="0"/>
                <a:cs typeface="Times New Roman" charset="0"/>
              </a:rPr>
              <a:t>    2. Absolute power despite constitution </a:t>
            </a:r>
            <a:r>
              <a:rPr lang="en-US" dirty="0" smtClean="0">
                <a:latin typeface="Times New Roman" charset="0"/>
                <a:ea typeface="Times New Roman" charset="0"/>
                <a:cs typeface="Times New Roman" charset="0"/>
              </a:rPr>
              <a:t>promising</a:t>
            </a:r>
          </a:p>
          <a:p>
            <a:pPr eaLnBrk="1" hangingPunct="1"/>
            <a:r>
              <a:rPr lang="en-US" dirty="0" smtClean="0">
                <a:latin typeface="Times New Roman" charset="0"/>
                <a:ea typeface="Times New Roman" charset="0"/>
                <a:cs typeface="Times New Roman" charset="0"/>
              </a:rPr>
              <a:t>        </a:t>
            </a:r>
            <a:r>
              <a:rPr lang="en-US" dirty="0">
                <a:latin typeface="Times New Roman" charset="0"/>
                <a:ea typeface="Times New Roman" charset="0"/>
                <a:cs typeface="Times New Roman" charset="0"/>
              </a:rPr>
              <a:t>socialist and democratic principles</a:t>
            </a:r>
          </a:p>
          <a:p>
            <a:endParaRPr lang="en-US" dirty="0">
              <a:latin typeface="Times New Roman" charset="0"/>
              <a:ea typeface="Times New Roman" charset="0"/>
              <a:cs typeface="Times New Roman" charset="0"/>
            </a:endParaRPr>
          </a:p>
        </p:txBody>
      </p:sp>
      <p:sp>
        <p:nvSpPr>
          <p:cNvPr id="3" name="TextBox 2"/>
          <p:cNvSpPr txBox="1">
            <a:spLocks noChangeArrowheads="1"/>
          </p:cNvSpPr>
          <p:nvPr/>
        </p:nvSpPr>
        <p:spPr bwMode="auto">
          <a:xfrm>
            <a:off x="609600" y="2514600"/>
            <a:ext cx="8305800" cy="2308225"/>
          </a:xfrm>
          <a:prstGeom prst="rect">
            <a:avLst/>
          </a:prstGeom>
          <a:noFill/>
          <a:ln w="9525">
            <a:noFill/>
            <a:miter lim="800000"/>
            <a:headEnd/>
            <a:tailEnd/>
          </a:ln>
        </p:spPr>
        <p:txBody>
          <a:bodyPr>
            <a:prstTxWarp prst="textNoShape">
              <a:avLst/>
            </a:prstTxWarp>
            <a:spAutoFit/>
          </a:bodyPr>
          <a:lstStyle/>
          <a:p>
            <a:r>
              <a:rPr lang="en-US">
                <a:latin typeface="Times New Roman" charset="0"/>
                <a:ea typeface="Times New Roman" charset="0"/>
                <a:cs typeface="Times New Roman" charset="0"/>
              </a:rPr>
              <a:t>E. </a:t>
            </a:r>
            <a:r>
              <a:rPr lang="en-US" b="1">
                <a:latin typeface="Times New Roman" charset="0"/>
                <a:ea typeface="Times New Roman" charset="0"/>
                <a:cs typeface="Times New Roman" charset="0"/>
              </a:rPr>
              <a:t>Stalin</a:t>
            </a:r>
            <a:r>
              <a:rPr lang="en-US">
                <a:latin typeface="Times New Roman" charset="0"/>
                <a:ea typeface="Times New Roman" charset="0"/>
                <a:cs typeface="Times New Roman" charset="0"/>
              </a:rPr>
              <a:t> “</a:t>
            </a:r>
            <a:r>
              <a:rPr lang="en-US" i="1">
                <a:latin typeface="Times New Roman" charset="0"/>
                <a:ea typeface="Times New Roman" charset="0"/>
                <a:cs typeface="Times New Roman" charset="0"/>
              </a:rPr>
              <a:t>man of Steel</a:t>
            </a:r>
            <a:r>
              <a:rPr lang="en-US">
                <a:latin typeface="Times New Roman" charset="0"/>
                <a:ea typeface="Times New Roman" charset="0"/>
                <a:cs typeface="Times New Roman" charset="0"/>
              </a:rPr>
              <a:t>” becomes dictator 1928</a:t>
            </a:r>
          </a:p>
          <a:p>
            <a:r>
              <a:rPr lang="en-US">
                <a:latin typeface="Times New Roman" charset="0"/>
                <a:ea typeface="Times New Roman" charset="0"/>
                <a:cs typeface="Times New Roman" charset="0"/>
              </a:rPr>
              <a:t>     1. Lenin died 1924</a:t>
            </a:r>
          </a:p>
          <a:p>
            <a:r>
              <a:rPr lang="en-US">
                <a:latin typeface="Times New Roman" charset="0"/>
                <a:ea typeface="Times New Roman" charset="0"/>
                <a:cs typeface="Times New Roman" charset="0"/>
              </a:rPr>
              <a:t>     2. Prior to death wrote</a:t>
            </a:r>
            <a:r>
              <a:rPr lang="en-US" i="1">
                <a:latin typeface="Times New Roman" charset="0"/>
                <a:ea typeface="Times New Roman" charset="0"/>
                <a:cs typeface="Times New Roman" charset="0"/>
              </a:rPr>
              <a:t>, “Comrade Stalin… has concentrated</a:t>
            </a:r>
          </a:p>
          <a:p>
            <a:r>
              <a:rPr lang="en-US" i="1">
                <a:latin typeface="Times New Roman" charset="0"/>
                <a:ea typeface="Times New Roman" charset="0"/>
                <a:cs typeface="Times New Roman" charset="0"/>
              </a:rPr>
              <a:t>         enormous power in his hands, and I am not sure that he</a:t>
            </a:r>
          </a:p>
          <a:p>
            <a:r>
              <a:rPr lang="en-US" i="1">
                <a:latin typeface="Times New Roman" charset="0"/>
                <a:ea typeface="Times New Roman" charset="0"/>
                <a:cs typeface="Times New Roman" charset="0"/>
              </a:rPr>
              <a:t>         always knows how to use that power with sufficient</a:t>
            </a:r>
          </a:p>
          <a:p>
            <a:r>
              <a:rPr lang="en-US" i="1">
                <a:latin typeface="Times New Roman" charset="0"/>
                <a:ea typeface="Times New Roman" charset="0"/>
                <a:cs typeface="Times New Roman" charset="0"/>
              </a:rPr>
              <a:t>         caution.”</a:t>
            </a:r>
          </a:p>
        </p:txBody>
      </p:sp>
      <p:pic>
        <p:nvPicPr>
          <p:cNvPr id="5" name="Picture 4" descr="stalin_victory.jpg"/>
          <p:cNvPicPr>
            <a:picLocks noChangeAspect="1"/>
          </p:cNvPicPr>
          <p:nvPr/>
        </p:nvPicPr>
        <p:blipFill>
          <a:blip r:embed="rId5"/>
          <a:stretch>
            <a:fillRect/>
          </a:stretch>
        </p:blipFill>
        <p:spPr>
          <a:xfrm>
            <a:off x="7010400" y="990600"/>
            <a:ext cx="1948908" cy="2286000"/>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p:stCondLst>
                              <p:cond delay="500"/>
                            </p:stCondLst>
                            <p:childTnLst>
                              <p:par>
                                <p:cTn id="13" presetID="10" presetClass="entr" presetSubtype="0" fill="hold" grpId="1"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par>
                          <p:cTn id="16" fill="hold">
                            <p:stCondLst>
                              <p:cond delay="2500"/>
                            </p:stCondLst>
                            <p:childTnLst>
                              <p:par>
                                <p:cTn id="17" presetID="1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lide(fromBottom)">
                                      <p:cBhvr>
                                        <p:cTn id="19" dur="5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3" name="Explosio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3" grpId="0"/>
      <p:bldP spid="3" grpId="1"/>
    </p:bldLst>
  </p:timing>
</p:sld>
</file>

<file path=ppt/theme/theme1.xml><?xml version="1.0" encoding="utf-8"?>
<a:theme xmlns:a="http://schemas.openxmlformats.org/drawingml/2006/main" name="WHUnt7 RussianRev.pp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WHUnt7 RussianRev.ppt.pot</Template>
  <TotalTime>5125</TotalTime>
  <Words>1319</Words>
  <Application>Microsoft Office PowerPoint</Application>
  <PresentationFormat>On-screen Show (4:3)</PresentationFormat>
  <Paragraphs>121</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WHUnt7 RussianRev.ppt</vt:lpstr>
      <vt:lpstr>Revolutions in Russia</vt:lpstr>
      <vt:lpstr>I.Czar Alexander III resists change(1881-1894)</vt:lpstr>
      <vt:lpstr>II. Nicholas II succeeds (1894)</vt:lpstr>
      <vt:lpstr>B. Revolution Begins during reign of Nicholas II</vt:lpstr>
      <vt:lpstr>Timeline</vt:lpstr>
      <vt:lpstr>III. Bolshevik Revolution</vt:lpstr>
      <vt:lpstr>PowerPoint Presentation</vt:lpstr>
      <vt:lpstr>IV. Lenin Restores Order</vt:lpstr>
      <vt:lpstr>PowerPoint Presentation</vt:lpstr>
      <vt:lpstr>Causes and Results</vt:lpstr>
    </vt:vector>
  </TitlesOfParts>
  <Company>Lumpkin County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Revolutions in Russia</dc:title>
  <dc:creator>Catherine Ariemma</dc:creator>
  <cp:lastModifiedBy>Caitlin</cp:lastModifiedBy>
  <cp:revision>7</cp:revision>
  <cp:lastPrinted>2013-11-12T20:22:42Z</cp:lastPrinted>
  <dcterms:created xsi:type="dcterms:W3CDTF">2013-11-12T20:21:46Z</dcterms:created>
  <dcterms:modified xsi:type="dcterms:W3CDTF">2016-07-02T18:49:10Z</dcterms:modified>
</cp:coreProperties>
</file>