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8" r:id="rId3"/>
    <p:sldId id="257" r:id="rId4"/>
    <p:sldId id="259" r:id="rId5"/>
    <p:sldId id="260" r:id="rId6"/>
    <p:sldId id="262" r:id="rId7"/>
    <p:sldId id="261" r:id="rId8"/>
    <p:sldId id="263" r:id="rId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E090"/>
    <a:srgbClr val="89E0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043" autoAdjust="0"/>
  </p:normalViewPr>
  <p:slideViewPr>
    <p:cSldViewPr>
      <p:cViewPr>
        <p:scale>
          <a:sx n="48" d="100"/>
          <a:sy n="48" d="100"/>
        </p:scale>
        <p:origin x="-1626"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8AFC71E2-7E6A-2C47-BD7A-E004F14059B2}" type="slidenum">
              <a:rPr lang="en-US"/>
              <a:pPr/>
              <a:t>‹#›</a:t>
            </a:fld>
            <a:endParaRPr lang="en-US" dirty="0"/>
          </a:p>
        </p:txBody>
      </p:sp>
    </p:spTree>
    <p:extLst>
      <p:ext uri="{BB962C8B-B14F-4D97-AF65-F5344CB8AC3E}">
        <p14:creationId xmlns:p14="http://schemas.microsoft.com/office/powerpoint/2010/main" val="8909523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britannica.com/EBchecked/topic/162240/dictatorship"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britannica.com/EBchecked/topic/399484/Benito-Mussolini"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54D29BFE-3351-E34B-B185-89A0A3A76AA9}" type="slidenum">
              <a:rPr lang="en-US"/>
              <a:pPr/>
              <a:t>1</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36362D4F-EFDD-3942-9AC3-790B2124A896}" type="slidenum">
              <a:rPr lang="en-US"/>
              <a:pPr/>
              <a:t>2</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dirty="0" smtClean="0"/>
              <a:t>There is no central</a:t>
            </a:r>
            <a:r>
              <a:rPr lang="en-US" baseline="0" dirty="0" smtClean="0"/>
              <a:t> </a:t>
            </a:r>
            <a:r>
              <a:rPr lang="en-US" dirty="0" smtClean="0"/>
              <a:t>theory like communism.</a:t>
            </a:r>
            <a:r>
              <a:rPr lang="en-US" baseline="0" dirty="0" smtClean="0"/>
              <a:t>  Similar to communism in some aspects: 1. dictators </a:t>
            </a:r>
            <a:r>
              <a:rPr lang="en-US" baseline="0" dirty="0" err="1" smtClean="0"/>
              <a:t>w</a:t>
            </a:r>
            <a:r>
              <a:rPr lang="en-US" baseline="0" dirty="0" smtClean="0"/>
              <a:t>/one party rule, 2. no individual rights (obedience to the state &amp; its leader was the most important), 3. state was supreme.  Unlike communism they are going to supports classes believing that each class has a place and function.  Fascists were nationalists while communists were internationalists wanting an international state of workers.</a:t>
            </a:r>
          </a:p>
          <a:p>
            <a:pPr eaLnBrk="1" hangingPunct="1"/>
            <a:endParaRPr lang="en-US" baseline="0" dirty="0" smtClean="0"/>
          </a:p>
          <a:p>
            <a:pPr eaLnBrk="1" hangingPunct="1"/>
            <a:r>
              <a:rPr lang="en-US" baseline="0" dirty="0" smtClean="0"/>
              <a:t>Fascism </a:t>
            </a:r>
          </a:p>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CE816DAD-B07D-0D40-B14E-6A067B6BF422}" type="slidenum">
              <a:rPr lang="en-US"/>
              <a:pPr/>
              <a:t>3</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r>
              <a:rPr lang="en-US" dirty="0" smtClean="0"/>
              <a:t>The</a:t>
            </a:r>
            <a:r>
              <a:rPr lang="en-US" baseline="0" dirty="0" smtClean="0"/>
              <a:t> Italian economy was crippled by inflation and unemployment.  There was widespread unrest due to the economic problems.  The wanted a leader to take action.</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7CC26E50-190D-F349-A181-C5FF05A92E41}" type="slidenum">
              <a:rPr lang="en-US"/>
              <a:pPr/>
              <a:t>4</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dirty="0" smtClean="0"/>
              <a:t>Mussolini was a newspaper editor.  He promised to revive</a:t>
            </a:r>
            <a:r>
              <a:rPr lang="en-US" baseline="0" dirty="0" smtClean="0"/>
              <a:t> the econ &amp; rebuilding its armed forces.</a:t>
            </a:r>
          </a:p>
          <a:p>
            <a:pPr eaLnBrk="1" hangingPunct="1"/>
            <a:endParaRPr lang="en-US" baseline="0" dirty="0" smtClean="0"/>
          </a:p>
          <a:p>
            <a:pPr eaLnBrk="1" hangingPunct="1"/>
            <a:r>
              <a:rPr lang="en-US" dirty="0" smtClean="0"/>
              <a:t>One </a:t>
            </a:r>
            <a:r>
              <a:rPr lang="en-US" dirty="0" err="1" smtClean="0"/>
              <a:t>favoured</a:t>
            </a:r>
            <a:r>
              <a:rPr lang="en-US" dirty="0" smtClean="0"/>
              <a:t> way of making people conform was to tie a ‘troublemaker’ to a tree, force a pint or two of castor oil down the victim’s throat and force him to eat a live toad/frog etc. This punishment was enough to ensure people kept their thoughts to themselves. </a:t>
            </a:r>
          </a:p>
          <a:p>
            <a:pPr eaLnBrk="1" hangingPunct="1"/>
            <a:endParaRPr lang="en-US" dirty="0" smtClean="0"/>
          </a:p>
          <a:p>
            <a:r>
              <a:rPr lang="en-US" dirty="0" smtClean="0"/>
              <a:t>When Mussolini said:</a:t>
            </a:r>
          </a:p>
          <a:p>
            <a:r>
              <a:rPr lang="en-US" b="1" dirty="0" smtClean="0"/>
              <a:t>"Italy wants peace and quiet, work and calm. I will give these things with love if possible and with force if necessary.”</a:t>
            </a:r>
          </a:p>
          <a:p>
            <a:endParaRPr lang="en-US" b="1" dirty="0" smtClean="0"/>
          </a:p>
          <a:p>
            <a:r>
              <a:rPr lang="en-US" dirty="0" smtClean="0"/>
              <a:t>Many Italians, especially among the middle class, welcomed his authority. They were tired of strikes and riots, responsive to the flamboyant techniques and medieval trappings of fascism, and ready to submit to </a:t>
            </a:r>
            <a:r>
              <a:rPr lang="en-US" dirty="0" smtClean="0">
                <a:hlinkClick r:id="rId3" tooltip="dictatorship"/>
              </a:rPr>
              <a:t>dictatorship</a:t>
            </a:r>
            <a:r>
              <a:rPr lang="en-US" dirty="0" smtClean="0"/>
              <a:t>, provided the national economy was stabilized and their country restored to its dignity. Mussolini seemed to them the one man capable of bringing order out of chaos. Soon a kind of order had been restored, and the Fascists inaugurated ambitious programs of public works. The costs of this order were, however, enormous. Italy’s fragile democratic system was abolished in </a:t>
            </a:r>
            <a:r>
              <a:rPr lang="en-US" dirty="0" err="1" smtClean="0"/>
              <a:t>favour</a:t>
            </a:r>
            <a:r>
              <a:rPr lang="en-US" dirty="0" smtClean="0"/>
              <a:t> of a one-party state. Opposition parties, trade unions, and the free press were outlawed. Free speech was crushed. A network of spies and secret policemen watched over the population. This repression hit moderate Liberals and Catholics as well as Socialists.</a:t>
            </a:r>
          </a:p>
          <a:p>
            <a:r>
              <a:rPr lang="en-US" dirty="0" smtClean="0"/>
              <a:t>Benito Mussolini. (2013). In </a:t>
            </a:r>
            <a:r>
              <a:rPr lang="en-US" i="1" dirty="0" err="1" smtClean="0"/>
              <a:t>Encyclopædia</a:t>
            </a:r>
            <a:r>
              <a:rPr lang="en-US" i="1" dirty="0" smtClean="0"/>
              <a:t> Britannica</a:t>
            </a:r>
            <a:r>
              <a:rPr lang="en-US" dirty="0" smtClean="0"/>
              <a:t>. Retrieved from </a:t>
            </a:r>
            <a:r>
              <a:rPr lang="en-US" dirty="0" smtClean="0">
                <a:hlinkClick r:id="rId4"/>
              </a:rPr>
              <a:t>http://www.britannica.com/EBchecked/topic/399484/Benito-Mussolini</a:t>
            </a:r>
            <a:endParaRPr lang="en-US" dirty="0" smtClean="0"/>
          </a:p>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6D2E22C-4B8B-4647-BF22-D5C30894E938}" type="slidenum">
              <a:rPr lang="en-US"/>
              <a:pPr/>
              <a:t>5</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1923 a loaf of bread</a:t>
            </a:r>
            <a:r>
              <a:rPr lang="en-US" baseline="0" dirty="0" smtClean="0"/>
              <a:t> cost 200 billion marks, it had cost less than 1 mark in 1918.  Hitler only spent 9 months </a:t>
            </a:r>
            <a:r>
              <a:rPr lang="en-US" baseline="0" smtClean="0"/>
              <a:t>in prison </a:t>
            </a:r>
            <a:r>
              <a:rPr lang="en-US" baseline="0" dirty="0" smtClean="0"/>
              <a:t>even though he was sentenced to 5 yrs.</a:t>
            </a:r>
            <a:endParaRPr lang="en-US" dirty="0"/>
          </a:p>
        </p:txBody>
      </p:sp>
      <p:sp>
        <p:nvSpPr>
          <p:cNvPr id="4" name="Slide Number Placeholder 3"/>
          <p:cNvSpPr>
            <a:spLocks noGrp="1"/>
          </p:cNvSpPr>
          <p:nvPr>
            <p:ph type="sldNum" sz="quarter" idx="10"/>
          </p:nvPr>
        </p:nvSpPr>
        <p:spPr/>
        <p:txBody>
          <a:bodyPr/>
          <a:lstStyle/>
          <a:p>
            <a:fld id="{8AFC71E2-7E6A-2C47-BD7A-E004F14059B2}"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A0D3299-5E5C-814F-A361-FD5552A1FF25}" type="slidenum">
              <a:rPr lang="en-US"/>
              <a:pPr/>
              <a:t>7</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E2E087BE-5538-0444-8CFF-F17BFAD4541E}"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568C0E5-B71D-FC4C-81E2-8063E51BA63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5D8660C-89EA-E945-88C4-02F596E9C45E}"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03936852-D1CB-3841-9685-2D502BC19BC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DA974E84-3BE2-514D-8CD3-50EFB7E79D1A}"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F57DD7A9-5DEC-4C45-B7D1-6776E2B0A8E5}"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37595545-CFF8-E249-A9D3-30C0FDBC1444}"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B5B4AFC8-FE94-D74B-A1AF-4BB56A53318F}"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FCAA5211-41D3-B246-A88B-6D249D6326B2}"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75F66E4B-C28F-EE4F-8795-3D483066243A}"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AA0FF7FA-5628-684A-9C91-124CFEA1BF03}"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EB0034EA-1E42-5745-B2C1-3F3F481FA9D0}"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ctrTitle" idx="4294967295"/>
          </p:nvPr>
        </p:nvSpPr>
        <p:spPr>
          <a:xfrm>
            <a:off x="685800" y="1752600"/>
            <a:ext cx="7772400" cy="1143000"/>
          </a:xfrm>
        </p:spPr>
        <p:txBody>
          <a:bodyPr/>
          <a:lstStyle/>
          <a:p>
            <a:pPr eaLnBrk="1" hangingPunct="1"/>
            <a:r>
              <a:rPr lang="en-US" sz="4800" b="1" dirty="0">
                <a:latin typeface="Big Caslon Medium" charset="0"/>
              </a:rPr>
              <a:t>The Rise of Fascism in Europe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iterate type="lt">
                                    <p:tmPct val="0"/>
                                  </p:iterate>
                                  <p:childTnLst>
                                    <p:set>
                                      <p:cBhvr>
                                        <p:cTn id="6" dur="1" fill="hold">
                                          <p:stCondLst>
                                            <p:cond delay="0"/>
                                          </p:stCondLst>
                                        </p:cTn>
                                        <p:tgtEl>
                                          <p:spTgt spid="14338"/>
                                        </p:tgtEl>
                                        <p:attrNameLst>
                                          <p:attrName>style.visibility</p:attrName>
                                        </p:attrNameLst>
                                      </p:cBhvr>
                                      <p:to>
                                        <p:strVal val="visible"/>
                                      </p:to>
                                    </p:set>
                                    <p:animEffect transition="in" filter="fade">
                                      <p:cBhvr>
                                        <p:cTn id="7" dur="2000"/>
                                        <p:tgtEl>
                                          <p:spTgt spid="14338"/>
                                        </p:tgtEl>
                                      </p:cBhvr>
                                    </p:animEffect>
                                    <p:anim calcmode="lin" valueType="num">
                                      <p:cBhvr>
                                        <p:cTn id="8" dur="2000" fill="hold"/>
                                        <p:tgtEl>
                                          <p:spTgt spid="14338"/>
                                        </p:tgtEl>
                                        <p:attrNameLst>
                                          <p:attrName>ppt_x</p:attrName>
                                        </p:attrNameLst>
                                      </p:cBhvr>
                                      <p:tavLst>
                                        <p:tav tm="0">
                                          <p:val>
                                            <p:strVal val="#ppt_x"/>
                                          </p:val>
                                        </p:tav>
                                        <p:tav tm="100000">
                                          <p:val>
                                            <p:strVal val="#ppt_x"/>
                                          </p:val>
                                        </p:tav>
                                      </p:tavLst>
                                    </p:anim>
                                    <p:anim calcmode="lin" valueType="num">
                                      <p:cBhvr>
                                        <p:cTn id="9" dur="1800" decel="100000" fill="hold"/>
                                        <p:tgtEl>
                                          <p:spTgt spid="14338"/>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433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28600" y="228600"/>
            <a:ext cx="7772400" cy="838200"/>
          </a:xfrm>
        </p:spPr>
        <p:txBody>
          <a:bodyPr/>
          <a:lstStyle/>
          <a:p>
            <a:pPr algn="l" eaLnBrk="1" hangingPunct="1"/>
            <a:r>
              <a:rPr lang="en-US" smtClean="0"/>
              <a:t>I. </a:t>
            </a:r>
            <a:r>
              <a:rPr lang="en-US" b="1" smtClean="0">
                <a:latin typeface="Big Caslon Medium" charset="0"/>
              </a:rPr>
              <a:t>Fascism</a:t>
            </a:r>
          </a:p>
        </p:txBody>
      </p:sp>
      <p:sp>
        <p:nvSpPr>
          <p:cNvPr id="16387" name="Rectangle 3"/>
          <p:cNvSpPr>
            <a:spLocks noGrp="1" noChangeArrowheads="1"/>
          </p:cNvSpPr>
          <p:nvPr>
            <p:ph type="body" idx="4294967295"/>
          </p:nvPr>
        </p:nvSpPr>
        <p:spPr>
          <a:xfrm>
            <a:off x="685800" y="1066800"/>
            <a:ext cx="8153400" cy="1371600"/>
          </a:xfrm>
        </p:spPr>
        <p:txBody>
          <a:bodyPr/>
          <a:lstStyle/>
          <a:p>
            <a:pPr marL="514350" indent="-514350" eaLnBrk="1" hangingPunct="1">
              <a:lnSpc>
                <a:spcPct val="90000"/>
              </a:lnSpc>
              <a:buFontTx/>
              <a:buAutoNum type="alphaUcPeriod"/>
            </a:pPr>
            <a:r>
              <a:rPr lang="en-US" sz="2800" smtClean="0">
                <a:latin typeface="Times New Roman" charset="0"/>
                <a:ea typeface="Times New Roman" charset="0"/>
                <a:cs typeface="Times New Roman" charset="0"/>
              </a:rPr>
              <a:t>A </a:t>
            </a:r>
            <a:r>
              <a:rPr lang="en-US" sz="2800">
                <a:latin typeface="Times New Roman" charset="0"/>
                <a:ea typeface="Times New Roman" charset="0"/>
                <a:cs typeface="Times New Roman" charset="0"/>
              </a:rPr>
              <a:t>political movement that promotes extreme</a:t>
            </a:r>
            <a:r>
              <a:rPr lang="en-US" sz="2800" smtClean="0">
                <a:latin typeface="Times New Roman" charset="0"/>
                <a:ea typeface="Times New Roman" charset="0"/>
                <a:cs typeface="Times New Roman" charset="0"/>
              </a:rPr>
              <a:t> forms </a:t>
            </a:r>
            <a:r>
              <a:rPr lang="en-US" sz="2800">
                <a:latin typeface="Times New Roman" charset="0"/>
                <a:ea typeface="Times New Roman" charset="0"/>
                <a:cs typeface="Times New Roman" charset="0"/>
              </a:rPr>
              <a:t>of nationalism and </a:t>
            </a:r>
            <a:r>
              <a:rPr lang="en-US" sz="2800" smtClean="0">
                <a:latin typeface="Times New Roman" charset="0"/>
                <a:ea typeface="Times New Roman" charset="0"/>
                <a:cs typeface="Times New Roman" charset="0"/>
              </a:rPr>
              <a:t>militarism; includes denial of individual rights and dictatorial one-party rule.</a:t>
            </a:r>
          </a:p>
          <a:p>
            <a:pPr marL="514350" indent="-514350" eaLnBrk="1" hangingPunct="1">
              <a:lnSpc>
                <a:spcPct val="90000"/>
              </a:lnSpc>
              <a:buFontTx/>
              <a:buAutoNum type="alphaUcPeriod"/>
            </a:pPr>
            <a:r>
              <a:rPr lang="en-US" sz="2800" b="1" smtClean="0">
                <a:latin typeface="Times New Roman" charset="0"/>
                <a:ea typeface="Times New Roman" charset="0"/>
                <a:cs typeface="Times New Roman" charset="0"/>
              </a:rPr>
              <a:t>Characteristics</a:t>
            </a:r>
            <a:endParaRPr lang="en-US" sz="2800" b="1">
              <a:latin typeface="Times New Roman" charset="0"/>
              <a:ea typeface="Times New Roman" charset="0"/>
              <a:cs typeface="Times New Roman" charset="0"/>
            </a:endParaRPr>
          </a:p>
        </p:txBody>
      </p:sp>
      <p:sp>
        <p:nvSpPr>
          <p:cNvPr id="8" name="TextBox 7"/>
          <p:cNvSpPr txBox="1">
            <a:spLocks noChangeArrowheads="1"/>
          </p:cNvSpPr>
          <p:nvPr/>
        </p:nvSpPr>
        <p:spPr bwMode="auto">
          <a:xfrm>
            <a:off x="762000" y="5473700"/>
            <a:ext cx="7543800" cy="1384300"/>
          </a:xfrm>
          <a:prstGeom prst="rect">
            <a:avLst/>
          </a:prstGeom>
          <a:noFill/>
          <a:ln w="9525">
            <a:noFill/>
            <a:miter lim="800000"/>
            <a:headEnd/>
            <a:tailEnd/>
          </a:ln>
        </p:spPr>
        <p:txBody>
          <a:bodyPr>
            <a:prstTxWarp prst="textNoShape">
              <a:avLst/>
            </a:prstTxWarp>
            <a:spAutoFit/>
          </a:bodyPr>
          <a:lstStyle/>
          <a:p>
            <a:r>
              <a:rPr lang="en-US" sz="2800" b="1">
                <a:latin typeface="Times New Roman" charset="0"/>
                <a:ea typeface="Times New Roman" charset="0"/>
                <a:cs typeface="Times New Roman" charset="0"/>
              </a:rPr>
              <a:t>C. Principles </a:t>
            </a:r>
            <a:r>
              <a:rPr lang="en-US" sz="2800">
                <a:latin typeface="Times New Roman" charset="0"/>
                <a:ea typeface="Times New Roman" charset="0"/>
                <a:cs typeface="Times New Roman" charset="0"/>
              </a:rPr>
              <a:t>- authoritarian, state more important than individual, action oriented, charismatic leader</a:t>
            </a:r>
          </a:p>
          <a:p>
            <a:endParaRPr lang="en-US" sz="2800"/>
          </a:p>
        </p:txBody>
      </p:sp>
      <p:sp>
        <p:nvSpPr>
          <p:cNvPr id="10" name="TextBox 9"/>
          <p:cNvSpPr txBox="1">
            <a:spLocks noChangeArrowheads="1"/>
          </p:cNvSpPr>
          <p:nvPr/>
        </p:nvSpPr>
        <p:spPr bwMode="auto">
          <a:xfrm>
            <a:off x="1293813" y="2819400"/>
            <a:ext cx="7850187" cy="2678113"/>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prstTxWarp prst="textNoShape">
              <a:avLst/>
            </a:prstTxWarp>
            <a:spAutoFit/>
          </a:bodyPr>
          <a:lstStyle/>
          <a:p>
            <a:pPr marL="457200" indent="-457200">
              <a:buFontTx/>
              <a:buAutoNum type="arabicPeriod"/>
            </a:pPr>
            <a:r>
              <a:rPr lang="en-US" sz="2800" dirty="0">
                <a:latin typeface="Times New Roman" charset="0"/>
                <a:ea typeface="Times New Roman" charset="0"/>
                <a:cs typeface="Times New Roman" charset="0"/>
              </a:rPr>
              <a:t>Social – supported by middle class, aristocrats, industrialists &amp; military</a:t>
            </a:r>
          </a:p>
          <a:p>
            <a:pPr marL="457200" indent="-457200"/>
            <a:r>
              <a:rPr lang="en-US" sz="2800" dirty="0">
                <a:latin typeface="Times New Roman" charset="0"/>
                <a:ea typeface="Times New Roman" charset="0"/>
                <a:cs typeface="Times New Roman" charset="0"/>
              </a:rPr>
              <a:t>2.  Cultural - censorship, secret police, indoctrination</a:t>
            </a:r>
          </a:p>
          <a:p>
            <a:pPr marL="457200" indent="-457200"/>
            <a:r>
              <a:rPr lang="en-US" sz="2800" dirty="0">
                <a:latin typeface="Times New Roman" charset="0"/>
                <a:ea typeface="Times New Roman" charset="0"/>
                <a:cs typeface="Times New Roman" charset="0"/>
              </a:rPr>
              <a:t>3.  Economic - control by state</a:t>
            </a:r>
          </a:p>
          <a:p>
            <a:pPr marL="457200" indent="-457200"/>
            <a:r>
              <a:rPr lang="en-US" sz="2800" dirty="0">
                <a:latin typeface="Times New Roman" charset="0"/>
                <a:ea typeface="Times New Roman" charset="0"/>
                <a:cs typeface="Times New Roman" charset="0"/>
              </a:rPr>
              <a:t>4.  Political - nationalist, racist, supreme leader, one party rule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strVal val="#ppt_w*0.70"/>
                                          </p:val>
                                        </p:tav>
                                        <p:tav tm="100000">
                                          <p:val>
                                            <p:strVal val="#ppt_w"/>
                                          </p:val>
                                        </p:tav>
                                      </p:tavLst>
                                    </p:anim>
                                    <p:anim calcmode="lin" valueType="num">
                                      <p:cBhvr>
                                        <p:cTn id="8" dur="1000" fill="hold"/>
                                        <p:tgtEl>
                                          <p:spTgt spid="16386"/>
                                        </p:tgtEl>
                                        <p:attrNameLst>
                                          <p:attrName>ppt_h</p:attrName>
                                        </p:attrNameLst>
                                      </p:cBhvr>
                                      <p:tavLst>
                                        <p:tav tm="0">
                                          <p:val>
                                            <p:strVal val="#ppt_h"/>
                                          </p:val>
                                        </p:tav>
                                        <p:tav tm="100000">
                                          <p:val>
                                            <p:strVal val="#ppt_h"/>
                                          </p:val>
                                        </p:tav>
                                      </p:tavLst>
                                    </p:anim>
                                    <p:animEffect transition="in" filter="fade">
                                      <p:cBhvr>
                                        <p:cTn id="9" dur="1000"/>
                                        <p:tgtEl>
                                          <p:spTgt spid="16386"/>
                                        </p:tgtEl>
                                      </p:cBhvr>
                                    </p:animEffect>
                                  </p:childTnLst>
                                  <p:subTnLst>
                                    <p:audio>
                                      <p:cMediaNode>
                                        <p:cTn display="0" masterRel="sameClick">
                                          <p:stCondLst>
                                            <p:cond evt="begin" delay="0">
                                              <p:tn val="5"/>
                                            </p:cond>
                                          </p:stCondLst>
                                          <p:endCondLst>
                                            <p:cond evt="onStopAudio" delay="0">
                                              <p:tgtEl>
                                                <p:sldTgt/>
                                              </p:tgtEl>
                                            </p:cond>
                                          </p:endCondLst>
                                        </p:cTn>
                                        <p:tgtEl>
                                          <p:sndTgt r:embed="rId3" name="Cymbal"/>
                                        </p:tgtEl>
                                      </p:cMediaNode>
                                    </p:audio>
                                  </p:sub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8"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304800" y="304800"/>
            <a:ext cx="7772400" cy="762000"/>
          </a:xfrm>
        </p:spPr>
        <p:txBody>
          <a:bodyPr/>
          <a:lstStyle/>
          <a:p>
            <a:pPr algn="l" eaLnBrk="1" hangingPunct="1"/>
            <a:r>
              <a:rPr lang="en-US" sz="3200" smtClean="0"/>
              <a:t>D. </a:t>
            </a:r>
            <a:r>
              <a:rPr lang="en-US" sz="3200" b="1" smtClean="0">
                <a:latin typeface="Big Caslon Medium" charset="0"/>
              </a:rPr>
              <a:t>Reason for Rise of Fascism in Italy</a:t>
            </a:r>
          </a:p>
        </p:txBody>
      </p:sp>
      <p:pic>
        <p:nvPicPr>
          <p:cNvPr id="5" name="Picture 4" descr="inflation_forecast.jpg"/>
          <p:cNvPicPr>
            <a:picLocks noChangeAspect="1"/>
          </p:cNvPicPr>
          <p:nvPr/>
        </p:nvPicPr>
        <p:blipFill>
          <a:blip r:embed="rId4"/>
          <a:stretch>
            <a:fillRect/>
          </a:stretch>
        </p:blipFill>
        <p:spPr>
          <a:xfrm>
            <a:off x="6018606" y="1676400"/>
            <a:ext cx="3125394" cy="2492503"/>
          </a:xfrm>
          <a:prstGeom prst="roundRect">
            <a:avLst/>
          </a:prstGeom>
        </p:spPr>
      </p:pic>
      <p:sp>
        <p:nvSpPr>
          <p:cNvPr id="18435" name="Rectangle 3"/>
          <p:cNvSpPr>
            <a:spLocks noGrp="1" noChangeArrowheads="1"/>
          </p:cNvSpPr>
          <p:nvPr>
            <p:ph type="body" idx="4294967295"/>
          </p:nvPr>
        </p:nvSpPr>
        <p:spPr>
          <a:xfrm>
            <a:off x="838200" y="1066800"/>
            <a:ext cx="7772400" cy="4114800"/>
          </a:xfrm>
        </p:spPr>
        <p:txBody>
          <a:bodyPr/>
          <a:lstStyle/>
          <a:p>
            <a:pPr marL="514350" indent="-514350" eaLnBrk="1" hangingPunct="1">
              <a:buFontTx/>
              <a:buNone/>
            </a:pPr>
            <a:r>
              <a:rPr lang="en-US" sz="2800" dirty="0" smtClean="0">
                <a:latin typeface="Times New Roman" charset="0"/>
                <a:ea typeface="Times New Roman" charset="0"/>
                <a:cs typeface="Times New Roman" charset="0"/>
              </a:rPr>
              <a:t>1. Did not gain territory at Paris Peace conference after WWI &amp; war debt</a:t>
            </a:r>
          </a:p>
          <a:p>
            <a:pPr marL="514350" indent="-514350" eaLnBrk="1" hangingPunct="1">
              <a:buFontTx/>
              <a:buNone/>
            </a:pPr>
            <a:r>
              <a:rPr lang="en-US" sz="2800" b="1" dirty="0" smtClean="0">
                <a:latin typeface="Times New Roman" charset="0"/>
                <a:ea typeface="Times New Roman" charset="0"/>
                <a:cs typeface="Times New Roman" charset="0"/>
              </a:rPr>
              <a:t>2. High prices (inflation) and low </a:t>
            </a:r>
          </a:p>
          <a:p>
            <a:pPr marL="514350" indent="-514350" eaLnBrk="1" hangingPunct="1">
              <a:buFontTx/>
              <a:buNone/>
            </a:pPr>
            <a:r>
              <a:rPr lang="en-US" sz="2800" b="1" dirty="0" smtClean="0">
                <a:latin typeface="Times New Roman" charset="0"/>
                <a:ea typeface="Times New Roman" charset="0"/>
                <a:cs typeface="Times New Roman" charset="0"/>
              </a:rPr>
              <a:t>	wages, high taxes</a:t>
            </a:r>
          </a:p>
          <a:p>
            <a:pPr marL="514350" indent="-514350" eaLnBrk="1" hangingPunct="1">
              <a:buFontTx/>
              <a:buNone/>
            </a:pPr>
            <a:r>
              <a:rPr lang="en-US" sz="2800" b="1" dirty="0" smtClean="0">
                <a:latin typeface="Times New Roman" charset="0"/>
                <a:ea typeface="Times New Roman" charset="0"/>
                <a:cs typeface="Times New Roman" charset="0"/>
              </a:rPr>
              <a:t>3. Unemployment</a:t>
            </a:r>
          </a:p>
          <a:p>
            <a:pPr marL="514350" indent="-514350" eaLnBrk="1" hangingPunct="1">
              <a:buFontTx/>
              <a:buNone/>
            </a:pPr>
            <a:r>
              <a:rPr lang="en-US" sz="2800" dirty="0" smtClean="0">
                <a:latin typeface="Times New Roman" charset="0"/>
                <a:ea typeface="Times New Roman" charset="0"/>
                <a:cs typeface="Times New Roman" charset="0"/>
              </a:rPr>
              <a:t>4. Social unrest = strikes</a:t>
            </a:r>
          </a:p>
          <a:p>
            <a:pPr marL="514350" indent="-514350" eaLnBrk="1" hangingPunct="1">
              <a:buFontTx/>
              <a:buNone/>
            </a:pPr>
            <a:r>
              <a:rPr lang="en-US" sz="2800" dirty="0" smtClean="0">
                <a:latin typeface="Times New Roman" charset="0"/>
                <a:ea typeface="Times New Roman" charset="0"/>
                <a:cs typeface="Times New Roman" charset="0"/>
              </a:rPr>
              <a:t>5. Democracy not working – people looking for a strong leader</a:t>
            </a:r>
          </a:p>
        </p:txBody>
      </p:sp>
      <p:pic>
        <p:nvPicPr>
          <p:cNvPr id="4" name="Picture 3" descr="great_depression_strike.jpg"/>
          <p:cNvPicPr>
            <a:picLocks noChangeAspect="1"/>
          </p:cNvPicPr>
          <p:nvPr/>
        </p:nvPicPr>
        <p:blipFill>
          <a:blip r:embed="rId5"/>
          <a:stretch>
            <a:fillRect/>
          </a:stretch>
        </p:blipFill>
        <p:spPr>
          <a:xfrm>
            <a:off x="3352800" y="4572000"/>
            <a:ext cx="3133830" cy="2286000"/>
          </a:xfrm>
          <a:prstGeom prst="round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228600"/>
            <a:ext cx="8915400" cy="838200"/>
          </a:xfrm>
        </p:spPr>
        <p:txBody>
          <a:bodyPr/>
          <a:lstStyle/>
          <a:p>
            <a:pPr algn="l" eaLnBrk="1" hangingPunct="1"/>
            <a:r>
              <a:rPr lang="en-US" sz="2800" dirty="0" smtClean="0">
                <a:solidFill>
                  <a:srgbClr val="000000"/>
                </a:solidFill>
              </a:rPr>
              <a:t>II. </a:t>
            </a:r>
            <a:r>
              <a:rPr lang="en-US" sz="2800" b="1" dirty="0" smtClean="0">
                <a:solidFill>
                  <a:srgbClr val="000000"/>
                </a:solidFill>
              </a:rPr>
              <a:t>Benito Mussolini </a:t>
            </a:r>
            <a:r>
              <a:rPr lang="en-US" sz="2800" dirty="0" smtClean="0">
                <a:solidFill>
                  <a:srgbClr val="FFFFFF"/>
                </a:solidFill>
              </a:rPr>
              <a:t>– “Il Duce” (the leader) came to</a:t>
            </a:r>
            <a:br>
              <a:rPr lang="en-US" sz="2800" dirty="0" smtClean="0">
                <a:solidFill>
                  <a:srgbClr val="FFFFFF"/>
                </a:solidFill>
              </a:rPr>
            </a:br>
            <a:r>
              <a:rPr lang="en-US" sz="2800" dirty="0" smtClean="0">
                <a:solidFill>
                  <a:srgbClr val="FFFFFF"/>
                </a:solidFill>
              </a:rPr>
              <a:t>    power in 1922</a:t>
            </a:r>
          </a:p>
        </p:txBody>
      </p:sp>
      <p:sp>
        <p:nvSpPr>
          <p:cNvPr id="20483" name="Rectangle 3"/>
          <p:cNvSpPr>
            <a:spLocks noGrp="1" noChangeArrowheads="1"/>
          </p:cNvSpPr>
          <p:nvPr>
            <p:ph type="body" idx="4294967295"/>
          </p:nvPr>
        </p:nvSpPr>
        <p:spPr>
          <a:xfrm>
            <a:off x="609600" y="1219200"/>
            <a:ext cx="6324600" cy="1905000"/>
          </a:xfrm>
        </p:spPr>
        <p:txBody>
          <a:bodyPr/>
          <a:lstStyle/>
          <a:p>
            <a:pPr eaLnBrk="1" hangingPunct="1">
              <a:lnSpc>
                <a:spcPct val="90000"/>
              </a:lnSpc>
              <a:buFontTx/>
              <a:buNone/>
            </a:pPr>
            <a:r>
              <a:rPr lang="en-US" sz="2400" dirty="0" smtClean="0">
                <a:solidFill>
                  <a:srgbClr val="FFFFFF"/>
                </a:solidFill>
                <a:latin typeface="Times New Roman" charset="0"/>
                <a:ea typeface="Times New Roman" charset="0"/>
                <a:cs typeface="Times New Roman" charset="0"/>
              </a:rPr>
              <a:t>A. Supported by King Victor Emmanuel II, industrialists, members of middle class</a:t>
            </a:r>
          </a:p>
          <a:p>
            <a:pPr eaLnBrk="1" hangingPunct="1">
              <a:lnSpc>
                <a:spcPct val="90000"/>
              </a:lnSpc>
              <a:buFontTx/>
              <a:buNone/>
            </a:pPr>
            <a:r>
              <a:rPr lang="en-US" sz="2400" dirty="0" smtClean="0">
                <a:solidFill>
                  <a:schemeClr val="tx2"/>
                </a:solidFill>
                <a:latin typeface="Times New Roman" charset="0"/>
                <a:ea typeface="Times New Roman" charset="0"/>
                <a:cs typeface="Times New Roman" charset="0"/>
              </a:rPr>
              <a:t>    </a:t>
            </a:r>
            <a:r>
              <a:rPr lang="en-US" sz="2400" b="1" dirty="0" smtClean="0">
                <a:solidFill>
                  <a:schemeClr val="tx2"/>
                </a:solidFill>
                <a:latin typeface="Times New Roman" charset="0"/>
                <a:ea typeface="Times New Roman" charset="0"/>
                <a:cs typeface="Times New Roman" charset="0"/>
              </a:rPr>
              <a:t>1. Pledged to help econ., make nation strong,</a:t>
            </a:r>
          </a:p>
          <a:p>
            <a:pPr eaLnBrk="1" hangingPunct="1">
              <a:lnSpc>
                <a:spcPct val="90000"/>
              </a:lnSpc>
              <a:buFontTx/>
              <a:buNone/>
            </a:pPr>
            <a:r>
              <a:rPr lang="en-US" sz="2400" b="1" dirty="0" smtClean="0">
                <a:solidFill>
                  <a:schemeClr val="tx2"/>
                </a:solidFill>
                <a:latin typeface="Times New Roman" charset="0"/>
                <a:ea typeface="Times New Roman" charset="0"/>
                <a:cs typeface="Times New Roman" charset="0"/>
              </a:rPr>
              <a:t>      stamp out threat of communism, gain more</a:t>
            </a:r>
          </a:p>
          <a:p>
            <a:pPr eaLnBrk="1" hangingPunct="1">
              <a:lnSpc>
                <a:spcPct val="90000"/>
              </a:lnSpc>
              <a:buFontTx/>
              <a:buNone/>
            </a:pPr>
            <a:r>
              <a:rPr lang="en-US" sz="2400" b="1" dirty="0" smtClean="0">
                <a:solidFill>
                  <a:schemeClr val="tx2"/>
                </a:solidFill>
                <a:latin typeface="Times New Roman" charset="0"/>
                <a:ea typeface="Times New Roman" charset="0"/>
                <a:cs typeface="Times New Roman" charset="0"/>
              </a:rPr>
              <a:t>        lands, outlaw rebellions among workers</a:t>
            </a:r>
          </a:p>
        </p:txBody>
      </p:sp>
      <p:pic>
        <p:nvPicPr>
          <p:cNvPr id="20484" name="Picture 5" descr="Picture 12.png"/>
          <p:cNvPicPr>
            <a:picLocks noChangeAspect="1"/>
          </p:cNvPicPr>
          <p:nvPr/>
        </p:nvPicPr>
        <p:blipFill>
          <a:blip r:embed="rId3"/>
          <a:srcRect/>
          <a:stretch>
            <a:fillRect/>
          </a:stretch>
        </p:blipFill>
        <p:spPr bwMode="auto">
          <a:xfrm>
            <a:off x="6781800" y="685800"/>
            <a:ext cx="2193471" cy="2971800"/>
          </a:xfrm>
          <a:prstGeom prst="ellipse">
            <a:avLst/>
          </a:prstGeom>
          <a:noFill/>
          <a:ln w="9525">
            <a:noFill/>
            <a:miter lim="800000"/>
            <a:headEnd/>
            <a:tailEnd/>
          </a:ln>
        </p:spPr>
      </p:pic>
      <p:sp>
        <p:nvSpPr>
          <p:cNvPr id="5" name="TextBox 4"/>
          <p:cNvSpPr txBox="1">
            <a:spLocks noChangeArrowheads="1"/>
          </p:cNvSpPr>
          <p:nvPr/>
        </p:nvSpPr>
        <p:spPr bwMode="auto">
          <a:xfrm>
            <a:off x="609600" y="3200400"/>
            <a:ext cx="6802438" cy="2757488"/>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prstTxWarp prst="textNoShape">
              <a:avLst/>
            </a:prstTxWarp>
            <a:spAutoFit/>
          </a:bodyPr>
          <a:lstStyle/>
          <a:p>
            <a:pPr eaLnBrk="1" hangingPunct="1">
              <a:lnSpc>
                <a:spcPct val="90000"/>
              </a:lnSpc>
            </a:pPr>
            <a:r>
              <a:rPr lang="en-US" dirty="0">
                <a:latin typeface="Times New Roman" charset="0"/>
                <a:ea typeface="Times New Roman" charset="0"/>
                <a:cs typeface="Times New Roman" charset="0"/>
              </a:rPr>
              <a:t>B. Outlawed democracy and became a fascist dictator</a:t>
            </a:r>
          </a:p>
          <a:p>
            <a:pPr eaLnBrk="1" hangingPunct="1">
              <a:lnSpc>
                <a:spcPct val="90000"/>
              </a:lnSpc>
            </a:pPr>
            <a:r>
              <a:rPr lang="en-US" dirty="0">
                <a:latin typeface="Times New Roman" charset="0"/>
                <a:ea typeface="Times New Roman" charset="0"/>
                <a:cs typeface="Times New Roman" charset="0"/>
              </a:rPr>
              <a:t>     1. followers called “</a:t>
            </a:r>
            <a:r>
              <a:rPr lang="en-US" dirty="0" err="1">
                <a:latin typeface="Times New Roman" charset="0"/>
                <a:ea typeface="Times New Roman" charset="0"/>
                <a:cs typeface="Times New Roman" charset="0"/>
              </a:rPr>
              <a:t>Blackshirts</a:t>
            </a:r>
            <a:r>
              <a:rPr lang="en-US" dirty="0">
                <a:latin typeface="Times New Roman" charset="0"/>
                <a:ea typeface="Times New Roman" charset="0"/>
                <a:cs typeface="Times New Roman" charset="0"/>
              </a:rPr>
              <a:t>” </a:t>
            </a:r>
          </a:p>
          <a:p>
            <a:pPr eaLnBrk="1" hangingPunct="1">
              <a:lnSpc>
                <a:spcPct val="90000"/>
              </a:lnSpc>
            </a:pPr>
            <a:r>
              <a:rPr lang="en-US" dirty="0">
                <a:latin typeface="Times New Roman" charset="0"/>
                <a:ea typeface="Times New Roman" charset="0"/>
                <a:cs typeface="Times New Roman" charset="0"/>
              </a:rPr>
              <a:t>     2. established Secret police; no one allowed to</a:t>
            </a:r>
          </a:p>
          <a:p>
            <a:pPr eaLnBrk="1" hangingPunct="1">
              <a:lnSpc>
                <a:spcPct val="90000"/>
              </a:lnSpc>
            </a:pPr>
            <a:r>
              <a:rPr lang="en-US" dirty="0">
                <a:latin typeface="Times New Roman" charset="0"/>
                <a:ea typeface="Times New Roman" charset="0"/>
                <a:cs typeface="Times New Roman" charset="0"/>
              </a:rPr>
              <a:t>        disagree</a:t>
            </a:r>
          </a:p>
          <a:p>
            <a:pPr eaLnBrk="1" hangingPunct="1">
              <a:lnSpc>
                <a:spcPct val="90000"/>
              </a:lnSpc>
            </a:pPr>
            <a:r>
              <a:rPr lang="en-US" dirty="0">
                <a:latin typeface="Times New Roman" charset="0"/>
                <a:ea typeface="Times New Roman" charset="0"/>
                <a:cs typeface="Times New Roman" charset="0"/>
              </a:rPr>
              <a:t>     3. favored employers over workers– wages </a:t>
            </a:r>
          </a:p>
          <a:p>
            <a:pPr eaLnBrk="1" hangingPunct="1">
              <a:lnSpc>
                <a:spcPct val="90000"/>
              </a:lnSpc>
            </a:pPr>
            <a:r>
              <a:rPr lang="en-US" dirty="0">
                <a:latin typeface="Times New Roman" charset="0"/>
                <a:ea typeface="Times New Roman" charset="0"/>
                <a:cs typeface="Times New Roman" charset="0"/>
              </a:rPr>
              <a:t>        fell</a:t>
            </a:r>
          </a:p>
          <a:p>
            <a:pPr eaLnBrk="1" hangingPunct="1">
              <a:lnSpc>
                <a:spcPct val="90000"/>
              </a:lnSpc>
            </a:pPr>
            <a:r>
              <a:rPr lang="en-US" dirty="0">
                <a:latin typeface="Times New Roman" charset="0"/>
                <a:ea typeface="Times New Roman" charset="0"/>
                <a:cs typeface="Times New Roman" charset="0"/>
              </a:rPr>
              <a:t>     </a:t>
            </a:r>
            <a:r>
              <a:rPr lang="en-US" dirty="0">
                <a:solidFill>
                  <a:schemeClr val="bg2"/>
                </a:solidFill>
                <a:latin typeface="Times New Roman" charset="0"/>
                <a:ea typeface="Times New Roman" charset="0"/>
                <a:cs typeface="Times New Roman" charset="0"/>
              </a:rPr>
              <a:t>4. </a:t>
            </a:r>
            <a:r>
              <a:rPr lang="en-US" b="1" dirty="0">
                <a:solidFill>
                  <a:schemeClr val="bg2"/>
                </a:solidFill>
                <a:latin typeface="Times New Roman" charset="0"/>
                <a:ea typeface="Times New Roman" charset="0"/>
                <a:cs typeface="Times New Roman" charset="0"/>
              </a:rPr>
              <a:t>censored all media</a:t>
            </a:r>
          </a:p>
          <a:p>
            <a:endParaRPr lang="en-US" dirty="0"/>
          </a:p>
        </p:txBody>
      </p:sp>
      <p:pic>
        <p:nvPicPr>
          <p:cNvPr id="6" name="Picture 5" descr="blackshirts3.jpg"/>
          <p:cNvPicPr>
            <a:picLocks noChangeAspect="1"/>
          </p:cNvPicPr>
          <p:nvPr/>
        </p:nvPicPr>
        <p:blipFill>
          <a:blip r:embed="rId4"/>
          <a:stretch>
            <a:fillRect/>
          </a:stretch>
        </p:blipFill>
        <p:spPr>
          <a:xfrm>
            <a:off x="6096000" y="5135880"/>
            <a:ext cx="3048000" cy="1722120"/>
          </a:xfrm>
          <a:prstGeom prst="roundRect">
            <a:avLst/>
          </a:prstGeom>
        </p:spPr>
      </p:pic>
      <p:sp>
        <p:nvSpPr>
          <p:cNvPr id="20487" name="TextBox 6"/>
          <p:cNvSpPr txBox="1">
            <a:spLocks noChangeArrowheads="1"/>
          </p:cNvSpPr>
          <p:nvPr/>
        </p:nvSpPr>
        <p:spPr bwMode="auto">
          <a:xfrm>
            <a:off x="6934200" y="4724400"/>
            <a:ext cx="1447800" cy="3810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prstTxWarp prst="textNoShape">
              <a:avLst/>
            </a:prstTxWarp>
            <a:spAutoFit/>
          </a:bodyPr>
          <a:lstStyle/>
          <a:p>
            <a:r>
              <a:rPr lang="en-US" sz="1900" i="1" dirty="0" err="1"/>
              <a:t>Blackshirts</a:t>
            </a:r>
            <a:endParaRPr lang="en-US" sz="19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0484"/>
                                        </p:tgtEl>
                                        <p:attrNameLst>
                                          <p:attrName>style.visibility</p:attrName>
                                        </p:attrNameLst>
                                      </p:cBhvr>
                                      <p:to>
                                        <p:strVal val="visible"/>
                                      </p:to>
                                    </p:set>
                                    <p:animEffect transition="in" filter="circle(in)">
                                      <p:cBhvr>
                                        <p:cTn id="11" dur="2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457200"/>
            <a:ext cx="7772400" cy="685800"/>
          </a:xfrm>
        </p:spPr>
        <p:txBody>
          <a:bodyPr/>
          <a:lstStyle/>
          <a:p>
            <a:pPr algn="l" eaLnBrk="1" hangingPunct="1"/>
            <a:r>
              <a:rPr lang="en-US" sz="3200" b="1" u="sng" dirty="0" smtClean="0"/>
              <a:t>III. </a:t>
            </a:r>
            <a:r>
              <a:rPr lang="en-US" sz="3800" b="1" u="sng" dirty="0" smtClean="0"/>
              <a:t>Rise of Fascism in Germany</a:t>
            </a:r>
            <a:endParaRPr lang="en-US" sz="3800" b="1" dirty="0" smtClean="0"/>
          </a:p>
        </p:txBody>
      </p:sp>
      <p:sp>
        <p:nvSpPr>
          <p:cNvPr id="22531" name="Rectangle 3"/>
          <p:cNvSpPr>
            <a:spLocks noGrp="1" noChangeArrowheads="1"/>
          </p:cNvSpPr>
          <p:nvPr>
            <p:ph type="body" idx="1"/>
          </p:nvPr>
        </p:nvSpPr>
        <p:spPr>
          <a:xfrm>
            <a:off x="838200" y="1219200"/>
            <a:ext cx="7772400" cy="4953000"/>
          </a:xfrm>
        </p:spPr>
        <p:txBody>
          <a:bodyPr/>
          <a:lstStyle/>
          <a:p>
            <a:pPr marL="514350" indent="-514350" eaLnBrk="1" hangingPunct="1">
              <a:buFontTx/>
              <a:buAutoNum type="alphaUcPeriod"/>
            </a:pPr>
            <a:r>
              <a:rPr lang="en-US" sz="3100" b="1" dirty="0" smtClean="0">
                <a:latin typeface="Times New Roman" charset="0"/>
                <a:ea typeface="Times New Roman" charset="0"/>
                <a:cs typeface="Times New Roman" charset="0"/>
              </a:rPr>
              <a:t>Nazi </a:t>
            </a:r>
            <a:r>
              <a:rPr lang="en-US" sz="3100" b="1" dirty="0">
                <a:latin typeface="Times New Roman" charset="0"/>
                <a:ea typeface="Times New Roman" charset="0"/>
                <a:cs typeface="Times New Roman" charset="0"/>
              </a:rPr>
              <a:t>party</a:t>
            </a:r>
            <a:r>
              <a:rPr lang="en-US" sz="3100" b="1" dirty="0" smtClean="0">
                <a:latin typeface="Times New Roman" charset="0"/>
                <a:ea typeface="Times New Roman" charset="0"/>
                <a:cs typeface="Times New Roman" charset="0"/>
              </a:rPr>
              <a:t> rose in German after WWI</a:t>
            </a:r>
          </a:p>
          <a:p>
            <a:pPr marL="514350" indent="-514350" eaLnBrk="1" hangingPunct="1">
              <a:buFontTx/>
              <a:buNone/>
            </a:pPr>
            <a:r>
              <a:rPr lang="en-US" sz="3100" b="1" dirty="0" smtClean="0">
                <a:latin typeface="Times New Roman" charset="0"/>
                <a:ea typeface="Times New Roman" charset="0"/>
                <a:cs typeface="Times New Roman" charset="0"/>
              </a:rPr>
              <a:t>      1. Unhappy with conditions of Versailles Treaty</a:t>
            </a:r>
          </a:p>
          <a:p>
            <a:pPr marL="514350" indent="-514350" eaLnBrk="1" hangingPunct="1">
              <a:buFontTx/>
              <a:buNone/>
            </a:pPr>
            <a:r>
              <a:rPr lang="en-US" sz="3100" dirty="0" smtClean="0">
                <a:latin typeface="Times New Roman" charset="0"/>
                <a:ea typeface="Times New Roman" charset="0"/>
                <a:cs typeface="Times New Roman" charset="0"/>
              </a:rPr>
              <a:t>      2. Anticommunist</a:t>
            </a:r>
          </a:p>
          <a:p>
            <a:pPr marL="514350" indent="-514350" eaLnBrk="1" hangingPunct="1">
              <a:buFontTx/>
              <a:buNone/>
            </a:pPr>
            <a:r>
              <a:rPr lang="en-US" sz="3100" b="1" dirty="0" smtClean="0">
                <a:latin typeface="Times New Roman" charset="0"/>
                <a:ea typeface="Times New Roman" charset="0"/>
                <a:cs typeface="Times New Roman" charset="0"/>
              </a:rPr>
              <a:t>      3. Strongly nationalistic</a:t>
            </a:r>
          </a:p>
          <a:p>
            <a:pPr marL="514350" indent="-514350" eaLnBrk="1" hangingPunct="1">
              <a:buFontTx/>
              <a:buNone/>
            </a:pPr>
            <a:r>
              <a:rPr lang="en-US" sz="3100" dirty="0" smtClean="0">
                <a:latin typeface="Times New Roman" charset="0"/>
                <a:ea typeface="Times New Roman" charset="0"/>
                <a:cs typeface="Times New Roman" charset="0"/>
              </a:rPr>
              <a:t>      4. Adolph Hitler became party leader in 1921</a:t>
            </a:r>
          </a:p>
        </p:txBody>
      </p:sp>
      <p:pic>
        <p:nvPicPr>
          <p:cNvPr id="22532" name="Picture 4" descr="FileAnticommunist_Logo.png"/>
          <p:cNvPicPr>
            <a:picLocks noChangeAspect="1"/>
          </p:cNvPicPr>
          <p:nvPr/>
        </p:nvPicPr>
        <p:blipFill>
          <a:blip r:embed="rId4"/>
          <a:srcRect/>
          <a:stretch>
            <a:fillRect/>
          </a:stretch>
        </p:blipFill>
        <p:spPr bwMode="auto">
          <a:xfrm>
            <a:off x="4572000" y="2362200"/>
            <a:ext cx="1828800" cy="1143000"/>
          </a:xfrm>
          <a:prstGeom prst="rect">
            <a:avLst/>
          </a:prstGeom>
          <a:noFill/>
          <a:ln w="9525">
            <a:noFill/>
            <a:miter lim="800000"/>
            <a:headEnd/>
            <a:tailEnd/>
          </a:ln>
        </p:spPr>
      </p:pic>
      <p:pic>
        <p:nvPicPr>
          <p:cNvPr id="6" name="Picture 5" descr="adolf-hitler.jpg"/>
          <p:cNvPicPr>
            <a:picLocks noChangeAspect="1"/>
          </p:cNvPicPr>
          <p:nvPr/>
        </p:nvPicPr>
        <p:blipFill>
          <a:blip r:embed="rId5"/>
          <a:stretch>
            <a:fillRect/>
          </a:stretch>
        </p:blipFill>
        <p:spPr>
          <a:xfrm>
            <a:off x="2646903" y="4617852"/>
            <a:ext cx="2839497" cy="2240147"/>
          </a:xfrm>
          <a:prstGeom prst="roundRect">
            <a:avLst/>
          </a:prstGeom>
          <a:effectLst>
            <a:glow rad="101600">
              <a:schemeClr val="tx1">
                <a:alpha val="75000"/>
              </a:schemeClr>
            </a:glow>
            <a:softEdge rad="254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1000"/>
                                        <p:tgtEl>
                                          <p:spTgt spid="22530"/>
                                        </p:tgtEl>
                                      </p:cBhvr>
                                    </p:animEffect>
                                    <p:anim calcmode="lin" valueType="num">
                                      <p:cBhvr>
                                        <p:cTn id="8" dur="1000" fill="hold"/>
                                        <p:tgtEl>
                                          <p:spTgt spid="22530"/>
                                        </p:tgtEl>
                                        <p:attrNameLst>
                                          <p:attrName>ppt_x</p:attrName>
                                        </p:attrNameLst>
                                      </p:cBhvr>
                                      <p:tavLst>
                                        <p:tav tm="0">
                                          <p:val>
                                            <p:strVal val="#ppt_x"/>
                                          </p:val>
                                        </p:tav>
                                        <p:tav tm="100000">
                                          <p:val>
                                            <p:strVal val="#ppt_x"/>
                                          </p:val>
                                        </p:tav>
                                      </p:tavLst>
                                    </p:anim>
                                    <p:anim calcmode="lin" valueType="num">
                                      <p:cBhvr>
                                        <p:cTn id="9" dur="900" decel="100000" fill="hold"/>
                                        <p:tgtEl>
                                          <p:spTgt spid="225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53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alpha val="61960"/>
          </a:srgbClr>
        </a:solidFill>
        <a:effectLst/>
      </p:bgPr>
    </p:bg>
    <p:spTree>
      <p:nvGrpSpPr>
        <p:cNvPr id="1" name=""/>
        <p:cNvGrpSpPr/>
        <p:nvPr/>
      </p:nvGrpSpPr>
      <p:grpSpPr>
        <a:xfrm>
          <a:off x="0" y="0"/>
          <a:ext cx="0" cy="0"/>
          <a:chOff x="0" y="0"/>
          <a:chExt cx="0" cy="0"/>
        </a:xfrm>
      </p:grpSpPr>
      <p:sp>
        <p:nvSpPr>
          <p:cNvPr id="24578" name="TextBox 3"/>
          <p:cNvSpPr txBox="1">
            <a:spLocks noChangeArrowheads="1"/>
          </p:cNvSpPr>
          <p:nvPr/>
        </p:nvSpPr>
        <p:spPr bwMode="auto">
          <a:xfrm>
            <a:off x="304800" y="457200"/>
            <a:ext cx="6248400" cy="2677656"/>
          </a:xfrm>
          <a:prstGeom prst="rect">
            <a:avLst/>
          </a:prstGeom>
          <a:noFill/>
          <a:ln>
            <a:noFill/>
            <a:headEnd/>
            <a:tailEnd/>
          </a:ln>
        </p:spPr>
        <p:style>
          <a:lnRef idx="2">
            <a:schemeClr val="accent4">
              <a:shade val="50000"/>
            </a:schemeClr>
          </a:lnRef>
          <a:fillRef idx="1">
            <a:schemeClr val="accent4"/>
          </a:fillRef>
          <a:effectRef idx="0">
            <a:schemeClr val="accent4"/>
          </a:effectRef>
          <a:fontRef idx="minor">
            <a:schemeClr val="lt1"/>
          </a:fontRef>
        </p:style>
        <p:txBody>
          <a:bodyPr>
            <a:prstTxWarp prst="textNoShape">
              <a:avLst/>
            </a:prstTxWarp>
            <a:spAutoFit/>
          </a:bodyPr>
          <a:lstStyle/>
          <a:p>
            <a:pPr eaLnBrk="1" hangingPunct="1"/>
            <a:r>
              <a:rPr lang="en-US" dirty="0">
                <a:latin typeface="Times New Roman" charset="0"/>
                <a:ea typeface="Times New Roman" charset="0"/>
                <a:cs typeface="Times New Roman" charset="0"/>
              </a:rPr>
              <a:t>B. Weimar government had Hitler arrested </a:t>
            </a:r>
            <a:r>
              <a:rPr lang="en-US" dirty="0" smtClean="0">
                <a:latin typeface="Times New Roman" charset="0"/>
                <a:ea typeface="Times New Roman" charset="0"/>
                <a:cs typeface="Times New Roman" charset="0"/>
              </a:rPr>
              <a:t>for</a:t>
            </a:r>
          </a:p>
          <a:p>
            <a:pPr eaLnBrk="1" hangingPunct="1"/>
            <a:r>
              <a:rPr lang="en-US" dirty="0" smtClean="0">
                <a:latin typeface="Times New Roman" charset="0"/>
                <a:ea typeface="Times New Roman" charset="0"/>
                <a:cs typeface="Times New Roman" charset="0"/>
              </a:rPr>
              <a:t>     </a:t>
            </a:r>
            <a:r>
              <a:rPr lang="en-US" dirty="0">
                <a:latin typeface="Times New Roman" charset="0"/>
                <a:ea typeface="Times New Roman" charset="0"/>
                <a:cs typeface="Times New Roman" charset="0"/>
              </a:rPr>
              <a:t>trying to start a revolution</a:t>
            </a:r>
          </a:p>
          <a:p>
            <a:pPr eaLnBrk="1" hangingPunct="1"/>
            <a:r>
              <a:rPr lang="en-US" dirty="0">
                <a:latin typeface="Times New Roman" charset="0"/>
                <a:ea typeface="Times New Roman" charset="0"/>
                <a:cs typeface="Times New Roman" charset="0"/>
              </a:rPr>
              <a:t>     1. Hitler wrote </a:t>
            </a:r>
            <a:r>
              <a:rPr lang="en-US" i="1" dirty="0">
                <a:latin typeface="Times New Roman" charset="0"/>
                <a:ea typeface="Times New Roman" charset="0"/>
                <a:cs typeface="Times New Roman" charset="0"/>
              </a:rPr>
              <a:t>Mein </a:t>
            </a:r>
            <a:r>
              <a:rPr lang="en-US" i="1" dirty="0" err="1">
                <a:latin typeface="Times New Roman" charset="0"/>
                <a:ea typeface="Times New Roman" charset="0"/>
                <a:cs typeface="Times New Roman" charset="0"/>
              </a:rPr>
              <a:t>Kampf</a:t>
            </a:r>
            <a:r>
              <a:rPr lang="en-US" i="1"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(My Struggle</a:t>
            </a:r>
            <a:r>
              <a:rPr lang="en-US" dirty="0" smtClean="0">
                <a:latin typeface="Times New Roman" charset="0"/>
                <a:ea typeface="Times New Roman" charset="0"/>
                <a:cs typeface="Times New Roman" charset="0"/>
              </a:rPr>
              <a:t>)</a:t>
            </a:r>
          </a:p>
          <a:p>
            <a:pPr eaLnBrk="1" hangingPunct="1"/>
            <a:r>
              <a:rPr lang="en-US" dirty="0" smtClean="0">
                <a:latin typeface="Times New Roman" charset="0"/>
                <a:ea typeface="Times New Roman" charset="0"/>
                <a:cs typeface="Times New Roman" charset="0"/>
              </a:rPr>
              <a:t>         </a:t>
            </a:r>
            <a:r>
              <a:rPr lang="en-US" dirty="0">
                <a:latin typeface="Times New Roman" charset="0"/>
                <a:ea typeface="Times New Roman" charset="0"/>
                <a:cs typeface="Times New Roman" charset="0"/>
              </a:rPr>
              <a:t>while in jail (1923-24)</a:t>
            </a:r>
          </a:p>
          <a:p>
            <a:pPr eaLnBrk="1" hangingPunct="1"/>
            <a:r>
              <a:rPr lang="en-US" dirty="0">
                <a:latin typeface="Times New Roman" charset="0"/>
                <a:ea typeface="Times New Roman" charset="0"/>
                <a:cs typeface="Times New Roman" charset="0"/>
              </a:rPr>
              <a:t>         a. wrote of hatred for democracy</a:t>
            </a:r>
            <a:r>
              <a:rPr lang="en-US" dirty="0" smtClean="0">
                <a:latin typeface="Times New Roman" charset="0"/>
                <a:ea typeface="Times New Roman" charset="0"/>
                <a:cs typeface="Times New Roman" charset="0"/>
              </a:rPr>
              <a:t>,</a:t>
            </a:r>
          </a:p>
          <a:p>
            <a:pPr eaLnBrk="1" hangingPunct="1"/>
            <a:r>
              <a:rPr lang="en-US" dirty="0" smtClean="0">
                <a:latin typeface="Times New Roman" charset="0"/>
                <a:ea typeface="Times New Roman" charset="0"/>
                <a:cs typeface="Times New Roman" charset="0"/>
              </a:rPr>
              <a:t>             </a:t>
            </a:r>
            <a:r>
              <a:rPr lang="en-US" dirty="0">
                <a:latin typeface="Times New Roman" charset="0"/>
                <a:ea typeface="Times New Roman" charset="0"/>
                <a:cs typeface="Times New Roman" charset="0"/>
              </a:rPr>
              <a:t>communism and Jews</a:t>
            </a:r>
          </a:p>
          <a:p>
            <a:endParaRPr lang="en-US" dirty="0"/>
          </a:p>
        </p:txBody>
      </p:sp>
      <p:sp>
        <p:nvSpPr>
          <p:cNvPr id="24579" name="TextBox 4"/>
          <p:cNvSpPr txBox="1">
            <a:spLocks noChangeArrowheads="1"/>
          </p:cNvSpPr>
          <p:nvPr/>
        </p:nvSpPr>
        <p:spPr bwMode="auto">
          <a:xfrm>
            <a:off x="304800" y="3200400"/>
            <a:ext cx="5105400" cy="2308324"/>
          </a:xfrm>
          <a:prstGeom prst="rect">
            <a:avLst/>
          </a:prstGeom>
          <a:noFill/>
          <a:ln w="9525">
            <a:noFill/>
            <a:miter lim="800000"/>
            <a:headEnd/>
            <a:tailEnd/>
          </a:ln>
        </p:spPr>
        <p:txBody>
          <a:bodyPr wrap="square">
            <a:prstTxWarp prst="textNoShape">
              <a:avLst/>
            </a:prstTxWarp>
            <a:spAutoFit/>
          </a:bodyPr>
          <a:lstStyle/>
          <a:p>
            <a:r>
              <a:rPr lang="en-US" b="1" dirty="0">
                <a:latin typeface="Times New Roman" charset="0"/>
                <a:ea typeface="Times New Roman" charset="0"/>
                <a:cs typeface="Times New Roman" charset="0"/>
              </a:rPr>
              <a:t>C. Hitler rebuilt Nazi Party once </a:t>
            </a:r>
            <a:r>
              <a:rPr lang="en-US" b="1" dirty="0" smtClean="0">
                <a:latin typeface="Times New Roman" charset="0"/>
                <a:ea typeface="Times New Roman" charset="0"/>
                <a:cs typeface="Times New Roman" charset="0"/>
              </a:rPr>
              <a:t>he</a:t>
            </a:r>
          </a:p>
          <a:p>
            <a:r>
              <a:rPr lang="en-US" b="1" dirty="0" smtClean="0">
                <a:latin typeface="Times New Roman" charset="0"/>
                <a:ea typeface="Times New Roman" charset="0"/>
                <a:cs typeface="Times New Roman" charset="0"/>
              </a:rPr>
              <a:t>     </a:t>
            </a:r>
            <a:r>
              <a:rPr lang="en-US" b="1" dirty="0">
                <a:latin typeface="Times New Roman" charset="0"/>
                <a:ea typeface="Times New Roman" charset="0"/>
                <a:cs typeface="Times New Roman" charset="0"/>
              </a:rPr>
              <a:t>was out of jail</a:t>
            </a:r>
          </a:p>
          <a:p>
            <a:r>
              <a:rPr lang="en-US" b="1" dirty="0">
                <a:latin typeface="Times New Roman" charset="0"/>
                <a:ea typeface="Times New Roman" charset="0"/>
                <a:cs typeface="Times New Roman" charset="0"/>
              </a:rPr>
              <a:t>     1. Depression in Germany</a:t>
            </a:r>
          </a:p>
          <a:p>
            <a:r>
              <a:rPr lang="en-US" b="1" dirty="0">
                <a:latin typeface="Times New Roman" charset="0"/>
                <a:ea typeface="Times New Roman" charset="0"/>
                <a:cs typeface="Times New Roman" charset="0"/>
              </a:rPr>
              <a:t>     2. 50% of population out of work</a:t>
            </a:r>
          </a:p>
          <a:p>
            <a:r>
              <a:rPr lang="en-US" b="1" dirty="0">
                <a:latin typeface="Times New Roman" charset="0"/>
                <a:ea typeface="Times New Roman" charset="0"/>
                <a:cs typeface="Times New Roman" charset="0"/>
              </a:rPr>
              <a:t>     3. Hyperinflation</a:t>
            </a:r>
          </a:p>
          <a:p>
            <a:r>
              <a:rPr lang="en-US" b="1" dirty="0">
                <a:latin typeface="Times New Roman" charset="0"/>
                <a:ea typeface="Times New Roman" charset="0"/>
                <a:cs typeface="Times New Roman" charset="0"/>
              </a:rPr>
              <a:t>     4. People looking for help</a:t>
            </a:r>
          </a:p>
        </p:txBody>
      </p:sp>
      <p:pic>
        <p:nvPicPr>
          <p:cNvPr id="4" name="Picture 3" descr="Hitler.jpg"/>
          <p:cNvPicPr>
            <a:picLocks noChangeAspect="1"/>
          </p:cNvPicPr>
          <p:nvPr/>
        </p:nvPicPr>
        <p:blipFill>
          <a:blip r:embed="rId4"/>
          <a:stretch>
            <a:fillRect/>
          </a:stretch>
        </p:blipFill>
        <p:spPr>
          <a:xfrm>
            <a:off x="5105400" y="3200400"/>
            <a:ext cx="2024063" cy="2286000"/>
          </a:xfrm>
          <a:prstGeom prst="ellipse">
            <a:avLst/>
          </a:prstGeom>
        </p:spPr>
      </p:pic>
      <p:pic>
        <p:nvPicPr>
          <p:cNvPr id="5" name="Picture 4" descr="100205_Walt52381861b.jpg"/>
          <p:cNvPicPr>
            <a:picLocks noChangeAspect="1"/>
          </p:cNvPicPr>
          <p:nvPr/>
        </p:nvPicPr>
        <p:blipFill>
          <a:blip r:embed="rId5"/>
          <a:stretch>
            <a:fillRect/>
          </a:stretch>
        </p:blipFill>
        <p:spPr>
          <a:xfrm>
            <a:off x="6324600" y="304800"/>
            <a:ext cx="2209800" cy="3172641"/>
          </a:xfrm>
          <a:prstGeom prst="roundRect">
            <a:avLst/>
          </a:prstGeom>
        </p:spPr>
      </p:pic>
      <p:pic>
        <p:nvPicPr>
          <p:cNvPr id="6" name="Picture 5" descr="nazis.jpg"/>
          <p:cNvPicPr>
            <a:picLocks noChangeAspect="1"/>
          </p:cNvPicPr>
          <p:nvPr/>
        </p:nvPicPr>
        <p:blipFill>
          <a:blip r:embed="rId6"/>
          <a:stretch>
            <a:fillRect/>
          </a:stretch>
        </p:blipFill>
        <p:spPr>
          <a:xfrm>
            <a:off x="6477000" y="3048000"/>
            <a:ext cx="2557753" cy="3124200"/>
          </a:xfrm>
          <a:prstGeom prst="diamond">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Explosion"/>
                                        </p:tgtEl>
                                      </p:cMediaNode>
                                    </p:audio>
                                  </p:subTnLst>
                                </p:cTn>
                              </p:par>
                              <p:par>
                                <p:cTn id="8" presetID="8" presetClass="emph" presetSubtype="0" accel="50000" decel="50000" fill="hold" nodeType="withEffect">
                                  <p:stCondLst>
                                    <p:cond delay="0"/>
                                  </p:stCondLst>
                                  <p:childTnLst>
                                    <p:animRot by="21600000">
                                      <p:cBhvr>
                                        <p:cTn id="9" dur="2000" fill="hold"/>
                                        <p:tgtEl>
                                          <p:spTgt spid="6"/>
                                        </p:tgtEl>
                                        <p:attrNameLst>
                                          <p:attrName>r</p:attrName>
                                        </p:attrNameLst>
                                      </p:cBhvr>
                                    </p:animRot>
                                  </p:childTnLst>
                                </p:cTn>
                              </p:par>
                              <p:par>
                                <p:cTn id="10" presetID="33" presetClass="emph" presetSubtype="0" fill="remove" nodeType="withEffect">
                                  <p:stCondLst>
                                    <p:cond delay="0"/>
                                  </p:stCondLst>
                                  <p:childTnLst>
                                    <p:animClr clrSpc="rgb" dir="cw">
                                      <p:cBhvr override="childStyle">
                                        <p:cTn id="11" dur="1500" accel="50000" autoRev="1" fill="hold" tmFilter="0, 0; .33333, 1; 1, 1">
                                          <p:stCondLst>
                                            <p:cond delay="0"/>
                                          </p:stCondLst>
                                        </p:cTn>
                                        <p:tgtEl>
                                          <p:spTgt spid="4"/>
                                        </p:tgtEl>
                                        <p:attrNameLst>
                                          <p:attrName>style.color</p:attrName>
                                        </p:attrNameLst>
                                      </p:cBhvr>
                                      <p:to>
                                        <a:schemeClr val="accent2"/>
                                      </p:to>
                                    </p:animClr>
                                    <p:animClr clrSpc="rgb" dir="cw">
                                      <p:cBhvr>
                                        <p:cTn id="12" dur="1500" accel="50000" autoRev="1" fill="hold" tmFilter="0, 0; .33333, 1; 1, 1">
                                          <p:stCondLst>
                                            <p:cond delay="0"/>
                                          </p:stCondLst>
                                        </p:cTn>
                                        <p:tgtEl>
                                          <p:spTgt spid="4"/>
                                        </p:tgtEl>
                                        <p:attrNameLst>
                                          <p:attrName>fillcolor</p:attrName>
                                        </p:attrNameLst>
                                      </p:cBhvr>
                                      <p:to>
                                        <a:schemeClr val="accent2"/>
                                      </p:to>
                                    </p:animClr>
                                    <p:set>
                                      <p:cBhvr>
                                        <p:cTn id="13" dur="3000" fill="hold"/>
                                        <p:tgtEl>
                                          <p:spTgt spid="4"/>
                                        </p:tgtEl>
                                        <p:attrNameLst>
                                          <p:attrName>fill.type</p:attrName>
                                        </p:attrNameLst>
                                      </p:cBhvr>
                                      <p:to>
                                        <p:strVal val="solid"/>
                                      </p:to>
                                    </p:set>
                                    <p:set>
                                      <p:cBhvr>
                                        <p:cTn id="14" dur="3000" fill="hold"/>
                                        <p:tgtEl>
                                          <p:spTgt spid="4"/>
                                        </p:tgtEl>
                                        <p:attrNameLst>
                                          <p:attrName>fill.on</p:attrName>
                                        </p:attrNameLst>
                                      </p:cBhvr>
                                      <p:to>
                                        <p:strVal val="true"/>
                                      </p:to>
                                    </p:set>
                                    <p:animScale>
                                      <p:cBhvr>
                                        <p:cTn id="15" dur="1500" accel="50000" autoRev="1" fill="hold" tmFilter="0, 0; .33333, 1; 1, 1">
                                          <p:stCondLst>
                                            <p:cond delay="0"/>
                                          </p:stCondLst>
                                        </p:cTn>
                                        <p:tgtEl>
                                          <p:spTgt spid="4"/>
                                        </p:tgtEl>
                                      </p:cBhvr>
                                      <p:from x="100000" y="100000"/>
                                      <p:to x="100000" y="140000"/>
                                    </p:animScale>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4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228600"/>
            <a:ext cx="7162800" cy="685800"/>
          </a:xfrm>
        </p:spPr>
        <p:txBody>
          <a:bodyPr/>
          <a:lstStyle/>
          <a:p>
            <a:pPr algn="l" eaLnBrk="1" hangingPunct="1"/>
            <a:r>
              <a:rPr lang="en-US" sz="3000" dirty="0" smtClean="0">
                <a:solidFill>
                  <a:srgbClr val="FFFFFF"/>
                </a:solidFill>
              </a:rPr>
              <a:t>IV. </a:t>
            </a:r>
            <a:r>
              <a:rPr lang="en-US" sz="3000" b="1" dirty="0" smtClean="0">
                <a:solidFill>
                  <a:srgbClr val="FFFFFF"/>
                </a:solidFill>
              </a:rPr>
              <a:t>Adolf Hitler “</a:t>
            </a:r>
            <a:r>
              <a:rPr lang="en-US" sz="3000" b="1" dirty="0" err="1" smtClean="0">
                <a:solidFill>
                  <a:srgbClr val="FFFFFF"/>
                </a:solidFill>
              </a:rPr>
              <a:t>der</a:t>
            </a:r>
            <a:r>
              <a:rPr lang="en-US" sz="3000" b="1" dirty="0" smtClean="0">
                <a:solidFill>
                  <a:srgbClr val="FFFFFF"/>
                </a:solidFill>
              </a:rPr>
              <a:t> Fuhrer” </a:t>
            </a:r>
            <a:r>
              <a:rPr lang="en-US" sz="3000" dirty="0" smtClean="0">
                <a:solidFill>
                  <a:srgbClr val="FFFFFF"/>
                </a:solidFill>
              </a:rPr>
              <a:t>(leader)</a:t>
            </a:r>
          </a:p>
        </p:txBody>
      </p:sp>
      <p:pic>
        <p:nvPicPr>
          <p:cNvPr id="25603" name="Picture 5" descr="Picture 14.png"/>
          <p:cNvPicPr>
            <a:picLocks noChangeAspect="1"/>
          </p:cNvPicPr>
          <p:nvPr/>
        </p:nvPicPr>
        <p:blipFill>
          <a:blip r:embed="rId3"/>
          <a:srcRect/>
          <a:stretch>
            <a:fillRect/>
          </a:stretch>
        </p:blipFill>
        <p:spPr bwMode="auto">
          <a:xfrm>
            <a:off x="7162800" y="457201"/>
            <a:ext cx="1676400" cy="2210254"/>
          </a:xfrm>
          <a:prstGeom prst="cube">
            <a:avLst/>
          </a:prstGeom>
          <a:noFill/>
          <a:ln w="9525">
            <a:noFill/>
            <a:miter lim="800000"/>
            <a:headEnd/>
            <a:tailEnd/>
          </a:ln>
          <a:effectLst>
            <a:glow rad="101600">
              <a:schemeClr val="accent4">
                <a:alpha val="75000"/>
              </a:schemeClr>
            </a:glow>
          </a:effectLst>
        </p:spPr>
      </p:pic>
      <p:sp>
        <p:nvSpPr>
          <p:cNvPr id="25604" name="TextBox 4"/>
          <p:cNvSpPr txBox="1">
            <a:spLocks noChangeArrowheads="1"/>
          </p:cNvSpPr>
          <p:nvPr/>
        </p:nvSpPr>
        <p:spPr bwMode="auto">
          <a:xfrm>
            <a:off x="685800" y="914400"/>
            <a:ext cx="5867400" cy="2425700"/>
          </a:xfrm>
          <a:prstGeom prst="rect">
            <a:avLst/>
          </a:prstGeom>
          <a:noFill/>
          <a:ln w="9525">
            <a:noFill/>
            <a:miter lim="800000"/>
            <a:headEnd/>
            <a:tailEnd/>
          </a:ln>
        </p:spPr>
        <p:txBody>
          <a:bodyPr>
            <a:prstTxWarp prst="textNoShape">
              <a:avLst/>
            </a:prstTxWarp>
            <a:spAutoFit/>
          </a:bodyPr>
          <a:lstStyle/>
          <a:p>
            <a:pPr eaLnBrk="1" hangingPunct="1">
              <a:lnSpc>
                <a:spcPct val="90000"/>
              </a:lnSpc>
            </a:pPr>
            <a:r>
              <a:rPr lang="en-US" dirty="0">
                <a:solidFill>
                  <a:srgbClr val="FFFFFF"/>
                </a:solidFill>
                <a:latin typeface="Times New Roman" charset="0"/>
                <a:ea typeface="Times New Roman" charset="0"/>
                <a:cs typeface="Times New Roman" charset="0"/>
              </a:rPr>
              <a:t>A. Hitler elected chancellor 1933</a:t>
            </a:r>
          </a:p>
          <a:p>
            <a:pPr eaLnBrk="1" hangingPunct="1">
              <a:lnSpc>
                <a:spcPct val="90000"/>
              </a:lnSpc>
            </a:pPr>
            <a:r>
              <a:rPr lang="en-US" dirty="0">
                <a:solidFill>
                  <a:srgbClr val="FFFFFF"/>
                </a:solidFill>
                <a:latin typeface="Times New Roman" charset="0"/>
                <a:ea typeface="Times New Roman" charset="0"/>
                <a:cs typeface="Times New Roman" charset="0"/>
              </a:rPr>
              <a:t>B. Created totalitarian state</a:t>
            </a:r>
          </a:p>
          <a:p>
            <a:pPr eaLnBrk="1" hangingPunct="1">
              <a:lnSpc>
                <a:spcPct val="90000"/>
              </a:lnSpc>
            </a:pPr>
            <a:r>
              <a:rPr lang="en-US" dirty="0">
                <a:solidFill>
                  <a:srgbClr val="FFFFFF"/>
                </a:solidFill>
                <a:latin typeface="Times New Roman" charset="0"/>
                <a:ea typeface="Times New Roman" charset="0"/>
                <a:cs typeface="Times New Roman" charset="0"/>
              </a:rPr>
              <a:t>     1. SS - army totally loyal to Hitler;</a:t>
            </a:r>
          </a:p>
          <a:p>
            <a:pPr eaLnBrk="1" hangingPunct="1">
              <a:lnSpc>
                <a:spcPct val="90000"/>
              </a:lnSpc>
            </a:pPr>
            <a:r>
              <a:rPr lang="en-US" dirty="0">
                <a:solidFill>
                  <a:srgbClr val="FFFFFF"/>
                </a:solidFill>
                <a:latin typeface="Times New Roman" charset="0"/>
                <a:ea typeface="Times New Roman" charset="0"/>
                <a:cs typeface="Times New Roman" charset="0"/>
              </a:rPr>
              <a:t>         enemies of Reich were put in prisons</a:t>
            </a:r>
          </a:p>
          <a:p>
            <a:pPr eaLnBrk="1" hangingPunct="1">
              <a:lnSpc>
                <a:spcPct val="90000"/>
              </a:lnSpc>
            </a:pPr>
            <a:r>
              <a:rPr lang="en-US" dirty="0">
                <a:solidFill>
                  <a:srgbClr val="FFFFFF"/>
                </a:solidFill>
                <a:latin typeface="Times New Roman" charset="0"/>
                <a:ea typeface="Times New Roman" charset="0"/>
                <a:cs typeface="Times New Roman" charset="0"/>
              </a:rPr>
              <a:t>         called concentration camps</a:t>
            </a:r>
          </a:p>
          <a:p>
            <a:pPr eaLnBrk="1" hangingPunct="1">
              <a:lnSpc>
                <a:spcPct val="90000"/>
              </a:lnSpc>
            </a:pPr>
            <a:r>
              <a:rPr lang="en-US" dirty="0">
                <a:solidFill>
                  <a:srgbClr val="FFFFFF"/>
                </a:solidFill>
                <a:latin typeface="Times New Roman" charset="0"/>
                <a:ea typeface="Times New Roman" charset="0"/>
                <a:cs typeface="Times New Roman" charset="0"/>
              </a:rPr>
              <a:t>     2. Gestapo - secret police</a:t>
            </a:r>
          </a:p>
          <a:p>
            <a:pPr eaLnBrk="1" hangingPunct="1">
              <a:lnSpc>
                <a:spcPct val="90000"/>
              </a:lnSpc>
            </a:pPr>
            <a:r>
              <a:rPr lang="en-US" dirty="0">
                <a:solidFill>
                  <a:srgbClr val="FFFFFF"/>
                </a:solidFill>
                <a:latin typeface="Times New Roman" charset="0"/>
                <a:ea typeface="Times New Roman" charset="0"/>
                <a:cs typeface="Times New Roman" charset="0"/>
              </a:rPr>
              <a:t>     3. Censored media</a:t>
            </a:r>
          </a:p>
        </p:txBody>
      </p:sp>
      <p:sp>
        <p:nvSpPr>
          <p:cNvPr id="25605" name="TextBox 5"/>
          <p:cNvSpPr txBox="1">
            <a:spLocks noChangeArrowheads="1"/>
          </p:cNvSpPr>
          <p:nvPr/>
        </p:nvSpPr>
        <p:spPr bwMode="auto">
          <a:xfrm>
            <a:off x="1143000" y="3352800"/>
            <a:ext cx="6186488" cy="1095375"/>
          </a:xfrm>
          <a:prstGeom prst="rect">
            <a:avLst/>
          </a:prstGeom>
          <a:noFill/>
          <a:ln w="9525">
            <a:noFill/>
            <a:miter lim="800000"/>
            <a:headEnd/>
            <a:tailEnd/>
          </a:ln>
        </p:spPr>
        <p:txBody>
          <a:bodyPr wrap="none">
            <a:prstTxWarp prst="textNoShape">
              <a:avLst/>
            </a:prstTxWarp>
            <a:spAutoFit/>
          </a:bodyPr>
          <a:lstStyle/>
          <a:p>
            <a:pPr eaLnBrk="1" hangingPunct="1">
              <a:lnSpc>
                <a:spcPct val="90000"/>
              </a:lnSpc>
            </a:pPr>
            <a:r>
              <a:rPr lang="en-US" dirty="0">
                <a:solidFill>
                  <a:srgbClr val="FFFFFF"/>
                </a:solidFill>
                <a:latin typeface="Times New Roman" charset="0"/>
                <a:ea typeface="Times New Roman" charset="0"/>
                <a:cs typeface="Times New Roman" charset="0"/>
              </a:rPr>
              <a:t>4. Only Nazi Party allowed </a:t>
            </a:r>
          </a:p>
          <a:p>
            <a:pPr eaLnBrk="1" hangingPunct="1">
              <a:lnSpc>
                <a:spcPct val="90000"/>
              </a:lnSpc>
            </a:pPr>
            <a:r>
              <a:rPr lang="en-US" dirty="0">
                <a:solidFill>
                  <a:srgbClr val="FFFFFF"/>
                </a:solidFill>
                <a:latin typeface="Times New Roman" charset="0"/>
                <a:ea typeface="Times New Roman" charset="0"/>
                <a:cs typeface="Times New Roman" charset="0"/>
              </a:rPr>
              <a:t>5. Hitler Youth = indoctrination</a:t>
            </a:r>
          </a:p>
          <a:p>
            <a:pPr eaLnBrk="1" hangingPunct="1">
              <a:lnSpc>
                <a:spcPct val="90000"/>
              </a:lnSpc>
            </a:pPr>
            <a:r>
              <a:rPr lang="en-US" dirty="0">
                <a:solidFill>
                  <a:srgbClr val="FFFFFF"/>
                </a:solidFill>
                <a:latin typeface="Times New Roman" charset="0"/>
                <a:ea typeface="Times New Roman" charset="0"/>
                <a:cs typeface="Times New Roman" charset="0"/>
              </a:rPr>
              <a:t>6. Free speech, assembly, press &amp; religion ended</a:t>
            </a:r>
          </a:p>
        </p:txBody>
      </p:sp>
      <p:sp>
        <p:nvSpPr>
          <p:cNvPr id="7" name="TextBox 6"/>
          <p:cNvSpPr txBox="1">
            <a:spLocks noChangeArrowheads="1"/>
          </p:cNvSpPr>
          <p:nvPr/>
        </p:nvSpPr>
        <p:spPr bwMode="auto">
          <a:xfrm>
            <a:off x="609600" y="4724400"/>
            <a:ext cx="6865938" cy="120015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prstTxWarp prst="textNoShape">
              <a:avLst/>
            </a:prstTxWarp>
            <a:spAutoFit/>
          </a:bodyPr>
          <a:lstStyle/>
          <a:p>
            <a:r>
              <a:rPr lang="en-US" dirty="0">
                <a:latin typeface="Times New Roman" charset="0"/>
                <a:ea typeface="Times New Roman" charset="0"/>
                <a:cs typeface="Times New Roman" charset="0"/>
              </a:rPr>
              <a:t>C. Began military buildup</a:t>
            </a:r>
          </a:p>
          <a:p>
            <a:r>
              <a:rPr lang="en-US" dirty="0">
                <a:latin typeface="Times New Roman" charset="0"/>
                <a:ea typeface="Times New Roman" charset="0"/>
                <a:cs typeface="Times New Roman" charset="0"/>
              </a:rPr>
              <a:t>    1. Secretly began making weapons and ammunition</a:t>
            </a:r>
          </a:p>
          <a:p>
            <a:r>
              <a:rPr lang="en-US" dirty="0">
                <a:latin typeface="Times New Roman" charset="0"/>
                <a:ea typeface="Times New Roman" charset="0"/>
                <a:cs typeface="Times New Roman" charset="0"/>
              </a:rPr>
              <a:t>    2. Provided jobs, which strengthened the economy!</a:t>
            </a:r>
          </a:p>
        </p:txBody>
      </p:sp>
      <p:pic>
        <p:nvPicPr>
          <p:cNvPr id="8" name="Picture 7" descr="b26-4.jpg"/>
          <p:cNvPicPr>
            <a:picLocks noChangeAspect="1"/>
          </p:cNvPicPr>
          <p:nvPr/>
        </p:nvPicPr>
        <p:blipFill>
          <a:blip r:embed="rId4"/>
          <a:stretch>
            <a:fillRect/>
          </a:stretch>
        </p:blipFill>
        <p:spPr>
          <a:xfrm>
            <a:off x="5486400" y="2362200"/>
            <a:ext cx="2209800" cy="1642618"/>
          </a:xfrm>
          <a:prstGeom prst="cube">
            <a:avLst/>
          </a:prstGeom>
          <a:effectLst>
            <a:glow rad="101600">
              <a:schemeClr val="accent4">
                <a:alpha val="75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ppt_x"/>
                                          </p:val>
                                        </p:tav>
                                        <p:tav tm="100000">
                                          <p:val>
                                            <p:strVal val="#ppt_x"/>
                                          </p:val>
                                        </p:tav>
                                      </p:tavLst>
                                    </p:anim>
                                    <p:anim calcmode="lin" valueType="num">
                                      <p:cBhvr additive="base">
                                        <p:cTn id="8" dur="500" fill="hold"/>
                                        <p:tgtEl>
                                          <p:spTgt spid="2560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32" presetClass="emph" presetSubtype="0" fill="hold" nodeType="withEffect">
                                  <p:stCondLst>
                                    <p:cond delay="0"/>
                                  </p:stCondLst>
                                  <p:childTnLst>
                                    <p:animClr clrSpc="rgb" dir="cw">
                                      <p:cBhvr override="childStyle">
                                        <p:cTn id="13" dur="100" fill="hold"/>
                                        <p:tgtEl>
                                          <p:spTgt spid="25603"/>
                                        </p:tgtEl>
                                        <p:attrNameLst>
                                          <p:attrName>style.color</p:attrName>
                                        </p:attrNameLst>
                                      </p:cBhvr>
                                      <p:to>
                                        <a:schemeClr val="accent2"/>
                                      </p:to>
                                    </p:animClr>
                                    <p:animClr clrSpc="rgb" dir="cw">
                                      <p:cBhvr>
                                        <p:cTn id="14" dur="100" fill="hold"/>
                                        <p:tgtEl>
                                          <p:spTgt spid="25603"/>
                                        </p:tgtEl>
                                        <p:attrNameLst>
                                          <p:attrName>fillcolor</p:attrName>
                                        </p:attrNameLst>
                                      </p:cBhvr>
                                      <p:to>
                                        <a:schemeClr val="accent2"/>
                                      </p:to>
                                    </p:animClr>
                                    <p:set>
                                      <p:cBhvr>
                                        <p:cTn id="15" dur="100" fill="hold"/>
                                        <p:tgtEl>
                                          <p:spTgt spid="25603"/>
                                        </p:tgtEl>
                                        <p:attrNameLst>
                                          <p:attrName>fill.type</p:attrName>
                                        </p:attrNameLst>
                                      </p:cBhvr>
                                      <p:to>
                                        <p:strVal val="solid"/>
                                      </p:to>
                                    </p:set>
                                    <p:set>
                                      <p:cBhvr>
                                        <p:cTn id="16" dur="100" fill="hold"/>
                                        <p:tgtEl>
                                          <p:spTgt spid="25603"/>
                                        </p:tgtEl>
                                        <p:attrNameLst>
                                          <p:attrName>fill.on</p:attrName>
                                        </p:attrNameLst>
                                      </p:cBhvr>
                                      <p:to>
                                        <p:strVal val="true"/>
                                      </p:to>
                                    </p:set>
                                    <p:animRot by="120000">
                                      <p:cBhvr>
                                        <p:cTn id="17" dur="100" fill="hold">
                                          <p:stCondLst>
                                            <p:cond delay="0"/>
                                          </p:stCondLst>
                                        </p:cTn>
                                        <p:tgtEl>
                                          <p:spTgt spid="25603"/>
                                        </p:tgtEl>
                                        <p:attrNameLst>
                                          <p:attrName>r</p:attrName>
                                        </p:attrNameLst>
                                      </p:cBhvr>
                                    </p:animRot>
                                    <p:animRot by="-240000">
                                      <p:cBhvr>
                                        <p:cTn id="18" dur="200" fill="hold">
                                          <p:stCondLst>
                                            <p:cond delay="200"/>
                                          </p:stCondLst>
                                        </p:cTn>
                                        <p:tgtEl>
                                          <p:spTgt spid="25603"/>
                                        </p:tgtEl>
                                        <p:attrNameLst>
                                          <p:attrName>r</p:attrName>
                                        </p:attrNameLst>
                                      </p:cBhvr>
                                    </p:animRot>
                                    <p:animRot by="240000">
                                      <p:cBhvr>
                                        <p:cTn id="19" dur="200" fill="hold">
                                          <p:stCondLst>
                                            <p:cond delay="400"/>
                                          </p:stCondLst>
                                        </p:cTn>
                                        <p:tgtEl>
                                          <p:spTgt spid="25603"/>
                                        </p:tgtEl>
                                        <p:attrNameLst>
                                          <p:attrName>r</p:attrName>
                                        </p:attrNameLst>
                                      </p:cBhvr>
                                    </p:animRot>
                                    <p:animRot by="-240000">
                                      <p:cBhvr>
                                        <p:cTn id="20" dur="200" fill="hold">
                                          <p:stCondLst>
                                            <p:cond delay="600"/>
                                          </p:stCondLst>
                                        </p:cTn>
                                        <p:tgtEl>
                                          <p:spTgt spid="25603"/>
                                        </p:tgtEl>
                                        <p:attrNameLst>
                                          <p:attrName>r</p:attrName>
                                        </p:attrNameLst>
                                      </p:cBhvr>
                                    </p:animRot>
                                    <p:animRot by="120000">
                                      <p:cBhvr>
                                        <p:cTn id="21" dur="200" fill="hold">
                                          <p:stCondLst>
                                            <p:cond delay="800"/>
                                          </p:stCondLst>
                                        </p:cTn>
                                        <p:tgtEl>
                                          <p:spTgt spid="25603"/>
                                        </p:tgtEl>
                                        <p:attrNameLst>
                                          <p:attrName>r</p:attrName>
                                        </p:attrNameLst>
                                      </p:cBhvr>
                                    </p:animRot>
                                  </p:childTnLst>
                                </p:cTn>
                              </p:par>
                            </p:childTnLst>
                          </p:cTn>
                        </p:par>
                        <p:par>
                          <p:cTn id="22" fill="hold">
                            <p:stCondLst>
                              <p:cond delay="1500"/>
                            </p:stCondLst>
                            <p:childTnLst>
                              <p:par>
                                <p:cTn id="23" presetID="8" presetClass="emph" presetSubtype="0" accel="50000" decel="50000" fill="hold" nodeType="afterEffect">
                                  <p:stCondLst>
                                    <p:cond delay="0"/>
                                  </p:stCondLst>
                                  <p:childTnLst>
                                    <p:animRot by="21600000">
                                      <p:cBhvr>
                                        <p:cTn id="24"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4E090"/>
        </a:solidFill>
        <a:effectLst/>
      </p:bgPr>
    </p:bg>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533400" y="533400"/>
            <a:ext cx="6248400" cy="3785652"/>
          </a:xfrm>
          <a:prstGeom prst="rect">
            <a:avLst/>
          </a:prstGeom>
          <a:noFill/>
          <a:ln w="9525">
            <a:noFill/>
            <a:miter lim="800000"/>
            <a:headEnd/>
            <a:tailEnd/>
          </a:ln>
        </p:spPr>
        <p:txBody>
          <a:bodyPr>
            <a:prstTxWarp prst="textNoShape">
              <a:avLst/>
            </a:prstTxWarp>
            <a:spAutoFit/>
          </a:bodyPr>
          <a:lstStyle/>
          <a:p>
            <a:r>
              <a:rPr lang="en-US" dirty="0">
                <a:latin typeface="Times New Roman" charset="0"/>
                <a:ea typeface="Times New Roman" charset="0"/>
                <a:cs typeface="Times New Roman" charset="0"/>
              </a:rPr>
              <a:t>D. Hitler had a policy of persecution of Jews</a:t>
            </a:r>
            <a:r>
              <a:rPr lang="en-US" dirty="0" smtClean="0">
                <a:latin typeface="Times New Roman" charset="0"/>
                <a:ea typeface="Times New Roman" charset="0"/>
                <a:cs typeface="Times New Roman" charset="0"/>
              </a:rPr>
              <a:t>,</a:t>
            </a:r>
          </a:p>
          <a:p>
            <a:r>
              <a:rPr lang="en-US" dirty="0" smtClean="0">
                <a:latin typeface="Times New Roman" charset="0"/>
                <a:ea typeface="Times New Roman" charset="0"/>
                <a:cs typeface="Times New Roman" charset="0"/>
              </a:rPr>
              <a:t>     </a:t>
            </a:r>
            <a:r>
              <a:rPr lang="en-US" dirty="0">
                <a:latin typeface="Times New Roman" charset="0"/>
                <a:ea typeface="Times New Roman" charset="0"/>
                <a:cs typeface="Times New Roman" charset="0"/>
              </a:rPr>
              <a:t>Communists</a:t>
            </a:r>
            <a:r>
              <a:rPr lang="en-US" dirty="0" smtClean="0">
                <a:latin typeface="Times New Roman" charset="0"/>
                <a:ea typeface="Times New Roman" charset="0"/>
                <a:cs typeface="Times New Roman" charset="0"/>
              </a:rPr>
              <a:t>,</a:t>
            </a:r>
            <a:r>
              <a:rPr lang="en-US" dirty="0">
                <a:latin typeface="Times New Roman" charset="0"/>
                <a:ea typeface="Times New Roman" charset="0"/>
                <a:cs typeface="Times New Roman" charset="0"/>
              </a:rPr>
              <a:t> </a:t>
            </a:r>
            <a:r>
              <a:rPr lang="en-US" dirty="0" smtClean="0">
                <a:latin typeface="Times New Roman" charset="0"/>
                <a:ea typeface="Times New Roman" charset="0"/>
                <a:cs typeface="Times New Roman" charset="0"/>
              </a:rPr>
              <a:t>intellectuals</a:t>
            </a:r>
            <a:r>
              <a:rPr lang="en-US" dirty="0">
                <a:latin typeface="Times New Roman" charset="0"/>
                <a:ea typeface="Times New Roman" charset="0"/>
                <a:cs typeface="Times New Roman" charset="0"/>
              </a:rPr>
              <a:t>, &amp; Gypsies</a:t>
            </a:r>
          </a:p>
          <a:p>
            <a:r>
              <a:rPr lang="en-US" dirty="0">
                <a:latin typeface="Times New Roman" charset="0"/>
                <a:ea typeface="Times New Roman" charset="0"/>
                <a:cs typeface="Times New Roman" charset="0"/>
              </a:rPr>
              <a:t>     1. Jews were national </a:t>
            </a:r>
            <a:r>
              <a:rPr lang="en-US" dirty="0" smtClean="0">
                <a:latin typeface="Times New Roman" charset="0"/>
                <a:ea typeface="Times New Roman" charset="0"/>
                <a:cs typeface="Times New Roman" charset="0"/>
              </a:rPr>
              <a:t>enemies &amp; </a:t>
            </a:r>
            <a:r>
              <a:rPr lang="en-US" dirty="0">
                <a:latin typeface="Times New Roman" charset="0"/>
                <a:ea typeface="Times New Roman" charset="0"/>
                <a:cs typeface="Times New Roman" charset="0"/>
              </a:rPr>
              <a:t>not </a:t>
            </a:r>
            <a:r>
              <a:rPr lang="en-US" dirty="0" smtClean="0">
                <a:latin typeface="Times New Roman" charset="0"/>
                <a:ea typeface="Times New Roman" charset="0"/>
                <a:cs typeface="Times New Roman" charset="0"/>
              </a:rPr>
              <a:t>true</a:t>
            </a:r>
          </a:p>
          <a:p>
            <a:r>
              <a:rPr lang="en-US" dirty="0" smtClean="0">
                <a:latin typeface="Times New Roman" charset="0"/>
                <a:ea typeface="Times New Roman" charset="0"/>
                <a:cs typeface="Times New Roman" charset="0"/>
              </a:rPr>
              <a:t>         </a:t>
            </a:r>
            <a:r>
              <a:rPr lang="en-US" dirty="0">
                <a:latin typeface="Times New Roman" charset="0"/>
                <a:ea typeface="Times New Roman" charset="0"/>
                <a:cs typeface="Times New Roman" charset="0"/>
              </a:rPr>
              <a:t>Germans</a:t>
            </a:r>
          </a:p>
          <a:p>
            <a:r>
              <a:rPr lang="en-US" dirty="0">
                <a:latin typeface="Times New Roman" charset="0"/>
                <a:ea typeface="Times New Roman" charset="0"/>
                <a:cs typeface="Times New Roman" charset="0"/>
              </a:rPr>
              <a:t>     2. German anti-Semitism had grown since </a:t>
            </a:r>
            <a:r>
              <a:rPr lang="en-US" dirty="0" smtClean="0">
                <a:latin typeface="Times New Roman" charset="0"/>
                <a:ea typeface="Times New Roman" charset="0"/>
                <a:cs typeface="Times New Roman" charset="0"/>
              </a:rPr>
              <a:t>late</a:t>
            </a:r>
          </a:p>
          <a:p>
            <a:r>
              <a:rPr lang="en-US" dirty="0" smtClean="0">
                <a:latin typeface="Times New Roman" charset="0"/>
                <a:ea typeface="Times New Roman" charset="0"/>
                <a:cs typeface="Times New Roman" charset="0"/>
              </a:rPr>
              <a:t>         </a:t>
            </a:r>
            <a:r>
              <a:rPr lang="en-US" dirty="0">
                <a:latin typeface="Times New Roman" charset="0"/>
                <a:ea typeface="Times New Roman" charset="0"/>
                <a:cs typeface="Times New Roman" charset="0"/>
              </a:rPr>
              <a:t>1800s</a:t>
            </a:r>
          </a:p>
          <a:p>
            <a:r>
              <a:rPr lang="en-US" dirty="0">
                <a:latin typeface="Times New Roman" charset="0"/>
                <a:ea typeface="Times New Roman" charset="0"/>
                <a:cs typeface="Times New Roman" charset="0"/>
              </a:rPr>
              <a:t>     3. Jews blamed for inflation and depression</a:t>
            </a:r>
          </a:p>
          <a:p>
            <a:r>
              <a:rPr lang="en-US" dirty="0">
                <a:latin typeface="Times New Roman" charset="0"/>
                <a:ea typeface="Times New Roman" charset="0"/>
                <a:cs typeface="Times New Roman" charset="0"/>
              </a:rPr>
              <a:t>     4. Nuremberg Laws of 1935</a:t>
            </a:r>
          </a:p>
          <a:p>
            <a:r>
              <a:rPr lang="en-US" dirty="0">
                <a:latin typeface="Times New Roman" charset="0"/>
                <a:ea typeface="Times New Roman" charset="0"/>
                <a:cs typeface="Times New Roman" charset="0"/>
              </a:rPr>
              <a:t>     5. </a:t>
            </a:r>
            <a:r>
              <a:rPr lang="en-US" b="1" i="1" dirty="0">
                <a:latin typeface="Times New Roman" charset="0"/>
                <a:ea typeface="Times New Roman" charset="0"/>
                <a:cs typeface="Times New Roman" charset="0"/>
              </a:rPr>
              <a:t>Kristallnach</a:t>
            </a:r>
            <a:r>
              <a:rPr lang="en-US" i="1" dirty="0">
                <a:latin typeface="Times New Roman" charset="0"/>
                <a:ea typeface="Times New Roman" charset="0"/>
                <a:cs typeface="Times New Roman" charset="0"/>
              </a:rPr>
              <a:t>t </a:t>
            </a:r>
            <a:r>
              <a:rPr lang="en-US" dirty="0">
                <a:latin typeface="Times New Roman" charset="0"/>
                <a:ea typeface="Times New Roman" charset="0"/>
                <a:cs typeface="Times New Roman" charset="0"/>
              </a:rPr>
              <a:t>= Night of Broken Glass</a:t>
            </a:r>
          </a:p>
          <a:p>
            <a:r>
              <a:rPr lang="en-US" dirty="0">
                <a:latin typeface="Times New Roman" charset="0"/>
                <a:ea typeface="Times New Roman" charset="0"/>
                <a:cs typeface="Times New Roman" charset="0"/>
              </a:rPr>
              <a:t>     6. Many people fled Germany</a:t>
            </a:r>
          </a:p>
        </p:txBody>
      </p:sp>
      <p:pic>
        <p:nvPicPr>
          <p:cNvPr id="4" name="Picture 3" descr="children_in_the_holocaust_concentration_camp_liberated_by_red_army.jpg"/>
          <p:cNvPicPr>
            <a:picLocks noChangeAspect="1"/>
          </p:cNvPicPr>
          <p:nvPr/>
        </p:nvPicPr>
        <p:blipFill>
          <a:blip r:embed="rId2"/>
          <a:stretch>
            <a:fillRect/>
          </a:stretch>
        </p:blipFill>
        <p:spPr>
          <a:xfrm>
            <a:off x="6771517" y="609600"/>
            <a:ext cx="2241176" cy="2971800"/>
          </a:xfrm>
          <a:prstGeom prst="roundRect">
            <a:avLst/>
          </a:prstGeom>
          <a:effectLst>
            <a:glow rad="101600">
              <a:schemeClr val="accent3">
                <a:alpha val="75000"/>
              </a:schemeClr>
            </a:glow>
          </a:effectLst>
        </p:spPr>
      </p:pic>
      <p:pic>
        <p:nvPicPr>
          <p:cNvPr id="5" name="Picture 4" descr="000006_racechart.gif"/>
          <p:cNvPicPr>
            <a:picLocks noChangeAspect="1"/>
          </p:cNvPicPr>
          <p:nvPr/>
        </p:nvPicPr>
        <p:blipFill>
          <a:blip r:embed="rId3"/>
          <a:stretch>
            <a:fillRect/>
          </a:stretch>
        </p:blipFill>
        <p:spPr>
          <a:xfrm>
            <a:off x="4876800" y="4343400"/>
            <a:ext cx="4103914" cy="2339340"/>
          </a:xfrm>
          <a:prstGeom prst="rect">
            <a:avLst/>
          </a:prstGeom>
          <a:effectLst>
            <a:glow rad="101600">
              <a:schemeClr val="accent3">
                <a:alpha val="75000"/>
              </a:schemeClr>
            </a:glow>
          </a:effectLst>
        </p:spPr>
      </p:pic>
      <p:sp>
        <p:nvSpPr>
          <p:cNvPr id="27653" name="TextBox 5"/>
          <p:cNvSpPr txBox="1">
            <a:spLocks noChangeArrowheads="1"/>
          </p:cNvSpPr>
          <p:nvPr/>
        </p:nvSpPr>
        <p:spPr bwMode="auto">
          <a:xfrm>
            <a:off x="6553200" y="3962400"/>
            <a:ext cx="1752600" cy="338138"/>
          </a:xfrm>
          <a:prstGeom prst="rect">
            <a:avLst/>
          </a:prstGeom>
          <a:noFill/>
          <a:ln w="9525">
            <a:noFill/>
            <a:miter lim="800000"/>
            <a:headEnd/>
            <a:tailEnd/>
          </a:ln>
        </p:spPr>
        <p:txBody>
          <a:bodyPr>
            <a:prstTxWarp prst="textNoShape">
              <a:avLst/>
            </a:prstTxWarp>
            <a:spAutoFit/>
          </a:bodyPr>
          <a:lstStyle/>
          <a:p>
            <a:r>
              <a:rPr lang="en-US" sz="1600" i="1" dirty="0"/>
              <a:t>Nuremberg Laws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HUnt7 Ch-2.31.2Fascism.pp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WHUnt7 Ch-2.31.2Fascism.ppt.pot</Template>
  <TotalTime>2709</TotalTime>
  <Words>958</Words>
  <Application>Microsoft Office PowerPoint</Application>
  <PresentationFormat>On-screen Show (4:3)</PresentationFormat>
  <Paragraphs>93</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WHUnt7 Ch-2.31.2Fascism.ppt</vt:lpstr>
      <vt:lpstr>The Rise of Fascism in Europe</vt:lpstr>
      <vt:lpstr>I. Fascism</vt:lpstr>
      <vt:lpstr>D. Reason for Rise of Fascism in Italy</vt:lpstr>
      <vt:lpstr>II. Benito Mussolini – “Il Duce” (the leader) came to     power in 1922</vt:lpstr>
      <vt:lpstr>III. Rise of Fascism in Germany</vt:lpstr>
      <vt:lpstr>PowerPoint Presentation</vt:lpstr>
      <vt:lpstr>IV. Adolf Hitler “der Fuhrer” (leader)</vt:lpstr>
      <vt:lpstr>PowerPoint Presentation</vt:lpstr>
    </vt:vector>
  </TitlesOfParts>
  <Company>Lumpkin County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Rise of Fascism in Europe</dc:title>
  <dc:creator>Catherine Ariemma</dc:creator>
  <cp:lastModifiedBy>Caitlin</cp:lastModifiedBy>
  <cp:revision>8</cp:revision>
  <dcterms:created xsi:type="dcterms:W3CDTF">2013-11-18T16:11:18Z</dcterms:created>
  <dcterms:modified xsi:type="dcterms:W3CDTF">2016-07-02T18:50:14Z</dcterms:modified>
</cp:coreProperties>
</file>