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8" r:id="rId61"/>
    <p:sldId id="319" r:id="rId62"/>
    <p:sldId id="320" r:id="rId63"/>
    <p:sldId id="321" r:id="rId64"/>
    <p:sldId id="322" r:id="rId65"/>
    <p:sldId id="323" r:id="rId66"/>
    <p:sldId id="324" r:id="rId67"/>
    <p:sldId id="325" r:id="rId68"/>
    <p:sldId id="326" r:id="rId69"/>
    <p:sldId id="328" r:id="rId70"/>
    <p:sldId id="330" r:id="rId71"/>
  </p:sldIdLst>
  <p:sldSz cx="9144000" cy="6858000" type="screen4x3"/>
  <p:notesSz cx="6858000" cy="9144000"/>
  <p:embeddedFontLst>
    <p:embeddedFont>
      <p:font typeface="Calibri" panose="020F0502020204030204" pitchFamily="34" charset="0"/>
      <p:regular r:id="rId73"/>
      <p:bold r:id="rId74"/>
      <p:italic r:id="rId75"/>
      <p:boldItalic r:id="rId76"/>
    </p:embeddedFont>
    <p:embeddedFont>
      <p:font typeface="Questrial"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5"/>
    <p:restoredTop sz="94476"/>
  </p:normalViewPr>
  <p:slideViewPr>
    <p:cSldViewPr snapToGrid="0" snapToObjects="1">
      <p:cViewPr varScale="1">
        <p:scale>
          <a:sx n="84" d="100"/>
          <a:sy n="84" d="100"/>
        </p:scale>
        <p:origin x="20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 name="Shape 160"/>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1" name="Shape 161"/>
          <p:cNvSpPr txBox="1"/>
          <p:nvPr/>
        </p:nvSpPr>
        <p:spPr>
          <a:xfrm>
            <a:off x="3884614"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Daniel’s tomb</a:t>
            </a: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
        <p:nvSpPr>
          <p:cNvPr id="190" name="Shape 190"/>
          <p:cNvSpPr>
            <a:spLocks noGrp="1" noRot="1" noChangeAspect="1"/>
          </p:cNvSpPr>
          <p:nvPr>
            <p:ph type="sldImg" idx="2"/>
          </p:nvPr>
        </p:nvSpPr>
        <p:spPr>
          <a:xfrm>
            <a:off x="1143000" y="687387"/>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View of the East Front of the Apadana (Audience Hall) at Persepolis, ca. 500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Persepolis, in the Persian homeland, was built by Darius I and his son Xerxes, and it was used for ceremonies of special importance to the Persian king and people—coronations, royal weddings, funerals, and the New Year’s festival. The stone foundations, walls, and stairways of Persepolis are filled with sculpted images of members of the court and embassies bringing gifts, offering a vision of the grandeur and harmony of the Persian Empir</a:t>
            </a:r>
            <a:r>
              <a:rPr lang="en-US" sz="1200" b="0" i="0" u="none" strike="noStrike" cap="none">
                <a:solidFill>
                  <a:srgbClr val="000000"/>
                </a:solidFill>
                <a:latin typeface="Arial"/>
                <a:ea typeface="Arial"/>
                <a:cs typeface="Arial"/>
                <a:sym typeface="Arial"/>
              </a:rPr>
              <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8" name="Shape 218"/>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9" name="Shape 219"/>
          <p:cNvSpPr txBox="1"/>
          <p:nvPr/>
        </p:nvSpPr>
        <p:spPr>
          <a:xfrm>
            <a:off x="3884614"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
        <p:nvSpPr>
          <p:cNvPr id="360" name="Shape 360"/>
          <p:cNvSpPr>
            <a:spLocks noGrp="1" noRot="1" noChangeAspect="1"/>
          </p:cNvSpPr>
          <p:nvPr>
            <p:ph type="sldImg" idx="2"/>
          </p:nvPr>
        </p:nvSpPr>
        <p:spPr>
          <a:xfrm>
            <a:off x="1143000" y="687387"/>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1" name="Shape 361"/>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5.3:</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Hellenistic Civilization.</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After the death of Alexander the Great in 323 B.C.E., his vast empire soon split apart into a number of large and small political entities. A Macedonian dynasty was established on each continent: the Antigonids ruled the Macedonian homeland and tried with varying success to extend their control over southern Greece; the Ptolemies ruled Egypt; and the Seleucids inherited the majority of Alexander’s conquests in Asia, though they lost control of the eastern portions because of the rise of the Parthians of Iran in the second century B.C.E. This period saw Greeks migrating in large numbers from their overcrowded homeland to serve as a privileged class of soldiers and administrators on the new frontiers, where they replicated the lifestyle of the city-st</a:t>
            </a:r>
            <a:r>
              <a:rPr lang="en-US" sz="1200" b="0" i="0" u="none" strike="noStrike" cap="none">
                <a:solidFill>
                  <a:srgbClr val="000000"/>
                </a:solidFill>
                <a:latin typeface="Arial"/>
                <a:ea typeface="Arial"/>
                <a:cs typeface="Arial"/>
                <a:sym typeface="Arial"/>
              </a:rPr>
              <a:t>ate.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Hellenistic Cameo, Second Century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This sardonyx cameo is an allegory of the prosperity of Ptolemaic Egypt. At left, the bearded river-god Nile holds a horn of plenty while his wife, seated on a sphinx and dressed like the Egyptian goddess Isis, raises a stalk of grain. Their son, at center, carries a seed bag and the shaft of a plow. The Seasons are seated at right. Two wind-gods float overhead. The style is entirely Greek, but the motifs are a blending of Greek and Egyptian element</a:t>
            </a:r>
            <a:r>
              <a:rPr lang="en-US" sz="1200" b="0" i="0" u="none" strike="noStrike" cap="none">
                <a:solidFill>
                  <a:srgbClr val="000000"/>
                </a:solidFill>
                <a:latin typeface="Arial"/>
                <a:ea typeface="Arial"/>
                <a:cs typeface="Arial"/>
                <a:sym typeface="Arial"/>
              </a:rPr>
              <a: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B6DE7D-F723-477A-807D-E806DE6D3323}" type="slidenum">
              <a:rPr lang="en-US" altLang="en-US"/>
              <a:pPr eaLnBrk="1" hangingPunct="1"/>
              <a:t>43</a:t>
            </a:fld>
            <a:endParaRPr lang="en-US" altLang="en-US"/>
          </a:p>
        </p:txBody>
      </p:sp>
      <p:sp>
        <p:nvSpPr>
          <p:cNvPr id="15363" name="Rectangle 2"/>
          <p:cNvSpPr>
            <a:spLocks noGrp="1" noRot="1" noChangeAspect="1" noChangeArrowheads="1" noTextEdit="1"/>
          </p:cNvSpPr>
          <p:nvPr>
            <p:ph type="sldImg"/>
          </p:nvPr>
        </p:nvSpPr>
        <p:spPr>
          <a:xfrm>
            <a:off x="1143000" y="687388"/>
            <a:ext cx="4572000" cy="3429000"/>
          </a:xfrm>
          <a:ln/>
        </p:spPr>
      </p:sp>
      <p:sp>
        <p:nvSpPr>
          <p:cNvPr id="15364"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Map 6.1:</a:t>
            </a:r>
            <a:r>
              <a:rPr lang="el-GR" altLang="en-US">
                <a:solidFill>
                  <a:srgbClr val="000000"/>
                </a:solidFill>
              </a:rPr>
              <a:t> </a:t>
            </a:r>
            <a:r>
              <a:rPr lang="el-GR" altLang="en-US" b="1">
                <a:solidFill>
                  <a:srgbClr val="000000"/>
                </a:solidFill>
              </a:rPr>
              <a:t>The Roman Empire.</a:t>
            </a:r>
          </a:p>
          <a:p>
            <a:pPr eaLnBrk="1" hangingPunct="1"/>
            <a:r>
              <a:rPr lang="el-GR" altLang="en-US">
                <a:solidFill>
                  <a:srgbClr val="000000"/>
                </a:solidFill>
              </a:rPr>
              <a:t>The Roman Empire came to encompass all the lands surrounding the Mediterranean Sea, as well as parts of continental Europe. When Augustus died in 14 C.E., he left instructions to his successors not to expand beyond the limits he had set, but Claudius invaded southern Britain in the mid-first century and the soldier-emperor Trajan added Romania early in the second century. Deserts and seas provided solid natural boundaries, but the long and vulnerable river border in central and eastern Europe would eventually prove expensive to defend and vulnerable to invasion by Germanic and Central Asian peoples</a:t>
            </a:r>
            <a:r>
              <a:rPr lang="el-GR" altLang="en-US">
                <a:solidFill>
                  <a:srgbClr val="000000"/>
                </a:solidFill>
                <a:latin typeface="ScalaSansPro-Regular" charset="0"/>
              </a:rPr>
              <a:t>.</a:t>
            </a:r>
          </a:p>
        </p:txBody>
      </p:sp>
    </p:spTree>
    <p:extLst>
      <p:ext uri="{BB962C8B-B14F-4D97-AF65-F5344CB8AC3E}">
        <p14:creationId xmlns:p14="http://schemas.microsoft.com/office/powerpoint/2010/main" val="222156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0A2EA3-09A2-458C-94C3-2347659E44BD}" type="slidenum">
              <a:rPr lang="en-US" altLang="en-US"/>
              <a:pPr eaLnBrk="1" hangingPunct="1"/>
              <a:t>54</a:t>
            </a:fld>
            <a:endParaRPr lang="en-US" altLang="en-US"/>
          </a:p>
        </p:txBody>
      </p:sp>
      <p:sp>
        <p:nvSpPr>
          <p:cNvPr id="13315" name="Rectangle 2"/>
          <p:cNvSpPr>
            <a:spLocks noGrp="1" noRot="1" noChangeAspect="1" noChangeArrowheads="1" noTextEdit="1"/>
          </p:cNvSpPr>
          <p:nvPr>
            <p:ph type="sldImg"/>
          </p:nvPr>
        </p:nvSpPr>
        <p:spPr>
          <a:xfrm>
            <a:off x="1143000" y="687388"/>
            <a:ext cx="4572000" cy="3429000"/>
          </a:xfrm>
          <a:ln/>
        </p:spPr>
      </p:sp>
      <p:sp>
        <p:nvSpPr>
          <p:cNvPr id="13316"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Dancing Girl Wearing Silk Garment, Second–Third Century C.E.</a:t>
            </a:r>
          </a:p>
          <a:p>
            <a:pPr eaLnBrk="1" hangingPunct="1"/>
            <a:r>
              <a:rPr lang="el-GR" altLang="en-US">
                <a:solidFill>
                  <a:srgbClr val="000000"/>
                </a:solidFill>
              </a:rPr>
              <a:t>This Roman mosaic depicts a musician accompanying a dancer who is wearing a sheer garment of silk imported from China</a:t>
            </a:r>
            <a:r>
              <a:rPr lang="el-GR" altLang="en-US">
                <a:solidFill>
                  <a:srgbClr val="000000"/>
                </a:solidFill>
                <a:latin typeface="ScalaSansPro-Regular" charset="0"/>
              </a:rPr>
              <a:t>.</a:t>
            </a:r>
          </a:p>
        </p:txBody>
      </p:sp>
    </p:spTree>
    <p:extLst>
      <p:ext uri="{BB962C8B-B14F-4D97-AF65-F5344CB8AC3E}">
        <p14:creationId xmlns:p14="http://schemas.microsoft.com/office/powerpoint/2010/main" val="1976008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ACC91B-E680-4A2D-B270-BB421BF7CE49}" type="slidenum">
              <a:rPr lang="en-US" altLang="en-US"/>
              <a:pPr eaLnBrk="1" hangingPunct="1"/>
              <a:t>55</a:t>
            </a:fld>
            <a:endParaRPr lang="en-US" altLang="en-US"/>
          </a:p>
        </p:txBody>
      </p:sp>
      <p:sp>
        <p:nvSpPr>
          <p:cNvPr id="18435" name="Rectangle 2"/>
          <p:cNvSpPr>
            <a:spLocks noGrp="1" noRot="1" noChangeAspect="1" noChangeArrowheads="1" noTextEdit="1"/>
          </p:cNvSpPr>
          <p:nvPr>
            <p:ph type="sldImg"/>
          </p:nvPr>
        </p:nvSpPr>
        <p:spPr>
          <a:xfrm>
            <a:off x="1143000" y="687388"/>
            <a:ext cx="4572000" cy="3429000"/>
          </a:xfrm>
          <a:ln/>
        </p:spPr>
      </p:sp>
      <p:sp>
        <p:nvSpPr>
          <p:cNvPr id="18436"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Roman Shop Selling Food and Drink.</a:t>
            </a:r>
          </a:p>
          <a:p>
            <a:pPr eaLnBrk="1" hangingPunct="1"/>
            <a:r>
              <a:rPr lang="el-GR" altLang="en-US">
                <a:solidFill>
                  <a:srgbClr val="000000"/>
                </a:solidFill>
              </a:rPr>
              <a:t>The bustling town of Pompeii on the Bay of Naples was buried in ash by the eruption of Mt. Vesuvius in 79 C.E. Archaeologists have unearthed the streets, stores, and houses of this typical Roman town. Shops such as this sold hot food and drink served from clay vessels set into the counter. Shelves and niches behind the counter contained other items. In the background can be seen a well-paved street and a public fountain where the inhabitants could fetch water</a:t>
            </a:r>
            <a:r>
              <a:rPr lang="el-GR" altLang="en-US">
                <a:solidFill>
                  <a:srgbClr val="000000"/>
                </a:solidFill>
                <a:latin typeface="ScalaSansPro-Regular" charset="0"/>
              </a:rPr>
              <a:t>.</a:t>
            </a:r>
          </a:p>
        </p:txBody>
      </p:sp>
    </p:spTree>
    <p:extLst>
      <p:ext uri="{BB962C8B-B14F-4D97-AF65-F5344CB8AC3E}">
        <p14:creationId xmlns:p14="http://schemas.microsoft.com/office/powerpoint/2010/main" val="3066544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400D3A-CCE4-45C3-8A04-A0FACB0565D8}" type="slidenum">
              <a:rPr lang="en-US" altLang="en-US"/>
              <a:pPr eaLnBrk="1" hangingPunct="1"/>
              <a:t>57</a:t>
            </a:fld>
            <a:endParaRPr lang="en-US" altLang="en-US"/>
          </a:p>
        </p:txBody>
      </p:sp>
      <p:sp>
        <p:nvSpPr>
          <p:cNvPr id="16387" name="Rectangle 2"/>
          <p:cNvSpPr>
            <a:spLocks noGrp="1" noRot="1" noChangeAspect="1" noChangeArrowheads="1" noTextEdit="1"/>
          </p:cNvSpPr>
          <p:nvPr>
            <p:ph type="sldImg"/>
          </p:nvPr>
        </p:nvSpPr>
        <p:spPr>
          <a:xfrm>
            <a:off x="1143000" y="687388"/>
            <a:ext cx="4572000" cy="3429000"/>
          </a:xfrm>
          <a:ln/>
        </p:spPr>
      </p:sp>
      <p:sp>
        <p:nvSpPr>
          <p:cNvPr id="16388"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Statue of a Roman Carrying Busts of His Ancestors, First Century B.C.E.</a:t>
            </a:r>
          </a:p>
          <a:p>
            <a:pPr eaLnBrk="1" hangingPunct="1"/>
            <a:r>
              <a:rPr lang="el-GR" altLang="en-US">
                <a:solidFill>
                  <a:srgbClr val="000000"/>
                </a:solidFill>
              </a:rPr>
              <a:t>Roman society was extremely conscious of status, and the status of an elite Roman family was determined in large part by the public achievements of ancestors and living members. A visitor to a Roman home found portraits of distinguished ancestors in the entry hall, along with labels listing the offices they held. Portrait heads were carried in funeral procession</a:t>
            </a:r>
            <a:r>
              <a:rPr lang="el-GR" altLang="en-US">
                <a:solidFill>
                  <a:srgbClr val="000000"/>
                </a:solidFill>
                <a:latin typeface="ScalaSansPro-Regular" charset="0"/>
              </a:rPr>
              <a:t>s.</a:t>
            </a:r>
          </a:p>
        </p:txBody>
      </p:sp>
    </p:spTree>
    <p:extLst>
      <p:ext uri="{BB962C8B-B14F-4D97-AF65-F5344CB8AC3E}">
        <p14:creationId xmlns:p14="http://schemas.microsoft.com/office/powerpoint/2010/main" val="2757143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22A1AF-8ED7-4DCD-844C-0ACB9042ED48}" type="slidenum">
              <a:rPr lang="en-US" altLang="en-US"/>
              <a:pPr eaLnBrk="1" hangingPunct="1"/>
              <a:t>61</a:t>
            </a:fld>
            <a:endParaRPr lang="en-US" altLang="en-US"/>
          </a:p>
        </p:txBody>
      </p:sp>
      <p:sp>
        <p:nvSpPr>
          <p:cNvPr id="19459" name="Rectangle 2"/>
          <p:cNvSpPr>
            <a:spLocks noGrp="1" noRot="1" noChangeAspect="1" noChangeArrowheads="1" noTextEdit="1"/>
          </p:cNvSpPr>
          <p:nvPr>
            <p:ph type="sldImg"/>
          </p:nvPr>
        </p:nvSpPr>
        <p:spPr>
          <a:xfrm>
            <a:off x="1143000" y="687388"/>
            <a:ext cx="4572000" cy="3429000"/>
          </a:xfrm>
          <a:ln/>
        </p:spPr>
      </p:sp>
      <p:sp>
        <p:nvSpPr>
          <p:cNvPr id="19460" name="Rectangle 3"/>
          <p:cNvSpPr>
            <a:spLocks noGrp="1" noChangeArrowheads="1"/>
          </p:cNvSpPr>
          <p:nvPr>
            <p:ph type="body" idx="1"/>
          </p:nvPr>
        </p:nvSpPr>
        <p:spPr>
          <a:xfrm>
            <a:off x="912813" y="4343400"/>
            <a:ext cx="5032375" cy="4113213"/>
          </a:xfrm>
          <a:noFill/>
        </p:spPr>
        <p:txBody>
          <a:bodyPr lIns="91426" tIns="45714" rIns="91426" bIns="45714"/>
          <a:lstStyle/>
          <a:p>
            <a:pPr eaLnBrk="1" hangingPunct="1"/>
            <a:r>
              <a:rPr lang="el-GR" altLang="en-US" b="1">
                <a:solidFill>
                  <a:srgbClr val="000000"/>
                </a:solidFill>
              </a:rPr>
              <a:t>Roman Aqueduct Near Tarragona, Spain.</a:t>
            </a:r>
          </a:p>
          <a:p>
            <a:pPr eaLnBrk="1" hangingPunct="1"/>
            <a:r>
              <a:rPr lang="el-GR" altLang="en-US">
                <a:solidFill>
                  <a:srgbClr val="000000"/>
                </a:solidFill>
              </a:rPr>
              <a:t>The growth of towns and cities challenged Roman officials to provide an adequate supply of water. Aqueducts channeled water from a source, sometimes many miles away, to an urban complex, using only the force of gravity. To bring an aqueduct from high ground into the city, Roman engineers designed long, continuous rows of arches that maintained a steady downhill slope. Scholars sometimes can roughly estimate the population of an ancient city by calculating the amount of water that was available to it.</a:t>
            </a:r>
          </a:p>
        </p:txBody>
      </p:sp>
    </p:spTree>
    <p:extLst>
      <p:ext uri="{BB962C8B-B14F-4D97-AF65-F5344CB8AC3E}">
        <p14:creationId xmlns:p14="http://schemas.microsoft.com/office/powerpoint/2010/main" val="1574149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758FBF8-29A7-FD48-8019-943132C87A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7E33CB-7AB7-D54B-B6BF-6972BDB9262B}" type="slidenum">
              <a:rPr lang="en-US" altLang="en-US" sz="1200"/>
              <a:pPr/>
              <a:t>63</a:t>
            </a:fld>
            <a:endParaRPr lang="en-US" altLang="en-US" sz="1200"/>
          </a:p>
        </p:txBody>
      </p:sp>
      <p:sp>
        <p:nvSpPr>
          <p:cNvPr id="15363" name="Rectangle 2">
            <a:extLst>
              <a:ext uri="{FF2B5EF4-FFF2-40B4-BE49-F238E27FC236}">
                <a16:creationId xmlns:a16="http://schemas.microsoft.com/office/drawing/2014/main" id="{AAFA4D1D-FCEE-B24E-9812-E1C4302B123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B481341-531E-8642-91FC-391B993B3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80220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24136D2-71FF-C242-BB31-4D7F8A389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064421-2E9E-C944-9904-83328071E882}" type="slidenum">
              <a:rPr lang="en-US" altLang="en-US" sz="1200"/>
              <a:pPr/>
              <a:t>64</a:t>
            </a:fld>
            <a:endParaRPr lang="en-US" altLang="en-US" sz="1200"/>
          </a:p>
        </p:txBody>
      </p:sp>
      <p:sp>
        <p:nvSpPr>
          <p:cNvPr id="16387" name="Rectangle 2">
            <a:extLst>
              <a:ext uri="{FF2B5EF4-FFF2-40B4-BE49-F238E27FC236}">
                <a16:creationId xmlns:a16="http://schemas.microsoft.com/office/drawing/2014/main" id="{892E39AC-B90F-0849-A200-88156C65F63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AD90D173-BB27-6B45-BBD0-AA4B936F83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lphaUcPeriod" startAt="2"/>
            </a:pPr>
            <a:r>
              <a:rPr lang="en-US" altLang="en-US">
                <a:latin typeface="Arial" panose="020B0604020202020204" pitchFamily="34" charset="0"/>
                <a:ea typeface="ＭＳ Ｐゴシック" panose="020B0600070205080204" pitchFamily="34" charset="-128"/>
              </a:rPr>
              <a:t>They were never a unified country but developed strong independent city-states.  </a:t>
            </a:r>
          </a:p>
          <a:p>
            <a:pPr marL="228600" indent="-228600" eaLnBrk="1" hangingPunct="1">
              <a:buFontTx/>
              <a:buAutoNum type="alphaUcPeriod" startAt="2"/>
            </a:pPr>
            <a:r>
              <a:rPr lang="en-US" altLang="en-US">
                <a:latin typeface="Arial" panose="020B0604020202020204" pitchFamily="34" charset="0"/>
                <a:ea typeface="ＭＳ Ｐゴシック" panose="020B0600070205080204" pitchFamily="34" charset="-128"/>
              </a:rPr>
              <a:t>They were the first traders to go beyond the Mediterranean.  Herodotus even claimed that they sailed around Africa.  This would not be attempted again for another 2000 years.</a:t>
            </a:r>
          </a:p>
          <a:p>
            <a:pPr marL="228600" indent="-228600" eaLnBrk="1" hangingPunct="1">
              <a:buFontTx/>
              <a:buAutoNum type="alphaUcPeriod" startAt="2"/>
            </a:pPr>
            <a:r>
              <a:rPr lang="en-US" altLang="en-US">
                <a:latin typeface="Arial" panose="020B0604020202020204" pitchFamily="34" charset="0"/>
                <a:ea typeface="ＭＳ Ｐゴシック" panose="020B0600070205080204" pitchFamily="34" charset="-128"/>
              </a:rPr>
              <a:t>The most important trade centers were Sidon &amp; Tyre.  They also built colonies along the coasts of N. Africa, Spain, Sicily, &amp; Sardinia.</a:t>
            </a:r>
          </a:p>
          <a:p>
            <a:pPr marL="228600" indent="-228600" eaLnBrk="1" hangingPunct="1">
              <a:buFontTx/>
              <a:buAutoNum type="alphaUcPeriod" startAt="2"/>
            </a:pPr>
            <a:r>
              <a:rPr lang="en-US" altLang="en-US">
                <a:latin typeface="Arial" panose="020B0604020202020204" pitchFamily="34" charset="0"/>
                <a:ea typeface="ＭＳ Ｐゴシック" panose="020B0600070205080204" pitchFamily="34" charset="-128"/>
              </a:rPr>
              <a:t>Phoenician ships were rounded &amp; wide on the bottom.  This shape created a larger cargo space.  They used jars with pointed ends called amphorae to hold oil and wine.</a:t>
            </a:r>
          </a:p>
        </p:txBody>
      </p:sp>
    </p:spTree>
    <p:extLst>
      <p:ext uri="{BB962C8B-B14F-4D97-AF65-F5344CB8AC3E}">
        <p14:creationId xmlns:p14="http://schemas.microsoft.com/office/powerpoint/2010/main" val="482392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2C66ECA-C9F3-4841-868A-CC43E59AB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164437-67BC-0842-BB6A-4FDA364BF42E}" type="slidenum">
              <a:rPr lang="en-US" altLang="en-US" sz="1200"/>
              <a:pPr/>
              <a:t>65</a:t>
            </a:fld>
            <a:endParaRPr lang="en-US" altLang="en-US" sz="1200"/>
          </a:p>
        </p:txBody>
      </p:sp>
      <p:sp>
        <p:nvSpPr>
          <p:cNvPr id="17411" name="Rectangle 2">
            <a:extLst>
              <a:ext uri="{FF2B5EF4-FFF2-40B4-BE49-F238E27FC236}">
                <a16:creationId xmlns:a16="http://schemas.microsoft.com/office/drawing/2014/main" id="{36DBFC8E-06E3-3649-A519-062BF805C60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7DD12E0-5E45-1F43-8076-7BE6962249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lphaUcPeriod"/>
            </a:pPr>
            <a:r>
              <a:rPr lang="en-US" altLang="en-US">
                <a:latin typeface="Arial" panose="020B0604020202020204" pitchFamily="34" charset="0"/>
                <a:ea typeface="ＭＳ Ｐゴシック" panose="020B0600070205080204" pitchFamily="34" charset="-128"/>
              </a:rPr>
              <a:t>Colony in N Africa</a:t>
            </a:r>
          </a:p>
          <a:p>
            <a:pPr marL="228600" indent="-228600" eaLnBrk="1" hangingPunct="1">
              <a:buFontTx/>
              <a:buAutoNum type="alphaUcPeriod"/>
            </a:pPr>
            <a:r>
              <a:rPr lang="en-US" altLang="en-US">
                <a:latin typeface="Arial" panose="020B0604020202020204" pitchFamily="34" charset="0"/>
                <a:ea typeface="ＭＳ Ｐゴシック" panose="020B0600070205080204" pitchFamily="34" charset="-128"/>
              </a:rPr>
              <a:t>Famous for its purple fabric.  Made from snails.  It took 60,000 snails to produce one pound of dye.  The purple fabric was so expensive that only royalty could afford it.</a:t>
            </a:r>
          </a:p>
          <a:p>
            <a:pPr marL="228600" indent="-228600" eaLnBrk="1" hangingPunct="1">
              <a:buFontTx/>
              <a:buAutoNum type="alphaUcPeriod"/>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11715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450FAC7-FB9A-1042-B92E-BAE637CED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9EEE08-9730-E445-80E2-426C91DBB27E}" type="slidenum">
              <a:rPr lang="en-US" altLang="en-US" sz="1200"/>
              <a:pPr/>
              <a:t>66</a:t>
            </a:fld>
            <a:endParaRPr lang="en-US" altLang="en-US" sz="1200"/>
          </a:p>
        </p:txBody>
      </p:sp>
      <p:sp>
        <p:nvSpPr>
          <p:cNvPr id="18435" name="Rectangle 2">
            <a:extLst>
              <a:ext uri="{FF2B5EF4-FFF2-40B4-BE49-F238E27FC236}">
                <a16:creationId xmlns:a16="http://schemas.microsoft.com/office/drawing/2014/main" id="{D769A7A2-4B54-724C-B4B7-F034BBD7BF8A}"/>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CA91007-B79C-684C-86DA-73DE9D22BE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0929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30254AC-046A-C54F-9042-FD0E4E4114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7B4312-79C7-5243-8576-3627EE5B611B}" type="slidenum">
              <a:rPr lang="en-US" altLang="en-US" sz="1200"/>
              <a:pPr/>
              <a:t>67</a:t>
            </a:fld>
            <a:endParaRPr lang="en-US" altLang="en-US" sz="1200"/>
          </a:p>
        </p:txBody>
      </p:sp>
      <p:sp>
        <p:nvSpPr>
          <p:cNvPr id="19459" name="Rectangle 2">
            <a:extLst>
              <a:ext uri="{FF2B5EF4-FFF2-40B4-BE49-F238E27FC236}">
                <a16:creationId xmlns:a16="http://schemas.microsoft.com/office/drawing/2014/main" id="{08D54F94-4BBE-174B-B19A-45831516217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69FDFE08-6CCC-0845-8CB5-9CF7C160A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Created a wide bottom boat to hold lots of cargo. </a:t>
            </a:r>
          </a:p>
        </p:txBody>
      </p:sp>
    </p:spTree>
    <p:extLst>
      <p:ext uri="{BB962C8B-B14F-4D97-AF65-F5344CB8AC3E}">
        <p14:creationId xmlns:p14="http://schemas.microsoft.com/office/powerpoint/2010/main" val="11417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E9448C3-0E8C-2A49-AA3E-A5F17C23B3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64E34B-3503-0944-A05F-76CE0ACC3965}" type="slidenum">
              <a:rPr lang="en-US" altLang="en-US" sz="1200"/>
              <a:pPr/>
              <a:t>68</a:t>
            </a:fld>
            <a:endParaRPr lang="en-US" altLang="en-US" sz="1200"/>
          </a:p>
        </p:txBody>
      </p:sp>
      <p:sp>
        <p:nvSpPr>
          <p:cNvPr id="20483" name="Rectangle 2">
            <a:extLst>
              <a:ext uri="{FF2B5EF4-FFF2-40B4-BE49-F238E27FC236}">
                <a16:creationId xmlns:a16="http://schemas.microsoft.com/office/drawing/2014/main" id="{4578D59B-1DC5-0943-8212-8E1FCCB763A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7BDBF91-AB4A-4544-8CF3-DC53B3FBC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498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D40271F-092E-4A45-BCCD-ADAF19322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08AD1D-739A-A94B-B0A3-BD5326C483C2}" type="slidenum">
              <a:rPr lang="en-US" altLang="en-US" sz="1200"/>
              <a:pPr/>
              <a:t>69</a:t>
            </a:fld>
            <a:endParaRPr lang="en-US" altLang="en-US" sz="1200"/>
          </a:p>
        </p:txBody>
      </p:sp>
      <p:sp>
        <p:nvSpPr>
          <p:cNvPr id="22531" name="Rectangle 2">
            <a:extLst>
              <a:ext uri="{FF2B5EF4-FFF2-40B4-BE49-F238E27FC236}">
                <a16:creationId xmlns:a16="http://schemas.microsoft.com/office/drawing/2014/main" id="{4273EBDB-FD25-BA46-8754-70BCA5F18367}"/>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A4A785C-1338-E045-8AA1-0FC6BE26F1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472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609600"/>
            <a:ext cx="7772400" cy="4267199"/>
          </a:xfrm>
          <a:prstGeom prst="rect">
            <a:avLst/>
          </a:prstGeom>
          <a:noFill/>
          <a:ln>
            <a:noFill/>
          </a:ln>
        </p:spPr>
        <p:txBody>
          <a:bodyPr lIns="91425" tIns="91425" rIns="91425" bIns="91425" anchor="b" anchorCtr="0"/>
          <a:lstStyle>
            <a:lvl1pPr marL="0" marR="0" lvl="0" indent="0" algn="ctr" rtl="0">
              <a:lnSpc>
                <a:spcPct val="100000"/>
              </a:lnSpc>
              <a:spcBef>
                <a:spcPts val="0"/>
              </a:spcBef>
              <a:buClr>
                <a:schemeClr val="dk2"/>
              </a:buClr>
              <a:buFont typeface="Times New Roman"/>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 name="Shape 19"/>
          <p:cNvSpPr txBox="1">
            <a:spLocks noGrp="1"/>
          </p:cNvSpPr>
          <p:nvPr>
            <p:ph type="subTitle" idx="1"/>
          </p:nvPr>
        </p:nvSpPr>
        <p:spPr>
          <a:xfrm>
            <a:off x="1371600" y="4953000"/>
            <a:ext cx="6400799" cy="1219199"/>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a:lvl1pPr>
            <a:lvl2pPr marL="457200" marR="0" lvl="1" indent="0" algn="ctr" rtl="0">
              <a:spcBef>
                <a:spcPts val="320"/>
              </a:spcBef>
              <a:buClr>
                <a:srgbClr val="888888"/>
              </a:buClr>
              <a:buFont typeface="Courier New"/>
              <a:buNone/>
              <a:defRPr/>
            </a:lvl2pPr>
            <a:lvl3pPr marL="914400" marR="0" lvl="2" indent="0" algn="ctr" rtl="0">
              <a:spcBef>
                <a:spcPts val="320"/>
              </a:spcBef>
              <a:buClr>
                <a:srgbClr val="888888"/>
              </a:buClr>
              <a:buFont typeface="Arial"/>
              <a:buNone/>
              <a:defRPr/>
            </a:lvl3pPr>
            <a:lvl4pPr marL="1371600" marR="0" lvl="3" indent="0" algn="ctr" rtl="0">
              <a:spcBef>
                <a:spcPts val="320"/>
              </a:spcBef>
              <a:buClr>
                <a:srgbClr val="888888"/>
              </a:buClr>
              <a:buFont typeface="Courier New"/>
              <a:buNone/>
              <a:defRPr/>
            </a:lvl4pPr>
            <a:lvl5pPr marL="1828800" marR="0" lvl="4" indent="0" algn="ctr" rtl="0">
              <a:spcBef>
                <a:spcPts val="320"/>
              </a:spcBef>
              <a:buClr>
                <a:srgbClr val="888888"/>
              </a:buClr>
              <a:buFont typeface="Arial"/>
              <a:buNone/>
              <a:defRPr/>
            </a:lvl5pPr>
            <a:lvl6pPr marL="2286000" marR="0" lvl="5" indent="0" algn="ctr" rtl="0">
              <a:spcBef>
                <a:spcPts val="320"/>
              </a:spcBef>
              <a:buClr>
                <a:srgbClr val="888888"/>
              </a:buClr>
              <a:buFont typeface="Courier New"/>
              <a:buNone/>
              <a:defRPr/>
            </a:lvl6pPr>
            <a:lvl7pPr marL="2743200" marR="0" lvl="6" indent="0" algn="ctr" rtl="0">
              <a:spcBef>
                <a:spcPts val="320"/>
              </a:spcBef>
              <a:buClr>
                <a:srgbClr val="888888"/>
              </a:buClr>
              <a:buFont typeface="Arial"/>
              <a:buNone/>
              <a:defRPr/>
            </a:lvl7pPr>
            <a:lvl8pPr marL="3200400" marR="0" lvl="7" indent="0" algn="ctr" rtl="0">
              <a:spcBef>
                <a:spcPts val="320"/>
              </a:spcBef>
              <a:buClr>
                <a:srgbClr val="888888"/>
              </a:buClr>
              <a:buFont typeface="Courier New"/>
              <a:buNone/>
              <a:defRPr/>
            </a:lvl8pPr>
            <a:lvl9pPr marL="3657600" marR="0" lvl="8" indent="0" algn="ctr" rtl="0">
              <a:spcBef>
                <a:spcPts val="320"/>
              </a:spcBef>
              <a:buClr>
                <a:srgbClr val="888888"/>
              </a:buClr>
              <a:buFont typeface="Arial"/>
              <a:buNone/>
              <a:defRPr/>
            </a:lvl9pPr>
          </a:lstStyle>
          <a:p>
            <a:endParaRPr/>
          </a:p>
        </p:txBody>
      </p:sp>
      <p:sp>
        <p:nvSpPr>
          <p:cNvPr id="20" name="Shape 20"/>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22" name="Shape 22"/>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
        <p:nvSpPr>
          <p:cNvPr id="80" name="Shape 80"/>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1" name="Shape 81"/>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2" name="Shape 82"/>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
        <p:nvSpPr>
          <p:cNvPr id="86" name="Shape 86"/>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7" name="Shape 87"/>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1371600"/>
            <a:ext cx="7772400" cy="2505075"/>
          </a:xfrm>
          <a:prstGeom prst="rect">
            <a:avLst/>
          </a:prstGeom>
          <a:noFill/>
          <a:ln>
            <a:noFill/>
          </a:ln>
        </p:spPr>
        <p:txBody>
          <a:bodyPr lIns="91425" tIns="91425" rIns="91425" bIns="91425" anchor="b" anchorCtr="0"/>
          <a:lstStyle>
            <a:lvl1pPr lvl="0" algn="ctr" rtl="0">
              <a:lnSpc>
                <a:spcPct val="100000"/>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722312" y="4068762"/>
            <a:ext cx="7772400" cy="1131887"/>
          </a:xfrm>
          <a:prstGeom prst="rect">
            <a:avLst/>
          </a:prstGeom>
          <a:noFill/>
          <a:ln>
            <a:noFill/>
          </a:ln>
        </p:spPr>
        <p:txBody>
          <a:bodyPr lIns="91425" tIns="91425" rIns="91425" bIns="91425" anchor="t" anchorCtr="0"/>
          <a:lstStyle>
            <a:lvl1pPr marL="0" lvl="0" indent="0" algn="ctr" rtl="0">
              <a:spcBef>
                <a:spcPts val="0"/>
              </a:spcBef>
              <a:buClr>
                <a:srgbClr val="888888"/>
              </a:buClr>
              <a:buFont typeface="Questrial"/>
              <a:buNone/>
              <a:defRPr/>
            </a:lvl1pPr>
            <a:lvl2pPr marL="457200" lvl="1" indent="0" rtl="0">
              <a:spcBef>
                <a:spcPts val="0"/>
              </a:spcBef>
              <a:buClr>
                <a:srgbClr val="888888"/>
              </a:buClr>
              <a:buFont typeface="Questrial"/>
              <a:buNone/>
              <a:defRPr/>
            </a:lvl2pPr>
            <a:lvl3pPr marL="914400" lvl="2" indent="0" rtl="0">
              <a:spcBef>
                <a:spcPts val="0"/>
              </a:spcBef>
              <a:buClr>
                <a:srgbClr val="888888"/>
              </a:buClr>
              <a:buFont typeface="Questrial"/>
              <a:buNone/>
              <a:defRPr/>
            </a:lvl3pPr>
            <a:lvl4pPr marL="1371600" lvl="3" indent="0" rtl="0">
              <a:spcBef>
                <a:spcPts val="0"/>
              </a:spcBef>
              <a:buClr>
                <a:srgbClr val="888888"/>
              </a:buClr>
              <a:buFont typeface="Questrial"/>
              <a:buNone/>
              <a:defRPr/>
            </a:lvl4pPr>
            <a:lvl5pPr marL="1828800" lvl="4" indent="0" rtl="0">
              <a:spcBef>
                <a:spcPts val="0"/>
              </a:spcBef>
              <a:buClr>
                <a:srgbClr val="888888"/>
              </a:buClr>
              <a:buFont typeface="Questrial"/>
              <a:buNone/>
              <a:defRPr/>
            </a:lvl5pPr>
            <a:lvl6pPr marL="2286000" lvl="5" indent="0" rtl="0">
              <a:spcBef>
                <a:spcPts val="0"/>
              </a:spcBef>
              <a:buClr>
                <a:srgbClr val="888888"/>
              </a:buClr>
              <a:buFont typeface="Questrial"/>
              <a:buNone/>
              <a:defRPr/>
            </a:lvl6pPr>
            <a:lvl7pPr marL="2743200" lvl="6" indent="0" rtl="0">
              <a:spcBef>
                <a:spcPts val="0"/>
              </a:spcBef>
              <a:buClr>
                <a:srgbClr val="888888"/>
              </a:buClr>
              <a:buFont typeface="Questrial"/>
              <a:buNone/>
              <a:defRPr/>
            </a:lvl7pPr>
            <a:lvl8pPr marL="3200400" lvl="7" indent="0" rtl="0">
              <a:spcBef>
                <a:spcPts val="0"/>
              </a:spcBef>
              <a:buClr>
                <a:srgbClr val="888888"/>
              </a:buClr>
              <a:buFont typeface="Questrial"/>
              <a:buNone/>
              <a:defRPr/>
            </a:lvl8pPr>
            <a:lvl9pPr marL="3657600" lvl="8" indent="0" rtl="0">
              <a:spcBef>
                <a:spcPts val="0"/>
              </a:spcBef>
              <a:buClr>
                <a:srgbClr val="888888"/>
              </a:buClr>
              <a:buFont typeface="Questrial"/>
              <a:buNone/>
              <a:defRPr/>
            </a:lvl9pPr>
          </a:lstStyle>
          <a:p>
            <a:endParaRPr/>
          </a:p>
        </p:txBody>
      </p:sp>
      <p:sp>
        <p:nvSpPr>
          <p:cNvPr id="26" name="Shape 26"/>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 name="Shape 27"/>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29" name="Shape 29"/>
          <p:cNvSpPr/>
          <p:nvPr/>
        </p:nvSpPr>
        <p:spPr>
          <a:xfrm>
            <a:off x="4495800" y="3924300"/>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30" name="Shape 30"/>
          <p:cNvSpPr/>
          <p:nvPr/>
        </p:nvSpPr>
        <p:spPr>
          <a:xfrm>
            <a:off x="4695825" y="3924300"/>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31" name="Shape 31"/>
          <p:cNvSpPr/>
          <p:nvPr/>
        </p:nvSpPr>
        <p:spPr>
          <a:xfrm>
            <a:off x="4296728" y="3924300"/>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buFont typeface="Arial"/>
              <a:buChar char="•"/>
              <a:defRPr/>
            </a:lvl9pPr>
          </a:lstStyle>
          <a:p>
            <a:endParaRPr/>
          </a:p>
        </p:txBody>
      </p:sp>
      <p:sp>
        <p:nvSpPr>
          <p:cNvPr id="35" name="Shape 35"/>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 name="Shape 36"/>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7" name="Shape 37"/>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2" name="Shape 42"/>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3" name="Shape 43"/>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44" name="Shape 44"/>
          <p:cNvSpPr txBox="1">
            <a:spLocks noGrp="1"/>
          </p:cNvSpPr>
          <p:nvPr>
            <p:ph type="body" idx="2"/>
          </p:nvPr>
        </p:nvSpPr>
        <p:spPr>
          <a:xfrm>
            <a:off x="365760" y="1600200"/>
            <a:ext cx="4041648" cy="4526279"/>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457200" y="1600200"/>
            <a:ext cx="4040187" cy="609599"/>
          </a:xfrm>
          <a:prstGeom prst="rect">
            <a:avLst/>
          </a:prstGeom>
          <a:noFill/>
          <a:ln>
            <a:noFill/>
          </a:ln>
        </p:spPr>
        <p:txBody>
          <a:bodyPr lIns="91425" tIns="91425" rIns="91425" bIns="91425" anchor="b" anchorCtr="0"/>
          <a:lstStyle>
            <a:lvl1pPr marL="0" lvl="0" indent="0" algn="ctr"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48" name="Shape 48"/>
          <p:cNvSpPr txBox="1">
            <a:spLocks noGrp="1"/>
          </p:cNvSpPr>
          <p:nvPr>
            <p:ph type="body" idx="2"/>
          </p:nvPr>
        </p:nvSpPr>
        <p:spPr>
          <a:xfrm>
            <a:off x="4648200" y="1600200"/>
            <a:ext cx="4041774" cy="609599"/>
          </a:xfrm>
          <a:prstGeom prst="rect">
            <a:avLst/>
          </a:prstGeom>
          <a:noFill/>
          <a:ln>
            <a:noFill/>
          </a:ln>
        </p:spPr>
        <p:txBody>
          <a:bodyPr lIns="91425" tIns="91425" rIns="91425" bIns="91425" anchor="b" anchorCtr="0"/>
          <a:lstStyle>
            <a:lvl1pPr marL="0" lvl="0" indent="0" algn="ctr"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49" name="Shape 49"/>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0" name="Shape 50"/>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1" name="Shape 51"/>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52" name="Shape 52"/>
          <p:cNvSpPr txBox="1">
            <a:spLocks noGrp="1"/>
          </p:cNvSpPr>
          <p:nvPr>
            <p:ph type="body" idx="3"/>
          </p:nvPr>
        </p:nvSpPr>
        <p:spPr>
          <a:xfrm>
            <a:off x="457200" y="2212848"/>
            <a:ext cx="4041648" cy="3913631"/>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
        <p:nvSpPr>
          <p:cNvPr id="53" name="Shape 53"/>
          <p:cNvSpPr txBox="1">
            <a:spLocks noGrp="1"/>
          </p:cNvSpPr>
          <p:nvPr>
            <p:ph type="body" idx="4"/>
          </p:nvPr>
        </p:nvSpPr>
        <p:spPr>
          <a:xfrm>
            <a:off x="4672583" y="2212848"/>
            <a:ext cx="4041648" cy="3913187"/>
          </a:xfrm>
          <a:prstGeom prst="rect">
            <a:avLst/>
          </a:prstGeom>
          <a:noFill/>
          <a:ln>
            <a:noFill/>
          </a:ln>
        </p:spPr>
        <p:txBody>
          <a:bodyPr lIns="91425" tIns="91425" rIns="91425" bIns="91425" anchor="t" anchorCtr="0"/>
          <a:lstStyle>
            <a:lvl1pPr marL="342900" lvl="0" indent="-190500" algn="l" rtl="0">
              <a:spcBef>
                <a:spcPts val="480"/>
              </a:spcBef>
              <a:buClr>
                <a:srgbClr val="7F7F7F"/>
              </a:buClr>
              <a:buFont typeface="Arial"/>
              <a:buChar char="•"/>
              <a:defRPr/>
            </a:lvl1pPr>
            <a:lvl2pPr marL="742950" lvl="1" indent="-184150" algn="l" rtl="0">
              <a:spcBef>
                <a:spcPts val="320"/>
              </a:spcBef>
              <a:buClr>
                <a:srgbClr val="7F7F7F"/>
              </a:buClr>
              <a:buFont typeface="Courier New"/>
              <a:buChar char="o"/>
              <a:defRPr/>
            </a:lvl2pPr>
            <a:lvl3pPr marL="1143000" lvl="2" indent="-127000" algn="l" rtl="0">
              <a:spcBef>
                <a:spcPts val="320"/>
              </a:spcBef>
              <a:buClr>
                <a:srgbClr val="7F7F7F"/>
              </a:buClr>
              <a:buFont typeface="Arial"/>
              <a:buChar char="•"/>
              <a:defRPr/>
            </a:lvl3pPr>
            <a:lvl4pPr marL="1600200" lvl="3" indent="-127000" algn="l" rtl="0">
              <a:spcBef>
                <a:spcPts val="320"/>
              </a:spcBef>
              <a:buClr>
                <a:srgbClr val="7F7F7F"/>
              </a:buClr>
              <a:buFont typeface="Courier New"/>
              <a:buChar char="o"/>
              <a:defRPr/>
            </a:lvl4pPr>
            <a:lvl5pPr marL="2057400" lvl="4" indent="-127000" algn="l" rtl="0">
              <a:spcBef>
                <a:spcPts val="320"/>
              </a:spcBef>
              <a:buClr>
                <a:srgbClr val="7F7F7F"/>
              </a:buClr>
              <a:buFont typeface="Arial"/>
              <a:buChar char="•"/>
              <a:defRPr/>
            </a:lvl5pPr>
            <a:lvl6pPr marL="2514600" lvl="5" indent="-127000" algn="l" rtl="0">
              <a:spcBef>
                <a:spcPts val="320"/>
              </a:spcBef>
              <a:buClr>
                <a:srgbClr val="7F7F7F"/>
              </a:buClr>
              <a:buFont typeface="Courier New"/>
              <a:buChar char="o"/>
              <a:defRPr/>
            </a:lvl6pPr>
            <a:lvl7pPr marL="2971800" lvl="6" indent="-127000" algn="l" rtl="0">
              <a:spcBef>
                <a:spcPts val="320"/>
              </a:spcBef>
              <a:buClr>
                <a:srgbClr val="7F7F7F"/>
              </a:buClr>
              <a:buFont typeface="Arial"/>
              <a:buChar char="•"/>
              <a:defRPr/>
            </a:lvl7pPr>
            <a:lvl8pPr marL="3429000" lvl="7" indent="-127000" algn="l" rtl="0">
              <a:spcBef>
                <a:spcPts val="320"/>
              </a:spcBef>
              <a:buClr>
                <a:srgbClr val="7F7F7F"/>
              </a:buClr>
              <a:buFont typeface="Courier New"/>
              <a:buChar char="o"/>
              <a:defRPr/>
            </a:lvl8pPr>
            <a:lvl9pPr marL="3886200" lvl="8" indent="-127000" algn="l" rtl="0">
              <a:spcBef>
                <a:spcPts val="320"/>
              </a:spcBef>
              <a:buClr>
                <a:srgbClr val="7F7F7F"/>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lvl="0" algn="ctr" rtl="0">
              <a:lnSpc>
                <a:spcPct val="107407"/>
              </a:lnSpc>
              <a:spcBef>
                <a:spcPts val="0"/>
              </a:spcBef>
              <a:buClr>
                <a:schemeClr val="dk2"/>
              </a:buClr>
              <a:buFont typeface="Times New Roma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7" name="Shape 57"/>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8" name="Shape 58"/>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1" name="Shape 61"/>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2" name="Shape 62"/>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907087" y="266700"/>
            <a:ext cx="3008313" cy="2095499"/>
          </a:xfrm>
          <a:prstGeom prst="rect">
            <a:avLst/>
          </a:prstGeom>
          <a:noFill/>
          <a:ln>
            <a:noFill/>
          </a:ln>
        </p:spPr>
        <p:txBody>
          <a:bodyPr lIns="91425" tIns="91425" rIns="91425" bIns="91425" anchor="b" anchorCtr="0"/>
          <a:lstStyle>
            <a:lvl1pPr lvl="0" algn="ctr" rtl="0">
              <a:lnSpc>
                <a:spcPct val="10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1"/>
          </p:nvPr>
        </p:nvSpPr>
        <p:spPr>
          <a:xfrm>
            <a:off x="719137" y="273050"/>
            <a:ext cx="4995862"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2"/>
          </p:nvPr>
        </p:nvSpPr>
        <p:spPr>
          <a:xfrm>
            <a:off x="5907087" y="2438400"/>
            <a:ext cx="3008313" cy="3687763"/>
          </a:xfrm>
          <a:prstGeom prst="rect">
            <a:avLst/>
          </a:prstGeom>
          <a:noFill/>
          <a:ln>
            <a:noFill/>
          </a:ln>
        </p:spPr>
        <p:txBody>
          <a:bodyPr lIns="91425" tIns="91425" rIns="91425" bIns="91425" anchor="t" anchorCtr="0"/>
          <a:lstStyle>
            <a:lvl1pPr marL="0" lvl="0" indent="0" algn="ctr" rtl="0">
              <a:lnSpc>
                <a:spcPct val="125000"/>
              </a:lnSpc>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67" name="Shape 67"/>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8" name="Shape 68"/>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9" name="Shape 69"/>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679575" y="228600"/>
            <a:ext cx="5711824" cy="895349"/>
          </a:xfrm>
          <a:prstGeom prst="rect">
            <a:avLst/>
          </a:prstGeom>
          <a:noFill/>
          <a:ln>
            <a:noFill/>
          </a:ln>
        </p:spPr>
        <p:txBody>
          <a:bodyPr lIns="91425" tIns="91425" rIns="91425" bIns="91425" anchor="b" anchorCtr="0"/>
          <a:lstStyle>
            <a:lvl1pPr lvl="0" algn="ctr" rtl="0">
              <a:lnSpc>
                <a:spcPct val="10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a:spLocks noGrp="1"/>
          </p:cNvSpPr>
          <p:nvPr>
            <p:ph type="pic" idx="2"/>
          </p:nvPr>
        </p:nvSpPr>
        <p:spPr>
          <a:xfrm>
            <a:off x="1508125" y="1143000"/>
            <a:ext cx="6054724" cy="4541043"/>
          </a:xfrm>
          <a:prstGeom prst="rect">
            <a:avLst/>
          </a:prstGeom>
          <a:noFill/>
          <a:ln w="76200" cap="flat" cmpd="sng">
            <a:solidFill>
              <a:schemeClr val="lt1"/>
            </a:solidFill>
            <a:prstDash val="solid"/>
            <a:round/>
            <a:headEnd type="none" w="med" len="med"/>
            <a:tailEnd type="none" w="med" len="med"/>
          </a:ln>
        </p:spPr>
      </p:sp>
      <p:sp>
        <p:nvSpPr>
          <p:cNvPr id="73" name="Shape 73"/>
          <p:cNvSpPr txBox="1">
            <a:spLocks noGrp="1"/>
          </p:cNvSpPr>
          <p:nvPr>
            <p:ph type="body" idx="1"/>
          </p:nvPr>
        </p:nvSpPr>
        <p:spPr>
          <a:xfrm>
            <a:off x="1679575" y="5810250"/>
            <a:ext cx="5711824" cy="533399"/>
          </a:xfrm>
          <a:prstGeom prst="rect">
            <a:avLst/>
          </a:prstGeom>
          <a:noFill/>
          <a:ln>
            <a:noFill/>
          </a:ln>
        </p:spPr>
        <p:txBody>
          <a:bodyPr lIns="91425" tIns="91425" rIns="91425" bIns="91425" anchor="t" anchorCtr="0"/>
          <a:lstStyle>
            <a:lvl1pPr marL="0" lvl="0" indent="0" algn="ctr" rtl="0">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74" name="Shape 74"/>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5" name="Shape 75"/>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4F4F4"/>
            </a:gs>
            <a:gs pos="92000">
              <a:srgbClr val="DADADA"/>
            </a:gs>
            <a:gs pos="100000">
              <a:srgbClr val="DADADA"/>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0"/>
            <a:ext cx="8229600" cy="1600199"/>
          </a:xfrm>
          <a:prstGeom prst="rect">
            <a:avLst/>
          </a:prstGeom>
          <a:noFill/>
          <a:ln>
            <a:noFill/>
          </a:ln>
        </p:spPr>
        <p:txBody>
          <a:bodyPr lIns="91425" tIns="91425" rIns="91425" bIns="91425" anchor="b" anchorCtr="0"/>
          <a:lstStyle>
            <a:lvl1pPr marL="0" marR="0" lvl="0" indent="0" algn="ctr" rtl="0">
              <a:lnSpc>
                <a:spcPct val="107407"/>
              </a:lnSpc>
              <a:spcBef>
                <a:spcPts val="0"/>
              </a:spcBef>
              <a:buClr>
                <a:schemeClr val="dk2"/>
              </a:buClr>
              <a:buFont typeface="Times New Roman"/>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rgbClr val="7F7F7F"/>
              </a:buClr>
              <a:buFont typeface="Arial"/>
              <a:buChar char="•"/>
              <a:defRPr/>
            </a:lvl1pPr>
            <a:lvl2pPr marL="742950" marR="0" lvl="1" indent="-184150" algn="l" rtl="0">
              <a:spcBef>
                <a:spcPts val="320"/>
              </a:spcBef>
              <a:buClr>
                <a:srgbClr val="7F7F7F"/>
              </a:buClr>
              <a:buFont typeface="Courier New"/>
              <a:buChar char="o"/>
              <a:defRPr/>
            </a:lvl2pPr>
            <a:lvl3pPr marL="1143000" marR="0" lvl="2" indent="-127000" algn="l" rtl="0">
              <a:spcBef>
                <a:spcPts val="320"/>
              </a:spcBef>
              <a:buClr>
                <a:srgbClr val="7F7F7F"/>
              </a:buClr>
              <a:buFont typeface="Arial"/>
              <a:buChar char="•"/>
              <a:defRPr/>
            </a:lvl3pPr>
            <a:lvl4pPr marL="1600200" marR="0" lvl="3" indent="-127000" algn="l" rtl="0">
              <a:spcBef>
                <a:spcPts val="320"/>
              </a:spcBef>
              <a:buClr>
                <a:srgbClr val="7F7F7F"/>
              </a:buClr>
              <a:buFont typeface="Courier New"/>
              <a:buChar char="o"/>
              <a:defRPr/>
            </a:lvl4pPr>
            <a:lvl5pPr marL="2057400" marR="0" lvl="4" indent="-127000" algn="l" rtl="0">
              <a:spcBef>
                <a:spcPts val="320"/>
              </a:spcBef>
              <a:buClr>
                <a:srgbClr val="7F7F7F"/>
              </a:buClr>
              <a:buFont typeface="Arial"/>
              <a:buChar char="•"/>
              <a:defRPr/>
            </a:lvl5pPr>
            <a:lvl6pPr marL="2514600" marR="0" lvl="5" indent="-127000" algn="l" rtl="0">
              <a:spcBef>
                <a:spcPts val="320"/>
              </a:spcBef>
              <a:buClr>
                <a:srgbClr val="7F7F7F"/>
              </a:buClr>
              <a:buFont typeface="Courier New"/>
              <a:buChar char="o"/>
              <a:defRPr/>
            </a:lvl6pPr>
            <a:lvl7pPr marL="2971800" marR="0" lvl="6" indent="-127000" algn="l" rtl="0">
              <a:spcBef>
                <a:spcPts val="320"/>
              </a:spcBef>
              <a:buClr>
                <a:srgbClr val="7F7F7F"/>
              </a:buClr>
              <a:buFont typeface="Arial"/>
              <a:buChar char="•"/>
              <a:defRPr/>
            </a:lvl7pPr>
            <a:lvl8pPr marL="3429000" marR="0" lvl="7" indent="-127000" algn="l" rtl="0">
              <a:spcBef>
                <a:spcPts val="320"/>
              </a:spcBef>
              <a:buClr>
                <a:srgbClr val="7F7F7F"/>
              </a:buClr>
              <a:buFont typeface="Courier New"/>
              <a:buChar char="o"/>
              <a:defRPr/>
            </a:lvl8pPr>
            <a:lvl9pPr marL="3886200" marR="0" lvl="8" indent="-127000" algn="l" rtl="0">
              <a:spcBef>
                <a:spcPts val="320"/>
              </a:spcBef>
              <a:buClr>
                <a:srgbClr val="7F7F7F"/>
              </a:buClr>
              <a:buFont typeface="Arial"/>
              <a:buChar char="•"/>
              <a:defRPr/>
            </a:lvl9pPr>
          </a:lstStyle>
          <a:p>
            <a:endParaRPr/>
          </a:p>
        </p:txBody>
      </p:sp>
      <p:sp>
        <p:nvSpPr>
          <p:cNvPr id="12" name="Shape 12"/>
          <p:cNvSpPr txBox="1">
            <a:spLocks noGrp="1"/>
          </p:cNvSpPr>
          <p:nvPr>
            <p:ph type="dt" idx="10"/>
          </p:nvPr>
        </p:nvSpPr>
        <p:spPr>
          <a:xfrm>
            <a:off x="6363346" y="6356350"/>
            <a:ext cx="2085975"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659164" y="6356350"/>
            <a:ext cx="2847975"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8543278" y="6356350"/>
            <a:ext cx="561975" cy="365125"/>
          </a:xfrm>
          <a:prstGeom prst="rect">
            <a:avLst/>
          </a:prstGeom>
          <a:noFill/>
          <a:ln>
            <a:noFill/>
          </a:ln>
        </p:spPr>
        <p:txBody>
          <a:bodyPr lIns="27425" tIns="45700" rIns="45700"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rgbClr val="595959"/>
                </a:solidFill>
                <a:latin typeface="Questrial"/>
                <a:ea typeface="Questrial"/>
                <a:cs typeface="Questrial"/>
                <a:sym typeface="Questrial"/>
              </a:rPr>
              <a:t>‹#›</a:t>
            </a:fld>
            <a:endParaRPr lang="en-US" sz="1200" b="0" i="0" u="none" strike="noStrike" cap="none">
              <a:solidFill>
                <a:srgbClr val="595959"/>
              </a:solidFill>
              <a:latin typeface="Questrial"/>
              <a:ea typeface="Questrial"/>
              <a:cs typeface="Questrial"/>
              <a:sym typeface="Questrial"/>
            </a:endParaRPr>
          </a:p>
        </p:txBody>
      </p:sp>
      <p:sp>
        <p:nvSpPr>
          <p:cNvPr id="15" name="Shape 15"/>
          <p:cNvSpPr/>
          <p:nvPr/>
        </p:nvSpPr>
        <p:spPr>
          <a:xfrm>
            <a:off x="8457760" y="6499383"/>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6" name="Shape 16"/>
          <p:cNvSpPr/>
          <p:nvPr/>
        </p:nvSpPr>
        <p:spPr>
          <a:xfrm>
            <a:off x="569118" y="6499383"/>
            <a:ext cx="84771" cy="84771"/>
          </a:xfrm>
          <a:prstGeom prst="ellipse">
            <a:avLst/>
          </a:prstGeom>
          <a:solidFill>
            <a:srgbClr val="7F7F7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609600"/>
            <a:ext cx="7772400" cy="4267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chemeClr val="dk2"/>
              </a:buClr>
              <a:buSzPct val="25000"/>
              <a:buFont typeface="Times New Roman"/>
              <a:buNone/>
            </a:pPr>
            <a:r>
              <a:rPr lang="en-US" sz="8000" dirty="0">
                <a:solidFill>
                  <a:schemeClr val="dk2"/>
                </a:solidFill>
                <a:latin typeface="Times New Roman"/>
                <a:ea typeface="Times New Roman"/>
                <a:cs typeface="Times New Roman"/>
                <a:sym typeface="Times New Roman"/>
              </a:rPr>
              <a:t>Classical</a:t>
            </a:r>
            <a:r>
              <a:rPr lang="en-US" sz="8000" b="0" i="0" u="none" strike="noStrike" cap="none" dirty="0">
                <a:solidFill>
                  <a:schemeClr val="dk2"/>
                </a:solidFill>
                <a:latin typeface="Times New Roman"/>
                <a:ea typeface="Times New Roman"/>
                <a:cs typeface="Times New Roman"/>
                <a:sym typeface="Times New Roman"/>
              </a:rPr>
              <a:t> Mediterranean Empires</a:t>
            </a:r>
          </a:p>
        </p:txBody>
      </p:sp>
      <p:sp>
        <p:nvSpPr>
          <p:cNvPr id="94" name="Shape 94"/>
          <p:cNvSpPr txBox="1">
            <a:spLocks noGrp="1"/>
          </p:cNvSpPr>
          <p:nvPr>
            <p:ph type="subTitle" idx="1"/>
          </p:nvPr>
        </p:nvSpPr>
        <p:spPr>
          <a:xfrm>
            <a:off x="1371600" y="4953000"/>
            <a:ext cx="64007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2400" b="0" i="0" u="none" strike="noStrike" cap="none" dirty="0">
                <a:solidFill>
                  <a:srgbClr val="888888"/>
                </a:solidFill>
                <a:latin typeface="Questrial"/>
                <a:ea typeface="Questrial"/>
                <a:cs typeface="Questrial"/>
                <a:sym typeface="Questrial"/>
              </a:rPr>
              <a:t>Persia, Greece, Rome</a:t>
            </a:r>
          </a:p>
          <a:p>
            <a:pPr marL="0" marR="0" lvl="0" indent="0" algn="ctr" rtl="0">
              <a:spcBef>
                <a:spcPts val="0"/>
              </a:spcBef>
              <a:buClr>
                <a:srgbClr val="888888"/>
              </a:buClr>
              <a:buSzPct val="25000"/>
              <a:buFont typeface="Arial"/>
              <a:buNone/>
            </a:pPr>
            <a:r>
              <a:rPr lang="en-US" sz="2400" dirty="0">
                <a:solidFill>
                  <a:srgbClr val="888888"/>
                </a:solidFill>
                <a:latin typeface="Questrial"/>
                <a:ea typeface="Questrial"/>
                <a:cs typeface="Questrial"/>
                <a:sym typeface="Questrial"/>
              </a:rPr>
              <a:t>+ Phoenician Trading Empire</a:t>
            </a:r>
            <a:endParaRPr sz="2400" b="0" i="0" u="none" strike="noStrike" cap="none" dirty="0">
              <a:solidFill>
                <a:srgbClr val="888888"/>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Society</a:t>
            </a:r>
          </a:p>
        </p:txBody>
      </p:sp>
      <p:sp>
        <p:nvSpPr>
          <p:cNvPr id="157" name="Shape 15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Patriarchal</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Warriors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King</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Landowning aristocracy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Women had political influence, could own property</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Priests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AKA magi</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Peasants </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Labor units divided by men, women, children, etc</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Officials distributed food and other necessities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Pregnant women/women with babies received extra </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Skilled laborers received more than unskilled</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0"/>
            <a:ext cx="8229600" cy="1600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Times New Roman"/>
              <a:buNone/>
            </a:pPr>
            <a:r>
              <a:rPr lang="en-US" sz="4200" b="0" i="0" u="none" strike="noStrike" cap="none">
                <a:solidFill>
                  <a:schemeClr val="dk2"/>
                </a:solidFill>
                <a:latin typeface="Times New Roman"/>
                <a:ea typeface="Times New Roman"/>
                <a:cs typeface="Times New Roman"/>
                <a:sym typeface="Times New Roman"/>
              </a:rPr>
              <a:t>Decline of the Achaemenid Empire</a:t>
            </a:r>
          </a:p>
        </p:txBody>
      </p:sp>
      <p:sp>
        <p:nvSpPr>
          <p:cNvPr id="164" name="Shape 16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64999"/>
              <a:buFont typeface="Times New Roman"/>
              <a:buChar char="■"/>
            </a:pPr>
            <a:r>
              <a:rPr lang="en-US" sz="3000" b="0" i="0" u="none" strike="noStrike" cap="none">
                <a:solidFill>
                  <a:schemeClr val="lt1"/>
                </a:solidFill>
                <a:latin typeface="Times New Roman"/>
                <a:ea typeface="Times New Roman"/>
                <a:cs typeface="Times New Roman"/>
                <a:sym typeface="Times New Roman"/>
              </a:rPr>
              <a:t>Policy of toleration under Cyrus, Darius</a:t>
            </a:r>
          </a:p>
          <a:p>
            <a:pPr marL="669925" marR="0" lvl="1" indent="-327025" algn="l" rtl="0">
              <a:lnSpc>
                <a:spcPct val="100000"/>
              </a:lnSpc>
              <a:spcBef>
                <a:spcPts val="520"/>
              </a:spcBef>
              <a:spcAft>
                <a:spcPts val="0"/>
              </a:spcAft>
              <a:buClr>
                <a:schemeClr val="accent2"/>
              </a:buClr>
              <a:buSzPct val="60000"/>
              <a:buFont typeface="Times New Roman"/>
              <a:buChar char="❑"/>
            </a:pPr>
            <a:r>
              <a:rPr lang="en-US" sz="2600" b="0" i="0" u="none" strike="noStrike" cap="none">
                <a:solidFill>
                  <a:schemeClr val="lt1"/>
                </a:solidFill>
                <a:latin typeface="Times New Roman"/>
                <a:ea typeface="Times New Roman"/>
                <a:cs typeface="Times New Roman"/>
                <a:sym typeface="Times New Roman"/>
              </a:rPr>
              <a:t>Rebuilding of temple in Jerusalem</a:t>
            </a:r>
          </a:p>
          <a:p>
            <a:pPr marL="342900" marR="0" lvl="0" indent="-342900" algn="l" rtl="0">
              <a:lnSpc>
                <a:spcPct val="100000"/>
              </a:lnSpc>
              <a:spcBef>
                <a:spcPts val="600"/>
              </a:spcBef>
              <a:spcAft>
                <a:spcPts val="0"/>
              </a:spcAft>
              <a:buClr>
                <a:schemeClr val="accent1"/>
              </a:buClr>
              <a:buSzPct val="64999"/>
              <a:buFont typeface="Times New Roman"/>
              <a:buChar char="■"/>
            </a:pPr>
            <a:r>
              <a:rPr lang="en-US" sz="3000" b="0" i="0" u="none" strike="noStrike" cap="none">
                <a:solidFill>
                  <a:schemeClr val="lt1"/>
                </a:solidFill>
                <a:latin typeface="Times New Roman"/>
                <a:ea typeface="Times New Roman"/>
                <a:cs typeface="Times New Roman"/>
                <a:sym typeface="Times New Roman"/>
              </a:rPr>
              <a:t>Xerxes (486-465 B.C.E.) harshly represses rebellions in Mesopotamia and Egypt</a:t>
            </a:r>
          </a:p>
          <a:p>
            <a:pPr marL="342900" marR="0" lvl="0" indent="-342900" algn="l" rtl="0">
              <a:lnSpc>
                <a:spcPct val="100000"/>
              </a:lnSpc>
              <a:spcBef>
                <a:spcPts val="600"/>
              </a:spcBef>
              <a:spcAft>
                <a:spcPts val="0"/>
              </a:spcAft>
              <a:buClr>
                <a:schemeClr val="accent1"/>
              </a:buClr>
              <a:buSzPct val="64999"/>
              <a:buFont typeface="Times New Roman"/>
              <a:buChar char="■"/>
            </a:pPr>
            <a:r>
              <a:rPr lang="en-US" sz="3000" b="0" i="0" u="none" strike="noStrike" cap="none">
                <a:solidFill>
                  <a:schemeClr val="lt1"/>
                </a:solidFill>
                <a:latin typeface="Times New Roman"/>
                <a:ea typeface="Times New Roman"/>
                <a:cs typeface="Times New Roman"/>
                <a:sym typeface="Times New Roman"/>
              </a:rPr>
              <a:t>Increasing public discontent</a:t>
            </a:r>
          </a:p>
        </p:txBody>
      </p:sp>
      <p:sp>
        <p:nvSpPr>
          <p:cNvPr id="165" name="Shape 165"/>
          <p:cNvSpPr txBox="1"/>
          <p:nvPr/>
        </p:nvSpPr>
        <p:spPr>
          <a:xfrm>
            <a:off x="6553200" y="6243637"/>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r>
              <a:rPr lang="en-US" sz="1200" b="0" i="0" u="none" strike="noStrike" cap="none">
                <a:solidFill>
                  <a:schemeClr val="lt1"/>
                </a:solidFill>
                <a:latin typeface="Times New Roman"/>
                <a:ea typeface="Times New Roman"/>
                <a:cs typeface="Times New Roman"/>
                <a:sym typeface="Times New Roman"/>
              </a:rPr>
              <a:t>*</a:t>
            </a:r>
          </a:p>
        </p:txBody>
      </p:sp>
      <p:sp>
        <p:nvSpPr>
          <p:cNvPr id="166" name="Shape 166"/>
          <p:cNvSpPr txBox="1"/>
          <p:nvPr/>
        </p:nvSpPr>
        <p:spPr>
          <a:xfrm>
            <a:off x="1981200" y="6248400"/>
            <a:ext cx="5181600" cy="457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200" b="0" i="0" u="none" strike="noStrike" cap="none">
                <a:solidFill>
                  <a:schemeClr val="lt1"/>
                </a:solidFill>
                <a:latin typeface="Times New Roman"/>
                <a:ea typeface="Times New Roman"/>
                <a:cs typeface="Times New Roman"/>
                <a:sym typeface="Times New Roman"/>
              </a:rPr>
              <a:t>©2011, The McGraw-Hill Companies, Inc. All Rights Reserved.</a:t>
            </a:r>
          </a:p>
        </p:txBody>
      </p:sp>
      <p:pic>
        <p:nvPicPr>
          <p:cNvPr id="167" name="Shape 167" descr="http://upload.wikimedia.org/wikipedia/en/thumb/c/cc/PersepolistwoPersianSoldiers.jpg/800px-PersepolistwoPersianSoldiers.jpg"/>
          <p:cNvPicPr preferRelativeResize="0"/>
          <p:nvPr/>
        </p:nvPicPr>
        <p:blipFill rotWithShape="1">
          <a:blip r:embed="rId3">
            <a:alphaModFix/>
          </a:blip>
          <a:srcRect/>
          <a:stretch/>
        </p:blipFill>
        <p:spPr>
          <a:xfrm>
            <a:off x="-4286" y="0"/>
            <a:ext cx="9148286"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Capital(s)</a:t>
            </a:r>
          </a:p>
        </p:txBody>
      </p:sp>
      <p:sp>
        <p:nvSpPr>
          <p:cNvPr id="173" name="Shape 173"/>
          <p:cNvSpPr txBox="1">
            <a:spLocks noGrp="1"/>
          </p:cNvSpPr>
          <p:nvPr>
            <p:ph type="body" idx="1"/>
          </p:nvPr>
        </p:nvSpPr>
        <p:spPr>
          <a:xfrm>
            <a:off x="457200" y="1600200"/>
            <a:ext cx="4040187" cy="609599"/>
          </a:xfrm>
          <a:prstGeom prst="rect">
            <a:avLst/>
          </a:prstGeom>
          <a:noFill/>
          <a:ln>
            <a:noFill/>
          </a:ln>
        </p:spPr>
        <p:txBody>
          <a:bodyPr lIns="91425" tIns="45700" rIns="91425" bIns="45700" anchor="b" anchorCtr="0">
            <a:noAutofit/>
          </a:bodyPr>
          <a:lstStyle/>
          <a:p>
            <a:pPr marL="0" marR="0" lvl="0" indent="0" algn="ctr" rtl="0">
              <a:spcBef>
                <a:spcPts val="0"/>
              </a:spcBef>
              <a:buClr>
                <a:srgbClr val="7F7F7F"/>
              </a:buClr>
              <a:buSzPct val="25000"/>
              <a:buFont typeface="Arial"/>
              <a:buNone/>
            </a:pPr>
            <a:r>
              <a:rPr lang="en-US" sz="2400" b="0" i="0" u="none" strike="noStrike" cap="none">
                <a:solidFill>
                  <a:srgbClr val="7F7F7F"/>
                </a:solidFill>
                <a:latin typeface="Questrial"/>
                <a:ea typeface="Questrial"/>
                <a:cs typeface="Questrial"/>
                <a:sym typeface="Questrial"/>
              </a:rPr>
              <a:t>Susa</a:t>
            </a:r>
          </a:p>
        </p:txBody>
      </p:sp>
      <p:sp>
        <p:nvSpPr>
          <p:cNvPr id="174" name="Shape 174"/>
          <p:cNvSpPr txBox="1">
            <a:spLocks noGrp="1"/>
          </p:cNvSpPr>
          <p:nvPr>
            <p:ph type="body" idx="2"/>
          </p:nvPr>
        </p:nvSpPr>
        <p:spPr>
          <a:xfrm>
            <a:off x="4648200" y="1600200"/>
            <a:ext cx="4041774" cy="609599"/>
          </a:xfrm>
          <a:prstGeom prst="rect">
            <a:avLst/>
          </a:prstGeom>
          <a:noFill/>
          <a:ln>
            <a:noFill/>
          </a:ln>
        </p:spPr>
        <p:txBody>
          <a:bodyPr lIns="91425" tIns="45700" rIns="91425" bIns="45700" anchor="b" anchorCtr="0">
            <a:noAutofit/>
          </a:bodyPr>
          <a:lstStyle/>
          <a:p>
            <a:pPr marL="0" marR="0" lvl="0" indent="0" algn="ctr" rtl="0">
              <a:spcBef>
                <a:spcPts val="0"/>
              </a:spcBef>
              <a:buClr>
                <a:srgbClr val="7F7F7F"/>
              </a:buClr>
              <a:buSzPct val="25000"/>
              <a:buFont typeface="Arial"/>
              <a:buNone/>
            </a:pPr>
            <a:r>
              <a:rPr lang="en-US" sz="2400" b="0" i="0" u="none" strike="noStrike" cap="none">
                <a:solidFill>
                  <a:srgbClr val="7F7F7F"/>
                </a:solidFill>
                <a:latin typeface="Questrial"/>
                <a:ea typeface="Questrial"/>
                <a:cs typeface="Questrial"/>
                <a:sym typeface="Questrial"/>
              </a:rPr>
              <a:t>persepolis</a:t>
            </a:r>
          </a:p>
        </p:txBody>
      </p:sp>
      <p:sp>
        <p:nvSpPr>
          <p:cNvPr id="175" name="Shape 175"/>
          <p:cNvSpPr txBox="1">
            <a:spLocks noGrp="1"/>
          </p:cNvSpPr>
          <p:nvPr>
            <p:ph type="body" idx="3"/>
          </p:nvPr>
        </p:nvSpPr>
        <p:spPr>
          <a:xfrm>
            <a:off x="457200" y="2212848"/>
            <a:ext cx="4041648" cy="391363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Administrative center of empire</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In geographical center</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Elam/Mesopotamia</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Near modern Iran/Iraq border</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Location of the tomb of the prophet Daniel (?)</a:t>
            </a:r>
          </a:p>
        </p:txBody>
      </p:sp>
      <p:sp>
        <p:nvSpPr>
          <p:cNvPr id="176" name="Shape 176"/>
          <p:cNvSpPr txBox="1">
            <a:spLocks noGrp="1"/>
          </p:cNvSpPr>
          <p:nvPr>
            <p:ph type="body" idx="4"/>
          </p:nvPr>
        </p:nvSpPr>
        <p:spPr>
          <a:xfrm>
            <a:off x="4672583" y="2212848"/>
            <a:ext cx="4041648" cy="3913187"/>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Ceremonial capital</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Persian homeland</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Symbol of power/wealth</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Marriages, coronations, burials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Propaganda relief sculptures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Images of all classes all willingly cooperating together</a:t>
            </a:r>
          </a:p>
          <a:p>
            <a:pPr marL="742950" marR="0" lvl="1" indent="-285750" algn="l" rtl="0">
              <a:spcBef>
                <a:spcPts val="320"/>
              </a:spcBef>
              <a:buClr>
                <a:srgbClr val="7F7F7F"/>
              </a:buClr>
              <a:buSzPct val="100000"/>
              <a:buFont typeface="Courier New"/>
              <a:buNone/>
            </a:pPr>
            <a:endParaRPr sz="1600" b="0" i="0" u="none" strike="noStrike" cap="none">
              <a:solidFill>
                <a:srgbClr val="7F7F7F"/>
              </a:solidFill>
              <a:latin typeface="Questrial"/>
              <a:ea typeface="Questrial"/>
              <a:cs typeface="Questrial"/>
              <a:sym typeface="Questrial"/>
            </a:endParaRPr>
          </a:p>
          <a:p>
            <a:pPr marL="0" marR="0" lvl="0" indent="0" algn="l" rtl="0">
              <a:spcBef>
                <a:spcPts val="480"/>
              </a:spcBef>
              <a:buClr>
                <a:srgbClr val="7F7F7F"/>
              </a:buClr>
              <a:buSzPct val="25000"/>
              <a:buFont typeface="Arial"/>
              <a:buNone/>
            </a:pPr>
            <a:endParaRPr sz="2400" b="0" i="0" u="none" strike="noStrike" cap="none">
              <a:solidFill>
                <a:srgbClr val="7F7F7F"/>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Susa</a:t>
            </a:r>
          </a:p>
        </p:txBody>
      </p:sp>
      <p:sp>
        <p:nvSpPr>
          <p:cNvPr id="183" name="Shape 183"/>
          <p:cNvSpPr txBox="1">
            <a:spLocks noGrp="1"/>
          </p:cNvSpPr>
          <p:nvPr>
            <p:ph type="body" idx="1"/>
          </p:nvPr>
        </p:nvSpPr>
        <p:spPr>
          <a:xfrm>
            <a:off x="457200" y="1600200"/>
            <a:ext cx="4040187" cy="609599"/>
          </a:xfrm>
          <a:prstGeom prst="rect">
            <a:avLst/>
          </a:prstGeom>
          <a:noFill/>
          <a:ln>
            <a:noFill/>
          </a:ln>
        </p:spPr>
        <p:txBody>
          <a:bodyPr lIns="91425" tIns="45700" rIns="91425" bIns="45700" anchor="b" anchorCtr="0">
            <a:noAutofit/>
          </a:bodyPr>
          <a:lstStyle/>
          <a:p>
            <a:pPr marL="0" marR="0" lvl="0" indent="0" algn="ctr" rtl="0">
              <a:spcBef>
                <a:spcPts val="0"/>
              </a:spcBef>
              <a:buClr>
                <a:srgbClr val="7F7F7F"/>
              </a:buClr>
              <a:buSzPct val="25000"/>
              <a:buFont typeface="Arial"/>
              <a:buNone/>
            </a:pPr>
            <a:endParaRPr sz="2400" b="0" i="0" u="none" strike="noStrike" cap="none">
              <a:solidFill>
                <a:srgbClr val="7F7F7F"/>
              </a:solidFill>
              <a:latin typeface="Questrial"/>
              <a:ea typeface="Questrial"/>
              <a:cs typeface="Questrial"/>
              <a:sym typeface="Questrial"/>
            </a:endParaRPr>
          </a:p>
        </p:txBody>
      </p:sp>
      <p:sp>
        <p:nvSpPr>
          <p:cNvPr id="184" name="Shape 184"/>
          <p:cNvSpPr txBox="1">
            <a:spLocks noGrp="1"/>
          </p:cNvSpPr>
          <p:nvPr>
            <p:ph type="body" idx="2"/>
          </p:nvPr>
        </p:nvSpPr>
        <p:spPr>
          <a:xfrm>
            <a:off x="4648200" y="1600200"/>
            <a:ext cx="4041774" cy="609599"/>
          </a:xfrm>
          <a:prstGeom prst="rect">
            <a:avLst/>
          </a:prstGeom>
          <a:noFill/>
          <a:ln>
            <a:noFill/>
          </a:ln>
        </p:spPr>
        <p:txBody>
          <a:bodyPr lIns="91425" tIns="45700" rIns="91425" bIns="45700" anchor="b" anchorCtr="0">
            <a:noAutofit/>
          </a:bodyPr>
          <a:lstStyle/>
          <a:p>
            <a:pPr marL="0" marR="0" lvl="0" indent="0" algn="ctr" rtl="0">
              <a:spcBef>
                <a:spcPts val="0"/>
              </a:spcBef>
              <a:buClr>
                <a:srgbClr val="7F7F7F"/>
              </a:buClr>
              <a:buSzPct val="25000"/>
              <a:buFont typeface="Arial"/>
              <a:buNone/>
            </a:pPr>
            <a:endParaRPr sz="2400" b="0" i="0" u="none" strike="noStrike" cap="none">
              <a:solidFill>
                <a:srgbClr val="7F7F7F"/>
              </a:solidFill>
              <a:latin typeface="Questrial"/>
              <a:ea typeface="Questrial"/>
              <a:cs typeface="Questrial"/>
              <a:sym typeface="Questrial"/>
            </a:endParaRPr>
          </a:p>
        </p:txBody>
      </p:sp>
      <p:sp>
        <p:nvSpPr>
          <p:cNvPr id="185" name="Shape 185"/>
          <p:cNvSpPr txBox="1">
            <a:spLocks noGrp="1"/>
          </p:cNvSpPr>
          <p:nvPr>
            <p:ph type="body" idx="3"/>
          </p:nvPr>
        </p:nvSpPr>
        <p:spPr>
          <a:xfrm>
            <a:off x="457200" y="2212848"/>
            <a:ext cx="4041648" cy="391363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186" name="Shape 186"/>
          <p:cNvSpPr txBox="1">
            <a:spLocks noGrp="1"/>
          </p:cNvSpPr>
          <p:nvPr>
            <p:ph type="body" idx="4"/>
          </p:nvPr>
        </p:nvSpPr>
        <p:spPr>
          <a:xfrm>
            <a:off x="4672583" y="2212848"/>
            <a:ext cx="4041648" cy="3913187"/>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187" name="Shape 187" descr="https://upload.wikimedia.org/wikipedia/commons/a/a8/Danial.jpg"/>
          <p:cNvPicPr preferRelativeResize="0"/>
          <p:nvPr/>
        </p:nvPicPr>
        <p:blipFill rotWithShape="1">
          <a:blip r:embed="rId3">
            <a:alphaModFix/>
          </a:blip>
          <a:srcRect/>
          <a:stretch/>
        </p:blipFill>
        <p:spPr>
          <a:xfrm>
            <a:off x="1104900" y="1600200"/>
            <a:ext cx="6934199" cy="49510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descr="05p1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 y="1450975"/>
            <a:ext cx="8991600" cy="4949825"/>
          </a:xfrm>
          <a:prstGeom prst="rect">
            <a:avLst/>
          </a:prstGeom>
          <a:noFill/>
          <a:ln>
            <a:noFill/>
          </a:ln>
        </p:spPr>
      </p:pic>
      <p:sp>
        <p:nvSpPr>
          <p:cNvPr id="194" name="Shape 194"/>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Persepolis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Zoroastrianism</a:t>
            </a:r>
          </a:p>
        </p:txBody>
      </p:sp>
      <p:sp>
        <p:nvSpPr>
          <p:cNvPr id="200" name="Shape 2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1" u="none" strike="noStrike" cap="none" dirty="0">
                <a:solidFill>
                  <a:srgbClr val="7F7F7F"/>
                </a:solidFill>
                <a:latin typeface="Questrial"/>
                <a:ea typeface="Questrial"/>
                <a:cs typeface="Questrial"/>
                <a:sym typeface="Questrial"/>
              </a:rPr>
              <a:t>The Gathas</a:t>
            </a:r>
            <a:r>
              <a:rPr lang="en-US" sz="2400" b="0" i="0" u="none" strike="noStrike" cap="none" dirty="0">
                <a:solidFill>
                  <a:srgbClr val="7F7F7F"/>
                </a:solidFill>
                <a:latin typeface="Questrial"/>
                <a:ea typeface="Questrial"/>
                <a:cs typeface="Questrial"/>
                <a:sym typeface="Questrial"/>
              </a:rPr>
              <a:t>: ancient Iranian hymn by Zoroaster</a:t>
            </a:r>
          </a:p>
          <a:p>
            <a:pPr marL="342900" marR="0" lvl="0" indent="-342900" algn="l" rtl="0">
              <a:spcBef>
                <a:spcPts val="480"/>
              </a:spcBef>
              <a:buClr>
                <a:srgbClr val="7F7F7F"/>
              </a:buClr>
              <a:buSzPct val="100000"/>
              <a:buFont typeface="Arial"/>
              <a:buChar char="•"/>
            </a:pPr>
            <a:r>
              <a:rPr lang="en-US" sz="2400" b="0" i="0" u="none" strike="noStrike" cap="none" dirty="0" err="1">
                <a:solidFill>
                  <a:srgbClr val="7F7F7F"/>
                </a:solidFill>
                <a:latin typeface="Questrial"/>
                <a:ea typeface="Questrial"/>
                <a:cs typeface="Questrial"/>
                <a:sym typeface="Questrial"/>
              </a:rPr>
              <a:t>Ahuramazda</a:t>
            </a:r>
            <a:r>
              <a:rPr lang="en-US" sz="2400" b="0" i="0" u="none" strike="noStrike" cap="none" dirty="0">
                <a:solidFill>
                  <a:srgbClr val="7F7F7F"/>
                </a:solidFill>
                <a:latin typeface="Questrial"/>
                <a:ea typeface="Questrial"/>
                <a:cs typeface="Questrial"/>
                <a:sym typeface="Questrial"/>
              </a:rPr>
              <a:t> (like the car ☺ ) – chief god</a:t>
            </a:r>
          </a:p>
          <a:p>
            <a:pPr marL="742950" marR="0" lvl="1" indent="-285750" algn="l" rtl="0">
              <a:spcBef>
                <a:spcPts val="32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Created the world</a:t>
            </a:r>
          </a:p>
          <a:p>
            <a:pPr marL="342900" marR="0" lvl="0" indent="-342900" algn="l" rtl="0">
              <a:spcBef>
                <a:spcPts val="48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World damaged by </a:t>
            </a:r>
            <a:r>
              <a:rPr lang="en-US" sz="2400" b="0" i="0" u="none" strike="noStrike" cap="none" dirty="0" err="1">
                <a:solidFill>
                  <a:srgbClr val="7F7F7F"/>
                </a:solidFill>
                <a:latin typeface="Questrial"/>
                <a:ea typeface="Questrial"/>
                <a:cs typeface="Questrial"/>
                <a:sym typeface="Questrial"/>
              </a:rPr>
              <a:t>Angra</a:t>
            </a:r>
            <a:r>
              <a:rPr lang="en-US" sz="2400" b="0" i="0" u="none" strike="noStrike" cap="none" dirty="0">
                <a:solidFill>
                  <a:srgbClr val="7F7F7F"/>
                </a:solidFill>
                <a:latin typeface="Questrial"/>
                <a:ea typeface="Questrial"/>
                <a:cs typeface="Questrial"/>
                <a:sym typeface="Questrial"/>
              </a:rPr>
              <a:t> </a:t>
            </a:r>
            <a:r>
              <a:rPr lang="en-US" sz="2400" b="0" i="0" u="none" strike="noStrike" cap="none" dirty="0" err="1">
                <a:solidFill>
                  <a:srgbClr val="7F7F7F"/>
                </a:solidFill>
                <a:latin typeface="Questrial"/>
                <a:ea typeface="Questrial"/>
                <a:cs typeface="Questrial"/>
                <a:sym typeface="Questrial"/>
              </a:rPr>
              <a:t>Mainyu</a:t>
            </a:r>
            <a:r>
              <a:rPr lang="en-US" sz="2400" b="0" i="0" u="none" strike="noStrike" cap="none" dirty="0">
                <a:solidFill>
                  <a:srgbClr val="7F7F7F"/>
                </a:solidFill>
                <a:latin typeface="Questrial"/>
                <a:ea typeface="Questrial"/>
                <a:cs typeface="Questrial"/>
                <a:sym typeface="Questrial"/>
              </a:rPr>
              <a:t> (hostile spirit)</a:t>
            </a:r>
          </a:p>
          <a:p>
            <a:pPr marL="342900" marR="0" lvl="0" indent="-342900" algn="l" rtl="0">
              <a:spcBef>
                <a:spcPts val="48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Struggle between good and evil</a:t>
            </a:r>
          </a:p>
          <a:p>
            <a:pPr marL="342900" marR="0" lvl="0" indent="-342900" algn="l" rtl="0">
              <a:spcBef>
                <a:spcPts val="48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Afterlife = reward/punishment depending on life lived</a:t>
            </a:r>
          </a:p>
          <a:p>
            <a:pPr marL="342900" marR="0" lvl="0" indent="-342900" algn="l" rtl="0">
              <a:spcBef>
                <a:spcPts val="48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Darius tied his reign to religion by claiming to be appointed by </a:t>
            </a:r>
            <a:r>
              <a:rPr lang="en-US" sz="2400" b="0" i="0" u="none" strike="noStrike" cap="none" dirty="0" err="1">
                <a:solidFill>
                  <a:srgbClr val="7F7F7F"/>
                </a:solidFill>
                <a:latin typeface="Questrial"/>
                <a:ea typeface="Questrial"/>
                <a:cs typeface="Questrial"/>
                <a:sym typeface="Questrial"/>
              </a:rPr>
              <a:t>Ahuramazda</a:t>
            </a:r>
            <a:endParaRPr lang="en-US" sz="2400" b="0" i="0" u="none" strike="noStrike" cap="none" dirty="0">
              <a:solidFill>
                <a:srgbClr val="7F7F7F"/>
              </a:solidFill>
              <a:latin typeface="Questrial"/>
              <a:ea typeface="Questrial"/>
              <a:cs typeface="Questrial"/>
              <a:sym typeface="Questrial"/>
            </a:endParaRPr>
          </a:p>
          <a:p>
            <a:pPr marL="342900" marR="0" lvl="0" indent="-342900" algn="l" rtl="0">
              <a:spcBef>
                <a:spcPts val="480"/>
              </a:spcBef>
              <a:buClr>
                <a:srgbClr val="7F7F7F"/>
              </a:buClr>
              <a:buSzPct val="100000"/>
              <a:buFont typeface="Arial"/>
              <a:buNone/>
            </a:pPr>
            <a:endParaRPr sz="2400" b="0" i="0" u="none" strike="noStrike" cap="none" dirty="0">
              <a:solidFill>
                <a:srgbClr val="7F7F7F"/>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Zoroastrianism</a:t>
            </a:r>
          </a:p>
        </p:txBody>
      </p:sp>
      <p:sp>
        <p:nvSpPr>
          <p:cNvPr id="206" name="Shape 206"/>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Promised salvation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Influenced Judaism (?)</a:t>
            </a:r>
          </a:p>
        </p:txBody>
      </p:sp>
      <p:sp>
        <p:nvSpPr>
          <p:cNvPr id="207" name="Shape 207"/>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Belief in one supreme deity</a:t>
            </a:r>
          </a:p>
          <a:p>
            <a:pPr marL="342900" marR="0" lvl="0" indent="-342900" algn="l" rtl="0">
              <a:spcBef>
                <a:spcPts val="48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High ethical/moral standard for humans</a:t>
            </a:r>
          </a:p>
          <a:p>
            <a:pPr marL="342900" marR="0" lvl="0" indent="-342900" algn="l" rtl="0">
              <a:spcBef>
                <a:spcPts val="480"/>
              </a:spcBef>
              <a:buClr>
                <a:srgbClr val="7F7F7F"/>
              </a:buClr>
              <a:buSzPct val="100000"/>
              <a:buFont typeface="Arial"/>
              <a:buNone/>
            </a:pPr>
            <a:endParaRPr sz="2400" b="0" i="0" u="none" strike="noStrike" cap="none" dirty="0">
              <a:solidFill>
                <a:srgbClr val="7F7F7F"/>
              </a:solidFill>
              <a:latin typeface="Questrial"/>
              <a:ea typeface="Questrial"/>
              <a:cs typeface="Questrial"/>
              <a:sym typeface="Questrial"/>
            </a:endParaRPr>
          </a:p>
        </p:txBody>
      </p:sp>
      <p:pic>
        <p:nvPicPr>
          <p:cNvPr id="208" name="Shape 208" descr="http://upload.wikimedia.org/wikipedia/commons/thumb/7/77/Faravahar.svg/560px-Faravahar.svg.png"/>
          <p:cNvPicPr preferRelativeResize="0"/>
          <p:nvPr/>
        </p:nvPicPr>
        <p:blipFill rotWithShape="1">
          <a:blip r:embed="rId3">
            <a:alphaModFix/>
          </a:blip>
          <a:srcRect/>
          <a:stretch/>
        </p:blipFill>
        <p:spPr>
          <a:xfrm>
            <a:off x="-20782" y="2209800"/>
            <a:ext cx="8818877" cy="472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722312" y="1371600"/>
            <a:ext cx="7772400" cy="25050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chemeClr val="dk2"/>
              </a:buClr>
              <a:buSzPct val="25000"/>
              <a:buFont typeface="Times New Roman"/>
              <a:buNone/>
            </a:pPr>
            <a:r>
              <a:rPr lang="en-US" sz="4800" b="0" i="0" u="none" strike="noStrike" cap="none">
                <a:solidFill>
                  <a:schemeClr val="dk2"/>
                </a:solidFill>
                <a:latin typeface="Times New Roman"/>
                <a:ea typeface="Times New Roman"/>
                <a:cs typeface="Times New Roman"/>
                <a:sym typeface="Times New Roman"/>
              </a:rPr>
              <a:t>Ancient Greece</a:t>
            </a:r>
          </a:p>
        </p:txBody>
      </p:sp>
      <p:sp>
        <p:nvSpPr>
          <p:cNvPr id="214" name="Shape 214"/>
          <p:cNvSpPr txBox="1">
            <a:spLocks noGrp="1"/>
          </p:cNvSpPr>
          <p:nvPr>
            <p:ph type="body" idx="1"/>
          </p:nvPr>
        </p:nvSpPr>
        <p:spPr>
          <a:xfrm>
            <a:off x="722312" y="4068762"/>
            <a:ext cx="7772400" cy="1131887"/>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2000" b="0" i="0" u="none" strike="noStrike" cap="none">
                <a:solidFill>
                  <a:srgbClr val="888888"/>
                </a:solidFill>
                <a:latin typeface="Questrial"/>
                <a:ea typeface="Questrial"/>
                <a:cs typeface="Questrial"/>
                <a:sym typeface="Questrial"/>
              </a:rPr>
              <a:t>1000-500 BCE</a:t>
            </a:r>
          </a:p>
        </p:txBody>
      </p:sp>
      <p:pic>
        <p:nvPicPr>
          <p:cNvPr id="215" name="Shape 215" descr="http://cdn.history.com/sites/2/2013/12/acropolis-athens-H.jpe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381000"/>
            <a:ext cx="7810499" cy="2552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0"/>
            <a:ext cx="8229600" cy="1600199"/>
          </a:xfrm>
          <a:prstGeom prst="rect">
            <a:avLst/>
          </a:prstGeom>
          <a:noFill/>
          <a:ln>
            <a:noFill/>
          </a:ln>
        </p:spPr>
        <p:txBody>
          <a:bodyPr lIns="91425" tIns="45700" rIns="91425" bIns="45700" anchor="t" anchorCtr="0">
            <a:noAutofit/>
          </a:bodyPr>
          <a:lstStyle/>
          <a:p>
            <a:pPr marL="0" marR="0" lvl="0" indent="0" algn="ctr" rtl="0">
              <a:lnSpc>
                <a:spcPct val="131818"/>
              </a:lnSpc>
              <a:spcBef>
                <a:spcPts val="0"/>
              </a:spcBef>
              <a:spcAft>
                <a:spcPts val="0"/>
              </a:spcAft>
              <a:buClr>
                <a:schemeClr val="lt2"/>
              </a:buClr>
              <a:buSzPct val="25000"/>
              <a:buFont typeface="Times New Roman"/>
              <a:buNone/>
            </a:pPr>
            <a:r>
              <a:rPr lang="en-US" sz="4400" b="0" i="0" u="none" strike="noStrike" cap="none">
                <a:solidFill>
                  <a:schemeClr val="dk2"/>
                </a:solidFill>
                <a:latin typeface="Times New Roman"/>
                <a:ea typeface="Times New Roman"/>
                <a:cs typeface="Times New Roman"/>
                <a:sym typeface="Times New Roman"/>
              </a:rPr>
              <a:t>Classical Greece, 800-350 B.C.E.</a:t>
            </a:r>
          </a:p>
        </p:txBody>
      </p:sp>
      <p:sp>
        <p:nvSpPr>
          <p:cNvPr id="222" name="Shape 22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223" name="Shape 223"/>
          <p:cNvSpPr txBox="1"/>
          <p:nvPr/>
        </p:nvSpPr>
        <p:spPr>
          <a:xfrm>
            <a:off x="1981200" y="6248400"/>
            <a:ext cx="5181600" cy="457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200" b="0" i="0" u="none" strike="noStrike" cap="none">
                <a:solidFill>
                  <a:schemeClr val="lt1"/>
                </a:solidFill>
                <a:latin typeface="Times New Roman"/>
                <a:ea typeface="Times New Roman"/>
                <a:cs typeface="Times New Roman"/>
                <a:sym typeface="Times New Roman"/>
              </a:rPr>
              <a:t>©2011, The McGraw-Hill Companies, Inc. All Rights Reserved.</a:t>
            </a:r>
          </a:p>
        </p:txBody>
      </p:sp>
      <p:sp>
        <p:nvSpPr>
          <p:cNvPr id="224" name="Shape 224"/>
          <p:cNvSpPr txBox="1"/>
          <p:nvPr/>
        </p:nvSpPr>
        <p:spPr>
          <a:xfrm>
            <a:off x="6553200" y="6243637"/>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r>
              <a:rPr lang="en-US" sz="1200" b="0" i="0" u="none" strike="noStrike" cap="none">
                <a:solidFill>
                  <a:schemeClr val="lt1"/>
                </a:solidFill>
                <a:latin typeface="Times New Roman"/>
                <a:ea typeface="Times New Roman"/>
                <a:cs typeface="Times New Roman"/>
                <a:sym typeface="Times New Roman"/>
              </a:rPr>
              <a:t>*</a:t>
            </a:r>
          </a:p>
        </p:txBody>
      </p:sp>
      <p:pic>
        <p:nvPicPr>
          <p:cNvPr id="225" name="Shape 2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6300" y="838200"/>
            <a:ext cx="7391399" cy="6019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Geography/Resources</a:t>
            </a:r>
          </a:p>
        </p:txBody>
      </p:sp>
      <p:sp>
        <p:nvSpPr>
          <p:cNvPr id="231" name="Shape 231"/>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742950" marR="0" lvl="1" indent="-285750" algn="l" rtl="0">
              <a:spcBef>
                <a:spcPts val="0"/>
              </a:spcBef>
              <a:buClr>
                <a:srgbClr val="7F7F7F"/>
              </a:buClr>
              <a:buSzPct val="100000"/>
              <a:buFont typeface="Courier New"/>
              <a:buNone/>
            </a:pPr>
            <a:endParaRPr sz="1600" b="0" i="0" u="none" strike="noStrike" cap="none">
              <a:solidFill>
                <a:srgbClr val="7F7F7F"/>
              </a:solidFill>
              <a:latin typeface="Questrial"/>
              <a:ea typeface="Questrial"/>
              <a:cs typeface="Questrial"/>
              <a:sym typeface="Questrial"/>
            </a:endParaRPr>
          </a:p>
        </p:txBody>
      </p:sp>
      <p:sp>
        <p:nvSpPr>
          <p:cNvPr id="232" name="Shape 232"/>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Limited fertile/arable land</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Rocky, mountainous landscape</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Grains, olive trees, sheep/goats</a:t>
            </a:r>
          </a:p>
          <a:p>
            <a:pPr marL="342900" marR="0" lvl="0" indent="-342900" algn="l" rtl="0">
              <a:spcBef>
                <a:spcPts val="48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Dependence on the sea and trade</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Geography made land transportation difficult</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Could travel from Greece to Anatolia almost without losing sight of land</a:t>
            </a:r>
          </a:p>
          <a:p>
            <a:pPr marL="342900" marR="0" lvl="0" indent="-342900" algn="l" rtl="0">
              <a:spcBef>
                <a:spcPts val="480"/>
              </a:spcBef>
              <a:buClr>
                <a:srgbClr val="7F7F7F"/>
              </a:buClr>
              <a:buSzPct val="100000"/>
              <a:buFont typeface="Arial"/>
              <a:buNone/>
            </a:pPr>
            <a:endParaRPr sz="2400" b="0" i="0" u="none" strike="noStrike" cap="none" dirty="0">
              <a:solidFill>
                <a:srgbClr val="7F7F7F"/>
              </a:solidFill>
              <a:latin typeface="Questrial"/>
              <a:ea typeface="Questrial"/>
              <a:cs typeface="Questrial"/>
              <a:sym typeface="Questrial"/>
            </a:endParaRPr>
          </a:p>
          <a:p>
            <a:pPr marL="342900" marR="0" lvl="0" indent="-342900" algn="l" rtl="0">
              <a:spcBef>
                <a:spcPts val="480"/>
              </a:spcBef>
              <a:buClr>
                <a:srgbClr val="7F7F7F"/>
              </a:buClr>
              <a:buSzPct val="100000"/>
              <a:buFont typeface="Arial"/>
              <a:buNone/>
            </a:pPr>
            <a:endParaRPr sz="2400" b="0" i="0" u="none" strike="noStrike" cap="none" dirty="0">
              <a:solidFill>
                <a:srgbClr val="7F7F7F"/>
              </a:solidFill>
              <a:latin typeface="Questrial"/>
              <a:ea typeface="Questrial"/>
              <a:cs typeface="Questrial"/>
              <a:sym typeface="Questrial"/>
            </a:endParaRPr>
          </a:p>
        </p:txBody>
      </p:sp>
      <p:pic>
        <p:nvPicPr>
          <p:cNvPr id="6" name="Shape 233">
            <a:extLst>
              <a:ext uri="{FF2B5EF4-FFF2-40B4-BE49-F238E27FC236}">
                <a16:creationId xmlns:a16="http://schemas.microsoft.com/office/drawing/2014/main" id="{E629CA67-F7C5-F347-8FC3-D57C56C03E4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13311" y="1600199"/>
            <a:ext cx="3508375" cy="495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22312" y="1371600"/>
            <a:ext cx="7772400" cy="25050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chemeClr val="dk2"/>
              </a:buClr>
              <a:buSzPct val="25000"/>
              <a:buFont typeface="Times New Roman"/>
              <a:buNone/>
            </a:pPr>
            <a:r>
              <a:rPr lang="en-US" sz="4800" b="0" i="0" u="none" strike="noStrike" cap="none">
                <a:solidFill>
                  <a:schemeClr val="dk2"/>
                </a:solidFill>
                <a:latin typeface="Times New Roman"/>
                <a:ea typeface="Times New Roman"/>
                <a:cs typeface="Times New Roman"/>
                <a:sym typeface="Times New Roman"/>
              </a:rPr>
              <a:t>Ancient Iran (Persia)</a:t>
            </a:r>
          </a:p>
        </p:txBody>
      </p:sp>
      <p:sp>
        <p:nvSpPr>
          <p:cNvPr id="100" name="Shape 100"/>
          <p:cNvSpPr txBox="1">
            <a:spLocks noGrp="1"/>
          </p:cNvSpPr>
          <p:nvPr>
            <p:ph type="body" idx="1"/>
          </p:nvPr>
        </p:nvSpPr>
        <p:spPr>
          <a:xfrm>
            <a:off x="722312" y="4068762"/>
            <a:ext cx="7772400" cy="1131887"/>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2000" b="0" i="0" u="none" strike="noStrike" cap="none">
                <a:solidFill>
                  <a:srgbClr val="888888"/>
                </a:solidFill>
                <a:latin typeface="Questrial"/>
                <a:ea typeface="Questrial"/>
                <a:cs typeface="Questrial"/>
                <a:sym typeface="Questrial"/>
              </a:rPr>
              <a:t>1000-500 BCE</a:t>
            </a:r>
          </a:p>
        </p:txBody>
      </p:sp>
      <p:pic>
        <p:nvPicPr>
          <p:cNvPr id="101" name="Shape 101" descr="http://upload.wikimedia.org/wikipedia/commons/thumb/8/8c/2009-11-24_Persepolis_02.jpg/800px-2009-11-24_Persepolis_02.jpg"/>
          <p:cNvPicPr preferRelativeResize="0"/>
          <p:nvPr/>
        </p:nvPicPr>
        <p:blipFill rotWithShape="1">
          <a:blip r:embed="rId3">
            <a:alphaModFix/>
          </a:blip>
          <a:srcRect/>
          <a:stretch/>
        </p:blipFill>
        <p:spPr>
          <a:xfrm>
            <a:off x="-28501" y="0"/>
            <a:ext cx="9248700" cy="3028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457200" y="426720"/>
            <a:ext cx="4040187" cy="609599"/>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Times New Roman"/>
                <a:ea typeface="Times New Roman"/>
                <a:cs typeface="Times New Roman"/>
                <a:sym typeface="Times New Roman"/>
              </a:rPr>
              <a:t>Dark Age</a:t>
            </a:r>
          </a:p>
        </p:txBody>
      </p:sp>
      <p:sp>
        <p:nvSpPr>
          <p:cNvPr id="239" name="Shape 239"/>
          <p:cNvSpPr txBox="1">
            <a:spLocks noGrp="1"/>
          </p:cNvSpPr>
          <p:nvPr>
            <p:ph type="body" idx="2"/>
          </p:nvPr>
        </p:nvSpPr>
        <p:spPr>
          <a:xfrm>
            <a:off x="4648200" y="426720"/>
            <a:ext cx="4041774" cy="609599"/>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Arial"/>
              <a:buNone/>
            </a:pPr>
            <a:r>
              <a:rPr lang="en-US" sz="3600" b="0" i="0" u="none" strike="noStrike" cap="none">
                <a:solidFill>
                  <a:schemeClr val="dk2"/>
                </a:solidFill>
                <a:latin typeface="Times New Roman"/>
                <a:ea typeface="Times New Roman"/>
                <a:cs typeface="Times New Roman"/>
                <a:sym typeface="Times New Roman"/>
              </a:rPr>
              <a:t>Archaic Period</a:t>
            </a:r>
          </a:p>
        </p:txBody>
      </p:sp>
      <p:sp>
        <p:nvSpPr>
          <p:cNvPr id="240" name="Shape 240"/>
          <p:cNvSpPr txBox="1">
            <a:spLocks noGrp="1"/>
          </p:cNvSpPr>
          <p:nvPr>
            <p:ph type="body" idx="3"/>
          </p:nvPr>
        </p:nvSpPr>
        <p:spPr>
          <a:xfrm>
            <a:off x="457200" y="1188720"/>
            <a:ext cx="4041648" cy="528828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150-800 BCE</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Depopulation, poverty, disappearance from historical record</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Following the destruction of Mycenaean civilization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Isolation from outer world</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a:p>
            <a:pPr marL="742950" marR="0" lvl="1" indent="-285750" algn="l" rtl="0">
              <a:spcBef>
                <a:spcPts val="320"/>
              </a:spcBef>
              <a:buClr>
                <a:srgbClr val="7F7F7F"/>
              </a:buClr>
              <a:buSzPct val="100000"/>
              <a:buFont typeface="Courier New"/>
              <a:buNone/>
            </a:pPr>
            <a:endParaRPr sz="1600" b="0" i="0" u="none" strike="noStrike" cap="none">
              <a:solidFill>
                <a:srgbClr val="7F7F7F"/>
              </a:solidFill>
              <a:latin typeface="Questrial"/>
              <a:ea typeface="Questrial"/>
              <a:cs typeface="Questrial"/>
              <a:sym typeface="Questrial"/>
            </a:endParaRPr>
          </a:p>
        </p:txBody>
      </p:sp>
      <p:sp>
        <p:nvSpPr>
          <p:cNvPr id="241" name="Shape 241"/>
          <p:cNvSpPr txBox="1">
            <a:spLocks noGrp="1"/>
          </p:cNvSpPr>
          <p:nvPr>
            <p:ph type="body" idx="4"/>
          </p:nvPr>
        </p:nvSpPr>
        <p:spPr>
          <a:xfrm>
            <a:off x="4262034" y="1188719"/>
            <a:ext cx="4452197" cy="549104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800-480 BCE</a:t>
            </a:r>
          </a:p>
          <a:p>
            <a:pPr marL="342900" marR="0" lvl="0" indent="-342900" algn="l" rtl="0">
              <a:spcBef>
                <a:spcPts val="48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Dark Age ends with arrival of Phoenician ships to the Aegean</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Writing system</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Greeks added vowel sounds—the first true alphabet</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Fewer symbols than cuneiform/hieroglyphics—easier for common people to learn</a:t>
            </a:r>
          </a:p>
          <a:p>
            <a:pPr marL="342900" marR="0" lvl="0" indent="-342900" algn="l" rtl="0">
              <a:spcBef>
                <a:spcPts val="48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Population explosion</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Shift to farming and diet change</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Caused urban centers and specialization to develop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Polis </a:t>
            </a:r>
          </a:p>
        </p:txBody>
      </p:sp>
      <p:sp>
        <p:nvSpPr>
          <p:cNvPr id="247" name="Shape 247"/>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“City-state”</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Greece made up of hundreds of polis due to geography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Hard to be unified</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Acropolis: hilltop fortification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Agora: Large, open area / marketplace</a:t>
            </a:r>
          </a:p>
        </p:txBody>
      </p:sp>
      <p:sp>
        <p:nvSpPr>
          <p:cNvPr id="248" name="Shape 248"/>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249" name="Shape 249" descr="https://www.oneonta.edu/faculty/farberas/arth/Images/109images/greek_archaic_classical/parthenon/acropolis_view.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600" y="2362200"/>
            <a:ext cx="4325950" cy="2819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Hoplites and Colonization</a:t>
            </a:r>
          </a:p>
        </p:txBody>
      </p:sp>
      <p:sp>
        <p:nvSpPr>
          <p:cNvPr id="255" name="Shape 255"/>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Excess population sent to colonies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Black Sea, North Africa, Italy</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Greek culture spread with colonists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“Hellenes” described the Greek</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“Barbaroi” described “barbarians”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Invention/use of coinage</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256" name="Shape 256"/>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Hoplite: heavily armored infantrymen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Army of private citizens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Usually farmers during “off season”</a:t>
            </a:r>
          </a:p>
        </p:txBody>
      </p:sp>
      <p:pic>
        <p:nvPicPr>
          <p:cNvPr id="257" name="Shape 257" descr="http://iranpoliticsclub.net/history/alexander1/images/Greek%20Hoplit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0600" y="3512126"/>
            <a:ext cx="3733800" cy="32696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Politics</a:t>
            </a:r>
          </a:p>
        </p:txBody>
      </p:sp>
      <p:sp>
        <p:nvSpPr>
          <p:cNvPr id="263" name="Shape 26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Dark Ages: rule of kings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Eventually councils took the place of kings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Aristocracy</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Tyrant</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7</a:t>
            </a:r>
            <a:r>
              <a:rPr lang="en-US" sz="1600" b="0" i="0" u="none" strike="noStrike" cap="none" baseline="30000">
                <a:solidFill>
                  <a:srgbClr val="7F7F7F"/>
                </a:solidFill>
                <a:latin typeface="Questrial"/>
                <a:ea typeface="Questrial"/>
                <a:cs typeface="Questrial"/>
                <a:sym typeface="Questrial"/>
              </a:rPr>
              <a:t>th</a:t>
            </a:r>
            <a:r>
              <a:rPr lang="en-US" sz="1600" b="0" i="0" u="none" strike="noStrike" cap="none">
                <a:solidFill>
                  <a:srgbClr val="7F7F7F"/>
                </a:solidFill>
                <a:latin typeface="Questrial"/>
                <a:ea typeface="Questrial"/>
                <a:cs typeface="Questrial"/>
                <a:sym typeface="Questrial"/>
              </a:rPr>
              <a:t> and 6</a:t>
            </a:r>
            <a:r>
              <a:rPr lang="en-US" sz="1600" b="0" i="0" u="none" strike="noStrike" cap="none" baseline="30000">
                <a:solidFill>
                  <a:srgbClr val="7F7F7F"/>
                </a:solidFill>
                <a:latin typeface="Questrial"/>
                <a:ea typeface="Questrial"/>
                <a:cs typeface="Questrial"/>
                <a:sym typeface="Questrial"/>
              </a:rPr>
              <a:t>th</a:t>
            </a:r>
            <a:r>
              <a:rPr lang="en-US" sz="1600" b="0" i="0" u="none" strike="noStrike" cap="none">
                <a:solidFill>
                  <a:srgbClr val="7F7F7F"/>
                </a:solidFill>
                <a:latin typeface="Questrial"/>
                <a:ea typeface="Questrial"/>
                <a:cs typeface="Questrial"/>
                <a:sym typeface="Questrial"/>
              </a:rPr>
              <a:t> centuries BCE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Seizure of power and violation of traditional politics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Usually aristocrats supported by middle class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Eventually overthrown for either an oligarchy or democracy</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Oligarchy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Rule by a few wealthy families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Democracy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Political power by all free adult males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dirty="0">
                <a:solidFill>
                  <a:schemeClr val="dk2"/>
                </a:solidFill>
                <a:latin typeface="Times New Roman"/>
                <a:ea typeface="Times New Roman"/>
                <a:cs typeface="Times New Roman"/>
                <a:sym typeface="Times New Roman"/>
              </a:rPr>
              <a:t>Culture</a:t>
            </a:r>
          </a:p>
        </p:txBody>
      </p:sp>
      <p:sp>
        <p:nvSpPr>
          <p:cNvPr id="269" name="Shape 26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3200" b="0" i="0" u="none" strike="noStrike" cap="none" dirty="0">
                <a:solidFill>
                  <a:srgbClr val="7F7F7F"/>
                </a:solidFill>
                <a:latin typeface="Questrial"/>
                <a:ea typeface="Questrial"/>
                <a:cs typeface="Questrial"/>
                <a:sym typeface="Questrial"/>
              </a:rPr>
              <a:t>Religion</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Zeus, Poseidon: gods that represented nature</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Majority of gods were male</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Epic poems (e.g. the </a:t>
            </a:r>
            <a:r>
              <a:rPr lang="en-US" sz="2000" b="0" i="1" u="none" strike="noStrike" cap="none" dirty="0">
                <a:solidFill>
                  <a:srgbClr val="7F7F7F"/>
                </a:solidFill>
                <a:latin typeface="Questrial"/>
                <a:ea typeface="Questrial"/>
                <a:cs typeface="Questrial"/>
                <a:sym typeface="Questrial"/>
              </a:rPr>
              <a:t>Iliad</a:t>
            </a:r>
            <a:r>
              <a:rPr lang="en-US" sz="2000" b="0" i="0" u="none" strike="noStrike" cap="none" dirty="0">
                <a:solidFill>
                  <a:srgbClr val="7F7F7F"/>
                </a:solidFill>
                <a:latin typeface="Questrial"/>
                <a:ea typeface="Questrial"/>
                <a:cs typeface="Questrial"/>
                <a:sym typeface="Questrial"/>
              </a:rPr>
              <a:t> and the </a:t>
            </a:r>
            <a:r>
              <a:rPr lang="en-US" sz="2000" b="0" i="1" u="none" strike="noStrike" cap="none" dirty="0">
                <a:solidFill>
                  <a:srgbClr val="7F7F7F"/>
                </a:solidFill>
                <a:latin typeface="Questrial"/>
                <a:ea typeface="Questrial"/>
                <a:cs typeface="Questrial"/>
                <a:sym typeface="Questrial"/>
              </a:rPr>
              <a:t>Odyssey</a:t>
            </a:r>
            <a:r>
              <a:rPr lang="en-US" sz="2000" b="0" i="0" u="none" strike="noStrike" cap="none" dirty="0">
                <a:solidFill>
                  <a:srgbClr val="7F7F7F"/>
                </a:solidFill>
                <a:latin typeface="Questrial"/>
                <a:ea typeface="Questrial"/>
                <a:cs typeface="Questrial"/>
                <a:sym typeface="Questrial"/>
              </a:rPr>
              <a:t> by Homer)gave the gods anthropomorphic characteristics</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Sacrifice</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Oracles: Apollo at Delphi</a:t>
            </a:r>
          </a:p>
          <a:p>
            <a:pPr marL="342900" marR="0" lvl="0" indent="-342900" algn="l" rtl="0">
              <a:lnSpc>
                <a:spcPct val="90000"/>
              </a:lnSpc>
              <a:spcBef>
                <a:spcPts val="480"/>
              </a:spcBef>
              <a:buClr>
                <a:srgbClr val="7F7F7F"/>
              </a:buClr>
              <a:buSzPct val="100000"/>
              <a:buFont typeface="Arial"/>
              <a:buChar char="•"/>
            </a:pPr>
            <a:r>
              <a:rPr lang="en-US" sz="3200" b="0" i="0" u="none" strike="noStrike" cap="none" dirty="0">
                <a:solidFill>
                  <a:srgbClr val="7F7F7F"/>
                </a:solidFill>
                <a:latin typeface="Questrial"/>
                <a:ea typeface="Questrial"/>
                <a:cs typeface="Questrial"/>
                <a:sym typeface="Questrial"/>
              </a:rPr>
              <a:t>Intellect</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Emphasis on the individual</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Lyric poetry focusing on personal experience/</a:t>
            </a:r>
          </a:p>
          <a:p>
            <a:pPr marL="457200" marR="0" lvl="1" indent="0" algn="l" rtl="0">
              <a:lnSpc>
                <a:spcPct val="90000"/>
              </a:lnSpc>
              <a:spcBef>
                <a:spcPts val="320"/>
              </a:spcBef>
              <a:buClr>
                <a:srgbClr val="7F7F7F"/>
              </a:buClr>
              <a:buSzPct val="25000"/>
              <a:buFont typeface="Courier New"/>
              <a:buNone/>
            </a:pPr>
            <a:r>
              <a:rPr lang="en-US" sz="2000" b="0" i="0" u="none" strike="noStrike" cap="none" dirty="0">
                <a:solidFill>
                  <a:srgbClr val="7F7F7F"/>
                </a:solidFill>
                <a:latin typeface="Questrial"/>
                <a:ea typeface="Questrial"/>
                <a:cs typeface="Questrial"/>
                <a:sym typeface="Questrial"/>
              </a:rPr>
              <a:t>     emotion</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Rejection of traditional religious beliefs</a:t>
            </a:r>
          </a:p>
          <a:p>
            <a:pPr marL="742950" marR="0" lvl="1" indent="-285750" algn="l" rtl="0">
              <a:lnSpc>
                <a:spcPct val="90000"/>
              </a:lnSpc>
              <a:spcBef>
                <a:spcPts val="320"/>
              </a:spcBef>
              <a:buClr>
                <a:srgbClr val="7F7F7F"/>
              </a:buClr>
              <a:buSzPct val="100000"/>
              <a:buFont typeface="Courier New"/>
              <a:buChar char="o"/>
            </a:pPr>
            <a:r>
              <a:rPr lang="en-US" sz="2000" b="0" i="0" u="none" strike="noStrike" cap="none" dirty="0">
                <a:solidFill>
                  <a:srgbClr val="7F7F7F"/>
                </a:solidFill>
                <a:latin typeface="Questrial"/>
                <a:ea typeface="Questrial"/>
                <a:cs typeface="Questrial"/>
                <a:sym typeface="Questrial"/>
              </a:rPr>
              <a:t>Herodotus</a:t>
            </a:r>
          </a:p>
          <a:p>
            <a:pPr marL="1143000" marR="0" lvl="2" indent="-228600" algn="l" rtl="0">
              <a:lnSpc>
                <a:spcPct val="90000"/>
              </a:lnSpc>
              <a:spcBef>
                <a:spcPts val="320"/>
              </a:spcBef>
              <a:buClr>
                <a:srgbClr val="7F7F7F"/>
              </a:buClr>
              <a:buSzPct val="100000"/>
              <a:buFont typeface="Arial"/>
              <a:buChar char="•"/>
            </a:pPr>
            <a:r>
              <a:rPr lang="en-US" sz="2000" b="0" i="0" u="none" strike="noStrike" cap="none" dirty="0">
                <a:solidFill>
                  <a:srgbClr val="7F7F7F"/>
                </a:solidFill>
                <a:latin typeface="Questrial"/>
                <a:ea typeface="Questrial"/>
                <a:cs typeface="Questrial"/>
                <a:sym typeface="Questrial"/>
              </a:rPr>
              <a:t>First to write prose</a:t>
            </a:r>
          </a:p>
          <a:p>
            <a:pPr marL="1143000" marR="0" lvl="2" indent="-228600" algn="l" rtl="0">
              <a:lnSpc>
                <a:spcPct val="90000"/>
              </a:lnSpc>
              <a:spcBef>
                <a:spcPts val="320"/>
              </a:spcBef>
              <a:buClr>
                <a:srgbClr val="7F7F7F"/>
              </a:buClr>
              <a:buSzPct val="100000"/>
              <a:buFont typeface="Arial"/>
              <a:buChar char="•"/>
            </a:pPr>
            <a:r>
              <a:rPr lang="en-US" sz="2000" b="0" i="0" u="none" strike="noStrike" cap="none" dirty="0">
                <a:solidFill>
                  <a:srgbClr val="7F7F7F"/>
                </a:solidFill>
                <a:latin typeface="Questrial"/>
                <a:ea typeface="Questrial"/>
                <a:cs typeface="Questrial"/>
                <a:sym typeface="Questrial"/>
              </a:rPr>
              <a:t>Father of History</a:t>
            </a:r>
          </a:p>
          <a:p>
            <a:pPr marL="742950" marR="0" lvl="1" indent="-285750" algn="l" rtl="0">
              <a:lnSpc>
                <a:spcPct val="90000"/>
              </a:lnSpc>
              <a:spcBef>
                <a:spcPts val="320"/>
              </a:spcBef>
              <a:buClr>
                <a:srgbClr val="7F7F7F"/>
              </a:buClr>
              <a:buSzPct val="100000"/>
              <a:buFont typeface="Courier New"/>
              <a:buNone/>
            </a:pPr>
            <a:endParaRPr sz="1600" b="0" i="0" u="none" strike="noStrike" cap="none" dirty="0">
              <a:solidFill>
                <a:srgbClr val="7F7F7F"/>
              </a:solidFill>
              <a:latin typeface="Questrial"/>
              <a:ea typeface="Questrial"/>
              <a:cs typeface="Questrial"/>
              <a:sym typeface="Questrial"/>
            </a:endParaRPr>
          </a:p>
        </p:txBody>
      </p:sp>
      <p:pic>
        <p:nvPicPr>
          <p:cNvPr id="270" name="Shape 270" descr="Herodotos Met 91.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29425" y="3382802"/>
            <a:ext cx="2314575" cy="34751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722312" y="1371600"/>
            <a:ext cx="7772400" cy="25050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chemeClr val="dk2"/>
              </a:buClr>
              <a:buSzPct val="25000"/>
              <a:buFont typeface="Times New Roman"/>
              <a:buNone/>
            </a:pPr>
            <a:r>
              <a:rPr lang="en-US" sz="4800" b="0" i="0" u="none" strike="noStrike" cap="none">
                <a:solidFill>
                  <a:schemeClr val="dk2"/>
                </a:solidFill>
                <a:latin typeface="Times New Roman"/>
                <a:ea typeface="Times New Roman"/>
                <a:cs typeface="Times New Roman"/>
                <a:sym typeface="Times New Roman"/>
              </a:rPr>
              <a:t>Athens vs. Sparta</a:t>
            </a:r>
          </a:p>
        </p:txBody>
      </p:sp>
      <p:sp>
        <p:nvSpPr>
          <p:cNvPr id="276" name="Shape 276"/>
          <p:cNvSpPr txBox="1">
            <a:spLocks noGrp="1"/>
          </p:cNvSpPr>
          <p:nvPr>
            <p:ph type="body" idx="1"/>
          </p:nvPr>
        </p:nvSpPr>
        <p:spPr>
          <a:xfrm>
            <a:off x="722312" y="4068762"/>
            <a:ext cx="7772400" cy="1131887"/>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2000" b="0" i="0" u="none" strike="noStrike" cap="none">
              <a:solidFill>
                <a:srgbClr val="888888"/>
              </a:solidFill>
              <a:latin typeface="Questrial"/>
              <a:ea typeface="Questrial"/>
              <a:cs typeface="Questrial"/>
              <a:sym typeface="Quest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15240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This. Is. Sparta!!!</a:t>
            </a:r>
          </a:p>
        </p:txBody>
      </p:sp>
      <p:sp>
        <p:nvSpPr>
          <p:cNvPr id="282" name="Shape 28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283" name="Shape 283" descr="http://trygetcolor.com/images/2015/this-is-sparta/this-is-sparta-0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000" y="1524000"/>
            <a:ext cx="6858000"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0"/>
            <a:ext cx="8229600" cy="1255363"/>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dirty="0">
                <a:solidFill>
                  <a:schemeClr val="dk2"/>
                </a:solidFill>
                <a:latin typeface="Times New Roman"/>
                <a:ea typeface="Times New Roman"/>
                <a:cs typeface="Times New Roman"/>
                <a:sym typeface="Times New Roman"/>
              </a:rPr>
              <a:t>Sparta </a:t>
            </a:r>
            <a:r>
              <a:rPr lang="en-US" sz="2800" b="0" i="0" u="none" strike="noStrike" cap="none" dirty="0">
                <a:solidFill>
                  <a:schemeClr val="dk2"/>
                </a:solidFill>
                <a:latin typeface="Times New Roman"/>
                <a:ea typeface="Times New Roman"/>
                <a:cs typeface="Times New Roman"/>
                <a:sym typeface="Times New Roman"/>
              </a:rPr>
              <a:t>(No, really) </a:t>
            </a:r>
          </a:p>
        </p:txBody>
      </p:sp>
      <p:sp>
        <p:nvSpPr>
          <p:cNvPr id="289" name="Shape 289"/>
          <p:cNvSpPr txBox="1">
            <a:spLocks noGrp="1"/>
          </p:cNvSpPr>
          <p:nvPr>
            <p:ph type="body" idx="1"/>
          </p:nvPr>
        </p:nvSpPr>
        <p:spPr>
          <a:xfrm>
            <a:off x="457200" y="1414220"/>
            <a:ext cx="8229600" cy="5257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7</a:t>
            </a:r>
            <a:r>
              <a:rPr lang="en-US" sz="2800" b="0" i="0" u="none" strike="noStrike" cap="none" baseline="30000" dirty="0">
                <a:solidFill>
                  <a:srgbClr val="7F7F7F"/>
                </a:solidFill>
                <a:latin typeface="Questrial"/>
                <a:ea typeface="Questrial"/>
                <a:cs typeface="Questrial"/>
                <a:sym typeface="Questrial"/>
              </a:rPr>
              <a:t>th</a:t>
            </a:r>
            <a:r>
              <a:rPr lang="en-US" sz="2800" b="0" i="0" u="none" strike="noStrike" cap="none" dirty="0">
                <a:solidFill>
                  <a:srgbClr val="7F7F7F"/>
                </a:solidFill>
                <a:latin typeface="Questrial"/>
                <a:ea typeface="Questrial"/>
                <a:cs typeface="Questrial"/>
                <a:sym typeface="Questrial"/>
              </a:rPr>
              <a:t> century BCE</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Shortage of farm land</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Population increase</a:t>
            </a:r>
          </a:p>
          <a:p>
            <a:pPr marL="342900" marR="0" lvl="0" indent="-342900" algn="l" rtl="0">
              <a:lnSpc>
                <a:spcPct val="90000"/>
              </a:lnSpc>
              <a:spcBef>
                <a:spcPts val="44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Invasion of Messenia (neighbor) INSTEAD of colonization</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Native population became helots (state-owned serfs)</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Spartans feared helot uprising</a:t>
            </a:r>
          </a:p>
          <a:p>
            <a:pPr marL="342900" marR="0" lvl="0" indent="-342900" algn="l" rtl="0">
              <a:lnSpc>
                <a:spcPct val="90000"/>
              </a:lnSpc>
              <a:spcBef>
                <a:spcPts val="44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Military state</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Permanently prepared for war</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Best army in Greece</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Boys sent to military school at 7</a:t>
            </a:r>
          </a:p>
          <a:p>
            <a:pPr marL="342900" marR="0" lvl="0" indent="-342900" algn="l" rtl="0">
              <a:lnSpc>
                <a:spcPct val="90000"/>
              </a:lnSpc>
              <a:spcBef>
                <a:spcPts val="44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Peloponnesian League</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System of alliances between Sparta </a:t>
            </a:r>
          </a:p>
          <a:p>
            <a:pPr marL="457200" marR="0" lvl="1" indent="0" algn="l" rtl="0">
              <a:lnSpc>
                <a:spcPct val="90000"/>
              </a:lnSpc>
              <a:spcBef>
                <a:spcPts val="300"/>
              </a:spcBef>
              <a:buClr>
                <a:srgbClr val="7F7F7F"/>
              </a:buClr>
              <a:buSzPct val="25000"/>
              <a:buFont typeface="Courier New"/>
              <a:buNone/>
            </a:pPr>
            <a:r>
              <a:rPr lang="en-US" sz="1800" b="0" i="0" u="none" strike="noStrike" cap="none" dirty="0">
                <a:solidFill>
                  <a:srgbClr val="7F7F7F"/>
                </a:solidFill>
                <a:latin typeface="Questrial"/>
                <a:ea typeface="Questrial"/>
                <a:cs typeface="Questrial"/>
                <a:sym typeface="Questrial"/>
              </a:rPr>
              <a:t>      and other neighbor</a:t>
            </a:r>
          </a:p>
          <a:p>
            <a:pPr marL="742950" marR="0" lvl="1" indent="-285750" algn="l" rtl="0">
              <a:lnSpc>
                <a:spcPct val="90000"/>
              </a:lnSpc>
              <a:spcBef>
                <a:spcPts val="30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Maintained peace in the region  (for a while)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Athens</a:t>
            </a:r>
          </a:p>
        </p:txBody>
      </p:sp>
      <p:sp>
        <p:nvSpPr>
          <p:cNvPr id="296" name="Shape 296"/>
          <p:cNvSpPr txBox="1">
            <a:spLocks noGrp="1"/>
          </p:cNvSpPr>
          <p:nvPr>
            <p:ph type="body" idx="1"/>
          </p:nvPr>
        </p:nvSpPr>
        <p:spPr>
          <a:xfrm>
            <a:off x="5791200" y="1600200"/>
            <a:ext cx="3657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Pisistratus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Tyrant that created an Athenian “identity”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Monumental building projects, festivals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Pericles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460/450 BCE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All power to body of government</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The Assembly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The Council of 500</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The People’s Courts</a:t>
            </a:r>
          </a:p>
        </p:txBody>
      </p:sp>
      <p:sp>
        <p:nvSpPr>
          <p:cNvPr id="297" name="Shape 297"/>
          <p:cNvSpPr txBox="1">
            <a:spLocks noGrp="1"/>
          </p:cNvSpPr>
          <p:nvPr>
            <p:ph type="body" idx="2"/>
          </p:nvPr>
        </p:nvSpPr>
        <p:spPr>
          <a:xfrm>
            <a:off x="7620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Larger in size and population than other polis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Fertile land, olive trees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Solon</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Averted civil war in Athens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Divided Athens into 4 classes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Top 3 classes can hold office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Lowest class can still participate in meetings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Allowed for freedom of citizens</a:t>
            </a:r>
          </a:p>
          <a:p>
            <a:pPr marL="742950" marR="0" lvl="1" indent="-285750" algn="l" rtl="0">
              <a:spcBef>
                <a:spcPts val="320"/>
              </a:spcBef>
              <a:buClr>
                <a:srgbClr val="7F7F7F"/>
              </a:buClr>
              <a:buSzPct val="100000"/>
              <a:buFont typeface="Courier New"/>
              <a:buNone/>
            </a:pPr>
            <a:endParaRPr sz="1600" b="0" i="0" u="none" strike="noStrike" cap="none">
              <a:solidFill>
                <a:srgbClr val="7F7F7F"/>
              </a:solidFill>
              <a:latin typeface="Questrial"/>
              <a:ea typeface="Questrial"/>
              <a:cs typeface="Questrial"/>
              <a:sym typeface="Questrial"/>
            </a:endParaRP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298" name="Shape 298" descr="https://upload.wikimedia.org/wikipedia/commons/6/65/Solon_bas-relief_in_the_U.S._House_of_Representatives_chamber.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6200" y="2667000"/>
            <a:ext cx="1920239" cy="2400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dirty="0">
                <a:solidFill>
                  <a:schemeClr val="dk2"/>
                </a:solidFill>
                <a:latin typeface="Times New Roman"/>
                <a:ea typeface="Times New Roman"/>
                <a:cs typeface="Times New Roman"/>
                <a:sym typeface="Times New Roman"/>
              </a:rPr>
              <a:t>Persian Wars</a:t>
            </a:r>
          </a:p>
        </p:txBody>
      </p:sp>
      <p:sp>
        <p:nvSpPr>
          <p:cNvPr id="310" name="Shape 310"/>
          <p:cNvSpPr txBox="1">
            <a:spLocks noGrp="1"/>
          </p:cNvSpPr>
          <p:nvPr>
            <p:ph type="body" idx="1"/>
          </p:nvPr>
        </p:nvSpPr>
        <p:spPr>
          <a:xfrm>
            <a:off x="457200" y="1600200"/>
            <a:ext cx="8229600"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Ionian Revolt</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Greeks in western Persia revolted against the Persians</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Took the Persians 5 years to stop the rebellion</a:t>
            </a:r>
          </a:p>
          <a:p>
            <a:pPr marL="342900" marR="0" lvl="0" indent="-342900" algn="l" rtl="0">
              <a:lnSpc>
                <a:spcPct val="90000"/>
              </a:lnSpc>
              <a:spcBef>
                <a:spcPts val="44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490 BCE</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Darius sends troops to Eretria and Athens (both helped in the Ionian Revolt)</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Eretria falls; survivors sent into exile in Iran</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Athens: hoplites defeat Persians at the Battle of Marathon</a:t>
            </a:r>
          </a:p>
          <a:p>
            <a:pPr marL="342900" marR="0" lvl="0" indent="-342900" algn="l" rtl="0">
              <a:lnSpc>
                <a:spcPct val="90000"/>
              </a:lnSpc>
              <a:spcBef>
                <a:spcPts val="44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480 BCE</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Xerxes sends forces and takes over portions of southern Greece</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Hellenic League (Sparta and allies)</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300 Spartans die at Thermopylae</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Persians sack Athens, then navy is destroyed at Salamis</a:t>
            </a:r>
          </a:p>
          <a:p>
            <a:pPr marL="342900" marR="0" lvl="0" indent="-342900" algn="l" rtl="0">
              <a:lnSpc>
                <a:spcPct val="90000"/>
              </a:lnSpc>
              <a:spcBef>
                <a:spcPts val="440"/>
              </a:spcBef>
              <a:buClr>
                <a:srgbClr val="7F7F7F"/>
              </a:buClr>
              <a:buSzPct val="100000"/>
              <a:buFont typeface="Arial"/>
              <a:buChar char="•"/>
            </a:pPr>
            <a:r>
              <a:rPr lang="en-US" sz="2400" b="0" i="0" u="none" strike="noStrike" cap="none" dirty="0">
                <a:solidFill>
                  <a:srgbClr val="7F7F7F"/>
                </a:solidFill>
                <a:latin typeface="Questrial"/>
                <a:ea typeface="Questrial"/>
                <a:cs typeface="Questrial"/>
                <a:sym typeface="Questrial"/>
              </a:rPr>
              <a:t>Defeat of Persia leads to the creation of the Delian League</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Alliance of city-states under the leadership of Athens</a:t>
            </a:r>
          </a:p>
          <a:p>
            <a:pPr marL="742950" marR="0" lvl="1" indent="-285750" algn="l" rtl="0">
              <a:lnSpc>
                <a:spcPct val="90000"/>
              </a:lnSpc>
              <a:spcBef>
                <a:spcPts val="300"/>
              </a:spcBef>
              <a:buClr>
                <a:srgbClr val="7F7F7F"/>
              </a:buClr>
              <a:buSzPct val="100000"/>
              <a:buFont typeface="Courier New"/>
              <a:buChar char="o"/>
            </a:pPr>
            <a:r>
              <a:rPr lang="en-US" sz="1600" b="0" i="0" u="none" strike="noStrike" cap="none" dirty="0">
                <a:solidFill>
                  <a:srgbClr val="7F7F7F"/>
                </a:solidFill>
                <a:latin typeface="Questrial"/>
                <a:ea typeface="Questrial"/>
                <a:cs typeface="Questrial"/>
                <a:sym typeface="Questrial"/>
              </a:rPr>
              <a:t>Athens eventually takes advantage of the League and becomes imperial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Land of the Aryans</a:t>
            </a:r>
          </a:p>
        </p:txBody>
      </p:sp>
      <p:sp>
        <p:nvSpPr>
          <p:cNvPr id="107" name="Shape 1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800" b="1" i="0" u="none" strike="noStrike" cap="none">
                <a:solidFill>
                  <a:srgbClr val="7F7F7F"/>
                </a:solidFill>
                <a:latin typeface="Questrial"/>
                <a:ea typeface="Questrial"/>
                <a:cs typeface="Questrial"/>
                <a:sym typeface="Questrial"/>
              </a:rPr>
              <a:t>Iran</a:t>
            </a:r>
            <a:r>
              <a:rPr lang="en-US" sz="2400" b="0" i="0" u="none" strike="noStrike" cap="none">
                <a:solidFill>
                  <a:srgbClr val="7F7F7F"/>
                </a:solidFill>
                <a:latin typeface="Questrial"/>
                <a:ea typeface="Questrial"/>
                <a:cs typeface="Questrial"/>
                <a:sym typeface="Questrial"/>
              </a:rPr>
              <a:t>, Afghanistan, Pakistan, Turkmenistan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Link between western Asia and central/southern Asia</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Majority of surviving historical accounts are Greek</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108" name="Shape 108" descr="http://www.bible-history.com/maps/maps/persian-empire-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8658" y="3429000"/>
            <a:ext cx="5826683" cy="33043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endParaRPr sz="5400" b="0" i="0" u="none" strike="noStrike" cap="none">
              <a:solidFill>
                <a:schemeClr val="dk2"/>
              </a:solidFill>
              <a:latin typeface="Times New Roman"/>
              <a:ea typeface="Times New Roman"/>
              <a:cs typeface="Times New Roman"/>
              <a:sym typeface="Times New Roman"/>
            </a:endParaRPr>
          </a:p>
        </p:txBody>
      </p:sp>
      <p:sp>
        <p:nvSpPr>
          <p:cNvPr id="316" name="Shape 31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317" name="Shape 317" descr="https://upload.wikimedia.org/wikipedia/commons/thumb/3/3a/Map_Greco-Persian_Wars-en.svg/800px-Map_Greco-Persian_Wars-en.svg.png"/>
          <p:cNvPicPr preferRelativeResize="0"/>
          <p:nvPr/>
        </p:nvPicPr>
        <p:blipFill rotWithShape="1">
          <a:blip r:embed="rId3">
            <a:alphaModFix/>
          </a:blip>
          <a:srcRect/>
          <a:stretch/>
        </p:blipFill>
        <p:spPr>
          <a:xfrm>
            <a:off x="266700" y="0"/>
            <a:ext cx="8610599" cy="6883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Philosophy</a:t>
            </a:r>
          </a:p>
        </p:txBody>
      </p:sp>
      <p:sp>
        <p:nvSpPr>
          <p:cNvPr id="323" name="Shape 32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Socrates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Put on trial, convicted of “corrupting” Athenian youth</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Forced suicide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Socratic method: questioning for deeper understanding</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Plato</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Founder of “the Academy”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Refused to write down thoughts/training</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Aristotle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Student at the Academy</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Founder of the Lyceum</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Politics, philosophy, poetry, physics, psychology, etc</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Tutor to Alexander the Great</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324" name="Shape 324" descr="A bust of Socrat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43800" y="685800"/>
            <a:ext cx="1238250" cy="1649124"/>
          </a:xfrm>
          <a:prstGeom prst="rect">
            <a:avLst/>
          </a:prstGeom>
          <a:noFill/>
          <a:ln>
            <a:noFill/>
          </a:ln>
        </p:spPr>
      </p:pic>
      <p:pic>
        <p:nvPicPr>
          <p:cNvPr id="325" name="Shape 325" descr="Plato Silanion Musei Capitolini MC1377.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00950" y="2558110"/>
            <a:ext cx="1181100" cy="1771650"/>
          </a:xfrm>
          <a:prstGeom prst="rect">
            <a:avLst/>
          </a:prstGeom>
          <a:noFill/>
          <a:ln>
            <a:noFill/>
          </a:ln>
        </p:spPr>
      </p:pic>
      <p:pic>
        <p:nvPicPr>
          <p:cNvPr id="326" name="Shape 326" descr="Aristotle Altemps Inv8575.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55896" y="4634560"/>
            <a:ext cx="1126152" cy="15049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Athenian “Equality”</a:t>
            </a:r>
          </a:p>
        </p:txBody>
      </p:sp>
      <p:sp>
        <p:nvSpPr>
          <p:cNvPr id="332" name="Shape 332"/>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Women</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Athens</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Arranged marriage</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Relegated to the home</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Bear/raise children (males)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Sparta</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Expected to raise strong soldiers</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Encouraged to exercise</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Slavery rationalized</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Most families owned 1 slave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Foreigners lacked the ability to reason/think for themselves</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333" name="Shape 333"/>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Trireme</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Warship with 170 rowers</a:t>
            </a:r>
          </a:p>
          <a:p>
            <a:pPr marL="342900" marR="0" lvl="0" indent="-342900" algn="l" rtl="0">
              <a:lnSpc>
                <a:spcPct val="90000"/>
              </a:lnSpc>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Hoplites: now members of the middle/upper class</a:t>
            </a:r>
          </a:p>
          <a:p>
            <a:pPr marL="342900" marR="0" lvl="0" indent="-342900" algn="l" rtl="0">
              <a:lnSpc>
                <a:spcPct val="90000"/>
              </a:lnSpc>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Rowers: lower class</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Could demand equal rights b/c they were the backbone of the power</a:t>
            </a:r>
          </a:p>
          <a:p>
            <a:pPr marL="342900" marR="0" lvl="0" indent="-342900" algn="l" rtl="0">
              <a:lnSpc>
                <a:spcPct val="90000"/>
              </a:lnSpc>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Only 10-15% of the population actually had a voice</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Women, children, slaves excluded</a:t>
            </a:r>
          </a:p>
          <a:p>
            <a:pPr marL="342900" marR="0" lvl="0" indent="-342900" algn="l" rtl="0">
              <a:lnSpc>
                <a:spcPct val="90000"/>
              </a:lnSpc>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Peloponnesian War</a:t>
            </a:r>
          </a:p>
        </p:txBody>
      </p:sp>
      <p:sp>
        <p:nvSpPr>
          <p:cNvPr id="339" name="Shape 339"/>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Sparta vs. Athens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30 years of fighting</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404 BCE: Defeat of Athenian navy</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Sparta took over the Athenian “empire”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Same attitude toward others that Athens had</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Internal fighting between other city states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Allowed the Persians to conquer lost lands</a:t>
            </a:r>
          </a:p>
        </p:txBody>
      </p:sp>
      <p:sp>
        <p:nvSpPr>
          <p:cNvPr id="340" name="Shape 340"/>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341" name="Shape 341" descr="http://www.ancient.eu/uploads/images/153.png?v=14310308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800" y="1663200"/>
            <a:ext cx="3357452" cy="5194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The Macedonians</a:t>
            </a:r>
          </a:p>
        </p:txBody>
      </p:sp>
      <p:sp>
        <p:nvSpPr>
          <p:cNvPr id="347" name="Shape 347"/>
          <p:cNvSpPr txBox="1">
            <a:spLocks noGrp="1"/>
          </p:cNvSpPr>
          <p:nvPr>
            <p:ph type="body" idx="1"/>
          </p:nvPr>
        </p:nvSpPr>
        <p:spPr>
          <a:xfrm>
            <a:off x="457200" y="1600200"/>
            <a:ext cx="4040187" cy="609599"/>
          </a:xfrm>
          <a:prstGeom prst="rect">
            <a:avLst/>
          </a:prstGeom>
          <a:noFill/>
          <a:ln>
            <a:noFill/>
          </a:ln>
        </p:spPr>
        <p:txBody>
          <a:bodyPr lIns="91425" tIns="45700" rIns="91425" bIns="45700" anchor="b" anchorCtr="0">
            <a:noAutofit/>
          </a:bodyPr>
          <a:lstStyle/>
          <a:p>
            <a:pPr marL="0" marR="0" lvl="0" indent="0" algn="ctr" rtl="0">
              <a:spcBef>
                <a:spcPts val="0"/>
              </a:spcBef>
              <a:buClr>
                <a:srgbClr val="7F7F7F"/>
              </a:buClr>
              <a:buSzPct val="25000"/>
              <a:buFont typeface="Arial"/>
              <a:buNone/>
            </a:pPr>
            <a:r>
              <a:rPr lang="en-US" sz="2400" b="0" i="0" u="none" strike="noStrike" cap="none">
                <a:solidFill>
                  <a:srgbClr val="7F7F7F"/>
                </a:solidFill>
                <a:latin typeface="Questrial"/>
                <a:ea typeface="Questrial"/>
                <a:cs typeface="Questrial"/>
                <a:sym typeface="Questrial"/>
              </a:rPr>
              <a:t>Philip II</a:t>
            </a:r>
          </a:p>
        </p:txBody>
      </p:sp>
      <p:sp>
        <p:nvSpPr>
          <p:cNvPr id="348" name="Shape 348"/>
          <p:cNvSpPr txBox="1">
            <a:spLocks noGrp="1"/>
          </p:cNvSpPr>
          <p:nvPr>
            <p:ph type="body" idx="2"/>
          </p:nvPr>
        </p:nvSpPr>
        <p:spPr>
          <a:xfrm>
            <a:off x="4648200" y="1600200"/>
            <a:ext cx="4041774" cy="609599"/>
          </a:xfrm>
          <a:prstGeom prst="rect">
            <a:avLst/>
          </a:prstGeom>
          <a:noFill/>
          <a:ln>
            <a:noFill/>
          </a:ln>
        </p:spPr>
        <p:txBody>
          <a:bodyPr lIns="91425" tIns="45700" rIns="91425" bIns="45700" anchor="b" anchorCtr="0">
            <a:noAutofit/>
          </a:bodyPr>
          <a:lstStyle/>
          <a:p>
            <a:pPr marL="0" marR="0" lvl="0" indent="0" algn="ctr" rtl="0">
              <a:spcBef>
                <a:spcPts val="0"/>
              </a:spcBef>
              <a:buClr>
                <a:srgbClr val="7F7F7F"/>
              </a:buClr>
              <a:buSzPct val="25000"/>
              <a:buFont typeface="Arial"/>
              <a:buNone/>
            </a:pPr>
            <a:r>
              <a:rPr lang="en-US" sz="2400" b="0" i="0" u="none" strike="noStrike" cap="none">
                <a:solidFill>
                  <a:srgbClr val="7F7F7F"/>
                </a:solidFill>
                <a:latin typeface="Questrial"/>
                <a:ea typeface="Questrial"/>
                <a:cs typeface="Questrial"/>
                <a:sym typeface="Questrial"/>
              </a:rPr>
              <a:t>Alexander the Great</a:t>
            </a:r>
          </a:p>
        </p:txBody>
      </p:sp>
      <p:sp>
        <p:nvSpPr>
          <p:cNvPr id="349" name="Shape 349"/>
          <p:cNvSpPr txBox="1">
            <a:spLocks noGrp="1"/>
          </p:cNvSpPr>
          <p:nvPr>
            <p:ph type="body" idx="3"/>
          </p:nvPr>
        </p:nvSpPr>
        <p:spPr>
          <a:xfrm>
            <a:off x="457200" y="2212848"/>
            <a:ext cx="4041648" cy="4187952"/>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King of Macedonia</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Created a military power in the Greek world</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Hoplites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Spears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Horses/cavalry </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Catapults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Corinth</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Confederacy of states </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Control of Greece</a:t>
            </a:r>
          </a:p>
        </p:txBody>
      </p:sp>
      <p:sp>
        <p:nvSpPr>
          <p:cNvPr id="350" name="Shape 350"/>
          <p:cNvSpPr txBox="1">
            <a:spLocks noGrp="1"/>
          </p:cNvSpPr>
          <p:nvPr>
            <p:ph type="body" idx="4"/>
          </p:nvPr>
        </p:nvSpPr>
        <p:spPr>
          <a:xfrm>
            <a:off x="4672583" y="2212848"/>
            <a:ext cx="4041648" cy="3913187"/>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Defeated the Persian king, Darius III</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Kept Persian style administration in conquered lands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Placed Macedonians in power</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Eventually placed Persians in power/married Iranian women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Alexandria, Egypt</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Died in 323 BCE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Hellenistic Age</a:t>
            </a:r>
          </a:p>
        </p:txBody>
      </p:sp>
      <p:sp>
        <p:nvSpPr>
          <p:cNvPr id="356" name="Shape 356"/>
          <p:cNvSpPr txBox="1">
            <a:spLocks noGrp="1"/>
          </p:cNvSpPr>
          <p:nvPr>
            <p:ph type="body" idx="1"/>
          </p:nvPr>
        </p:nvSpPr>
        <p:spPr>
          <a:xfrm>
            <a:off x="-76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Hellenistic Age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Spread and influence of Greek culture spread by Alexander’s empire</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No clear successor to Alexander’s empire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50 years of unrest</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Empire divided into 3 Hellenistic kingdoms</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Seleucid (Persia)</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Ptolemaic (Egypt)</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Antigonid </a:t>
            </a:r>
          </a:p>
          <a:p>
            <a:pPr marL="914400" marR="0" lvl="2" indent="0" algn="l" rtl="0">
              <a:spcBef>
                <a:spcPts val="320"/>
              </a:spcBef>
              <a:buClr>
                <a:srgbClr val="7F7F7F"/>
              </a:buClr>
              <a:buSzPct val="25000"/>
              <a:buFont typeface="Arial"/>
              <a:buNone/>
            </a:pPr>
            <a:r>
              <a:rPr lang="en-US" sz="1600" b="0" i="0" u="none" strike="noStrike" cap="none">
                <a:solidFill>
                  <a:srgbClr val="7F7F7F"/>
                </a:solidFill>
                <a:latin typeface="Questrial"/>
                <a:ea typeface="Questrial"/>
                <a:cs typeface="Questrial"/>
                <a:sym typeface="Questrial"/>
              </a:rPr>
              <a:t>   (Greece/Macedonia)</a:t>
            </a:r>
          </a:p>
          <a:p>
            <a:pPr marL="1143000" marR="0" lvl="2" indent="-228600" algn="l" rtl="0">
              <a:spcBef>
                <a:spcPts val="320"/>
              </a:spcBef>
              <a:buClr>
                <a:srgbClr val="7F7F7F"/>
              </a:buClr>
              <a:buSzPct val="100000"/>
              <a:buFont typeface="Arial"/>
              <a:buNone/>
            </a:pPr>
            <a:endParaRPr sz="1600" b="0" i="0" u="none" strike="noStrike" cap="none">
              <a:solidFill>
                <a:srgbClr val="7F7F7F"/>
              </a:solidFill>
              <a:latin typeface="Questrial"/>
              <a:ea typeface="Questrial"/>
              <a:cs typeface="Questrial"/>
              <a:sym typeface="Questrial"/>
            </a:endParaRP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357" name="Shape 357" descr="http://www.usu.edu/markdamen/ClasDram/images/05/MapHellenisticKingdom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9000" y="3655376"/>
            <a:ext cx="5867400" cy="32026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descr="05map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 y="427037"/>
            <a:ext cx="8991600" cy="6003925"/>
          </a:xfrm>
          <a:prstGeom prst="rect">
            <a:avLst/>
          </a:prstGeom>
          <a:noFill/>
          <a:ln>
            <a:noFill/>
          </a:ln>
        </p:spPr>
      </p:pic>
      <p:sp>
        <p:nvSpPr>
          <p:cNvPr id="364" name="Shape 364"/>
          <p:cNvSpPr/>
          <p:nvPr/>
        </p:nvSpPr>
        <p:spPr>
          <a:xfrm>
            <a:off x="7896225" y="6584950"/>
            <a:ext cx="12477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Map 5-3, p. 144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Hellenistic Kingdoms</a:t>
            </a:r>
          </a:p>
        </p:txBody>
      </p:sp>
      <p:sp>
        <p:nvSpPr>
          <p:cNvPr id="370" name="Shape 370"/>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Ptolemies</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One ethnic group</a:t>
            </a:r>
          </a:p>
          <a:p>
            <a:pPr marL="1143000" marR="0" lvl="2" indent="-228600" algn="l" rtl="0">
              <a:lnSpc>
                <a:spcPct val="90000"/>
              </a:lnSpc>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Easy to control</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Pharaoh</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Linked Egypt to the Mediterranean</a:t>
            </a:r>
          </a:p>
          <a:p>
            <a:pPr marL="1143000" marR="0" lvl="2" indent="-228600" algn="l" rtl="0">
              <a:lnSpc>
                <a:spcPct val="90000"/>
              </a:lnSpc>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Encouraged Greek immigration</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Rule from Alexandria</a:t>
            </a:r>
          </a:p>
          <a:p>
            <a:pPr marL="1143000" marR="0" lvl="2" indent="-228600" algn="l" rtl="0">
              <a:lnSpc>
                <a:spcPct val="90000"/>
              </a:lnSpc>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Greek style polis</a:t>
            </a:r>
          </a:p>
          <a:p>
            <a:pPr marL="342900" marR="0" lvl="0" indent="-342900" algn="l" rtl="0">
              <a:lnSpc>
                <a:spcPct val="90000"/>
              </a:lnSpc>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Alexandria</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Body of Alexander “legitimized” the rule of the Ptolemies</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Lighthouse of Alexandria</a:t>
            </a:r>
          </a:p>
          <a:p>
            <a:pPr marL="742950" marR="0" lvl="1" indent="-285750" algn="l" rtl="0">
              <a:lnSpc>
                <a:spcPct val="90000"/>
              </a:lnSpc>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Library of Alexandria</a:t>
            </a:r>
          </a:p>
          <a:p>
            <a:pPr marL="742950" marR="0" lvl="1" indent="-285750" algn="l" rtl="0">
              <a:lnSpc>
                <a:spcPct val="90000"/>
              </a:lnSpc>
              <a:spcBef>
                <a:spcPts val="320"/>
              </a:spcBef>
              <a:buClr>
                <a:srgbClr val="7F7F7F"/>
              </a:buClr>
              <a:buSzPct val="100000"/>
              <a:buFont typeface="Courier New"/>
              <a:buNone/>
            </a:pPr>
            <a:endParaRPr sz="1600" b="0" i="0" u="none" strike="noStrike" cap="none">
              <a:solidFill>
                <a:srgbClr val="7F7F7F"/>
              </a:solidFill>
              <a:latin typeface="Questrial"/>
              <a:ea typeface="Questrial"/>
              <a:cs typeface="Questrial"/>
              <a:sym typeface="Questrial"/>
            </a:endParaRPr>
          </a:p>
          <a:p>
            <a:pPr marL="742950" marR="0" lvl="1" indent="-285750" algn="l" rtl="0">
              <a:lnSpc>
                <a:spcPct val="90000"/>
              </a:lnSpc>
              <a:spcBef>
                <a:spcPts val="320"/>
              </a:spcBef>
              <a:buClr>
                <a:srgbClr val="7F7F7F"/>
              </a:buClr>
              <a:buSzPct val="100000"/>
              <a:buFont typeface="Courier New"/>
              <a:buNone/>
            </a:pPr>
            <a:endParaRPr sz="1600" b="0" i="0" u="none" strike="noStrike" cap="none">
              <a:solidFill>
                <a:srgbClr val="7F7F7F"/>
              </a:solidFill>
              <a:latin typeface="Questrial"/>
              <a:ea typeface="Questrial"/>
              <a:cs typeface="Questrial"/>
              <a:sym typeface="Questrial"/>
            </a:endParaRPr>
          </a:p>
        </p:txBody>
      </p:sp>
      <p:sp>
        <p:nvSpPr>
          <p:cNvPr id="371" name="Shape 371"/>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Seleucids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Majority of Alexander’s lands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Mesopotamia, Syria, Anatolia</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Many ethnic groups within the kingdom</a:t>
            </a:r>
          </a:p>
          <a:p>
            <a:pPr marL="1143000" marR="0" lvl="2" indent="-228600" algn="l" rtl="0">
              <a:spcBef>
                <a:spcPts val="320"/>
              </a:spcBef>
              <a:buClr>
                <a:srgbClr val="7F7F7F"/>
              </a:buClr>
              <a:buSzPct val="100000"/>
              <a:buFont typeface="Arial"/>
              <a:buChar char="•"/>
            </a:pPr>
            <a:r>
              <a:rPr lang="en-US" sz="1600" b="0" i="0" u="none" strike="noStrike" cap="none">
                <a:solidFill>
                  <a:srgbClr val="7F7F7F"/>
                </a:solidFill>
                <a:latin typeface="Questrial"/>
                <a:ea typeface="Questrial"/>
                <a:cs typeface="Questrial"/>
                <a:sym typeface="Questrial"/>
              </a:rPr>
              <a:t>Hard to control</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Many threats from invasion</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Persian administration</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Antigonid</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One main ethnic group</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Macedonian homeland, northern Greece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Athens was a “museum” town</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dirty="0">
                <a:solidFill>
                  <a:schemeClr val="dk2"/>
                </a:solidFill>
                <a:latin typeface="Times New Roman"/>
                <a:ea typeface="Times New Roman"/>
                <a:cs typeface="Times New Roman"/>
                <a:sym typeface="Times New Roman"/>
              </a:rPr>
              <a:t>Syncretism</a:t>
            </a:r>
          </a:p>
        </p:txBody>
      </p:sp>
      <p:sp>
        <p:nvSpPr>
          <p:cNvPr id="378" name="Shape 378"/>
          <p:cNvSpPr txBox="1">
            <a:spLocks noGrp="1"/>
          </p:cNvSpPr>
          <p:nvPr>
            <p:ph type="body" idx="1"/>
          </p:nvPr>
        </p:nvSpPr>
        <p:spPr>
          <a:xfrm>
            <a:off x="4648200" y="1600200"/>
            <a:ext cx="43434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Diffusion</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The spread of a culture, religion, idea WITHOUT changing the culture, religion, idea</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EX: Spilled paint spreads out but doesn’t change colors</a:t>
            </a:r>
          </a:p>
          <a:p>
            <a:pPr marL="342900" marR="0" lvl="0" indent="-342900" algn="l" rtl="0">
              <a:spcBef>
                <a:spcPts val="480"/>
              </a:spcBef>
              <a:buClr>
                <a:srgbClr val="7F7F7F"/>
              </a:buClr>
              <a:buSzPct val="100000"/>
              <a:buFont typeface="Arial"/>
              <a:buChar char="•"/>
            </a:pPr>
            <a:r>
              <a:rPr lang="en-US" sz="2800" b="0" i="0" u="none" strike="noStrike" cap="none" dirty="0">
                <a:solidFill>
                  <a:srgbClr val="7F7F7F"/>
                </a:solidFill>
                <a:latin typeface="Questrial"/>
                <a:ea typeface="Questrial"/>
                <a:cs typeface="Questrial"/>
                <a:sym typeface="Questrial"/>
              </a:rPr>
              <a:t>Syncretism</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The spread of a culture, religion, idea and the changing of that culture, religion, idea into something new</a:t>
            </a:r>
          </a:p>
          <a:p>
            <a:pPr marL="742950" marR="0" lvl="1" indent="-285750" algn="l" rtl="0">
              <a:spcBef>
                <a:spcPts val="320"/>
              </a:spcBef>
              <a:buClr>
                <a:srgbClr val="7F7F7F"/>
              </a:buClr>
              <a:buSzPct val="100000"/>
              <a:buFont typeface="Courier New"/>
              <a:buChar char="o"/>
            </a:pPr>
            <a:r>
              <a:rPr lang="en-US" sz="1800" b="0" i="0" u="none" strike="noStrike" cap="none" dirty="0">
                <a:solidFill>
                  <a:srgbClr val="7F7F7F"/>
                </a:solidFill>
                <a:latin typeface="Questrial"/>
                <a:ea typeface="Questrial"/>
                <a:cs typeface="Questrial"/>
                <a:sym typeface="Questrial"/>
              </a:rPr>
              <a:t>EX: Two colors are spilled (blue and yellow) and make a new color (green)</a:t>
            </a:r>
          </a:p>
          <a:p>
            <a:pPr marL="342900" marR="0" lvl="0" indent="-342900" algn="l" rtl="0">
              <a:spcBef>
                <a:spcPts val="480"/>
              </a:spcBef>
              <a:buClr>
                <a:srgbClr val="7F7F7F"/>
              </a:buClr>
              <a:buSzPct val="100000"/>
              <a:buFont typeface="Arial"/>
              <a:buNone/>
            </a:pPr>
            <a:endParaRPr sz="2400" b="0" i="0" u="none" strike="noStrike" cap="none" dirty="0">
              <a:solidFill>
                <a:srgbClr val="7F7F7F"/>
              </a:solidFill>
              <a:latin typeface="Questrial"/>
              <a:ea typeface="Questrial"/>
              <a:cs typeface="Questrial"/>
              <a:sym typeface="Questrial"/>
            </a:endParaRPr>
          </a:p>
        </p:txBody>
      </p:sp>
      <p:sp>
        <p:nvSpPr>
          <p:cNvPr id="379" name="Shape 379"/>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380" name="Shape 380" descr="05p1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1982786"/>
            <a:ext cx="4145036" cy="403701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Early Rome</a:t>
            </a:r>
          </a:p>
        </p:txBody>
      </p:sp>
      <p:sp>
        <p:nvSpPr>
          <p:cNvPr id="3" name="Content Placeholder 2"/>
          <p:cNvSpPr>
            <a:spLocks noGrp="1"/>
          </p:cNvSpPr>
          <p:nvPr>
            <p:ph sz="half" idx="1"/>
          </p:nvPr>
        </p:nvSpPr>
        <p:spPr/>
        <p:txBody>
          <a:bodyPr>
            <a:normAutofit lnSpcReduction="10000"/>
          </a:bodyPr>
          <a:lstStyle/>
          <a:p>
            <a:r>
              <a:rPr lang="en-US" sz="2000" dirty="0">
                <a:latin typeface="Times New Roman" panose="02020603050405020304" pitchFamily="18" charset="0"/>
                <a:cs typeface="Times New Roman" panose="02020603050405020304" pitchFamily="18" charset="0"/>
              </a:rPr>
              <a:t>Founded in 753 BCE</a:t>
            </a:r>
          </a:p>
          <a:p>
            <a:r>
              <a:rPr lang="en-US" sz="2000" dirty="0">
                <a:latin typeface="Times New Roman" panose="02020603050405020304" pitchFamily="18" charset="0"/>
                <a:cs typeface="Times New Roman" panose="02020603050405020304" pitchFamily="18" charset="0"/>
              </a:rPr>
              <a:t>Agricultural society</a:t>
            </a:r>
          </a:p>
          <a:p>
            <a:pPr lvl="1"/>
            <a:r>
              <a:rPr lang="en-US" sz="2000" dirty="0">
                <a:latin typeface="Times New Roman" panose="02020603050405020304" pitchFamily="18" charset="0"/>
                <a:cs typeface="Times New Roman" panose="02020603050405020304" pitchFamily="18" charset="0"/>
              </a:rPr>
              <a:t>Land = power</a:t>
            </a:r>
          </a:p>
          <a:p>
            <a:pPr lvl="1"/>
            <a:r>
              <a:rPr lang="en-US" sz="2000" dirty="0">
                <a:latin typeface="Times New Roman" panose="02020603050405020304" pitchFamily="18" charset="0"/>
                <a:cs typeface="Times New Roman" panose="02020603050405020304" pitchFamily="18" charset="0"/>
              </a:rPr>
              <a:t>Social status depended on owning land</a:t>
            </a:r>
          </a:p>
          <a:p>
            <a:r>
              <a:rPr lang="en-US" sz="2000" dirty="0">
                <a:latin typeface="Times New Roman" panose="02020603050405020304" pitchFamily="18" charset="0"/>
                <a:cs typeface="Times New Roman" panose="02020603050405020304" pitchFamily="18" charset="0"/>
              </a:rPr>
              <a:t>Senate (Council of Elders)</a:t>
            </a:r>
          </a:p>
          <a:p>
            <a:pPr lvl="1"/>
            <a:r>
              <a:rPr lang="en-US" sz="2000" dirty="0">
                <a:latin typeface="Times New Roman" panose="02020603050405020304" pitchFamily="18" charset="0"/>
                <a:cs typeface="Times New Roman" panose="02020603050405020304" pitchFamily="18" charset="0"/>
              </a:rPr>
              <a:t>Wealthy land-owners that “made the rules”</a:t>
            </a:r>
          </a:p>
          <a:p>
            <a:r>
              <a:rPr lang="en-US" sz="2000" dirty="0">
                <a:latin typeface="Times New Roman" panose="02020603050405020304" pitchFamily="18" charset="0"/>
                <a:cs typeface="Times New Roman" panose="02020603050405020304" pitchFamily="18" charset="0"/>
              </a:rPr>
              <a:t>Monarchy (753 BCE – 507 BCE)</a:t>
            </a:r>
          </a:p>
          <a:p>
            <a:pPr lvl="1"/>
            <a:r>
              <a:rPr lang="en-US" sz="2000" dirty="0">
                <a:latin typeface="Times New Roman" panose="02020603050405020304" pitchFamily="18" charset="0"/>
                <a:cs typeface="Times New Roman" panose="02020603050405020304" pitchFamily="18" charset="0"/>
              </a:rPr>
              <a:t>7 kings</a:t>
            </a:r>
          </a:p>
          <a:p>
            <a:pPr lvl="1"/>
            <a:r>
              <a:rPr lang="en-US" sz="2000" dirty="0">
                <a:latin typeface="Times New Roman" panose="02020603050405020304" pitchFamily="18" charset="0"/>
                <a:cs typeface="Times New Roman" panose="02020603050405020304" pitchFamily="18" charset="0"/>
              </a:rPr>
              <a:t>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 Romulus (founder)</a:t>
            </a:r>
          </a:p>
          <a:p>
            <a:pPr lvl="1"/>
            <a:r>
              <a:rPr lang="en-US" sz="2000" dirty="0">
                <a:latin typeface="Times New Roman" panose="02020603050405020304" pitchFamily="18" charset="0"/>
                <a:cs typeface="Times New Roman" panose="02020603050405020304" pitchFamily="18" charset="0"/>
              </a:rPr>
              <a:t>Last = </a:t>
            </a:r>
            <a:r>
              <a:rPr lang="en-US" sz="2000" dirty="0" err="1">
                <a:latin typeface="Times New Roman" panose="02020603050405020304" pitchFamily="18" charset="0"/>
                <a:cs typeface="Times New Roman" panose="02020603050405020304" pitchFamily="18" charset="0"/>
              </a:rPr>
              <a:t>Tarquinius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Superbus</a:t>
            </a:r>
            <a:r>
              <a:rPr lang="en-US" sz="2000" dirty="0">
                <a:latin typeface="Times New Roman" panose="02020603050405020304" pitchFamily="18" charset="0"/>
                <a:cs typeface="Times New Roman" panose="02020603050405020304" pitchFamily="18" charset="0"/>
              </a:rPr>
              <a:t> (tyrant)</a:t>
            </a:r>
          </a:p>
          <a:p>
            <a:pPr lvl="2"/>
            <a:r>
              <a:rPr lang="en-US" sz="2000" dirty="0">
                <a:latin typeface="Times New Roman" panose="02020603050405020304" pitchFamily="18" charset="0"/>
                <a:cs typeface="Times New Roman" panose="02020603050405020304" pitchFamily="18" charset="0"/>
              </a:rPr>
              <a:t>Overthrown by Brutus the Liberator and the Senate</a:t>
            </a:r>
          </a:p>
          <a:p>
            <a:endParaRPr lang="en-US" dirty="0"/>
          </a:p>
        </p:txBody>
      </p:sp>
      <p:pic>
        <p:nvPicPr>
          <p:cNvPr id="6" name="Picture 2" descr="http://www.the-romans.co.uk/gallery1/full/founding01_smaller.jpg">
            <a:extLst>
              <a:ext uri="{FF2B5EF4-FFF2-40B4-BE49-F238E27FC236}">
                <a16:creationId xmlns:a16="http://schemas.microsoft.com/office/drawing/2014/main" id="{4824B638-AA44-E34A-9053-CE9169DD41B5}"/>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365125" y="2183319"/>
            <a:ext cx="4041775" cy="335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9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Persian Empire</a:t>
            </a:r>
          </a:p>
        </p:txBody>
      </p:sp>
      <p:sp>
        <p:nvSpPr>
          <p:cNvPr id="114" name="Shape 11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800" b="0" i="0" u="none" strike="noStrike" cap="none">
                <a:solidFill>
                  <a:srgbClr val="7F7F7F"/>
                </a:solidFill>
                <a:latin typeface="Questrial"/>
                <a:ea typeface="Questrial"/>
                <a:cs typeface="Questrial"/>
                <a:sym typeface="Questrial"/>
              </a:rPr>
              <a:t>Medes</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Western portion</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First group to achieve complex political organization in the area</a:t>
            </a:r>
          </a:p>
          <a:p>
            <a:pPr marL="342900" marR="0" lvl="0" indent="-342900" algn="l" rtl="0">
              <a:spcBef>
                <a:spcPts val="560"/>
              </a:spcBef>
              <a:buClr>
                <a:srgbClr val="7F7F7F"/>
              </a:buClr>
              <a:buSzPct val="100000"/>
              <a:buFont typeface="Arial"/>
              <a:buChar char="•"/>
            </a:pPr>
            <a:r>
              <a:rPr lang="en-US" sz="2800" b="0" i="0" u="none" strike="noStrike" cap="none">
                <a:solidFill>
                  <a:srgbClr val="7F7F7F"/>
                </a:solidFill>
                <a:latin typeface="Questrial"/>
                <a:ea typeface="Questrial"/>
                <a:cs typeface="Questrial"/>
                <a:sym typeface="Questrial"/>
              </a:rPr>
              <a:t>Persians</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Southeastern portion</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Achaemenids</a:t>
            </a:r>
          </a:p>
          <a:p>
            <a:pPr marL="342900" marR="0" lvl="0" indent="-342900" algn="l" rtl="0">
              <a:spcBef>
                <a:spcPts val="560"/>
              </a:spcBef>
              <a:buClr>
                <a:srgbClr val="7F7F7F"/>
              </a:buClr>
              <a:buSzPct val="100000"/>
              <a:buFont typeface="Arial"/>
              <a:buChar char="•"/>
            </a:pPr>
            <a:r>
              <a:rPr lang="en-US" sz="2800" b="0" i="0" u="none" strike="noStrike" cap="none">
                <a:solidFill>
                  <a:srgbClr val="7F7F7F"/>
                </a:solidFill>
                <a:latin typeface="Questrial"/>
                <a:ea typeface="Questrial"/>
                <a:cs typeface="Questrial"/>
                <a:sym typeface="Questrial"/>
              </a:rPr>
              <a:t>The two groups intermarried to create the empire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Roman Republic (507 BCE - 31 BCE)</a:t>
            </a:r>
          </a:p>
        </p:txBody>
      </p:sp>
      <p:sp>
        <p:nvSpPr>
          <p:cNvPr id="4" name="Content Placeholder 3"/>
          <p:cNvSpPr>
            <a:spLocks noGrp="1"/>
          </p:cNvSpPr>
          <p:nvPr>
            <p:ph sz="half" idx="2"/>
          </p:nvPr>
        </p:nvSpPr>
        <p:spPr>
          <a:xfrm>
            <a:off x="5257800" y="1673352"/>
            <a:ext cx="4038600" cy="4718304"/>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NOT a modern democracy</a:t>
            </a:r>
          </a:p>
          <a:p>
            <a:r>
              <a:rPr lang="en-US" sz="2400" dirty="0">
                <a:latin typeface="Times New Roman" panose="02020603050405020304" pitchFamily="18" charset="0"/>
                <a:cs typeface="Times New Roman" panose="02020603050405020304" pitchFamily="18" charset="0"/>
              </a:rPr>
              <a:t>The Assembly </a:t>
            </a:r>
          </a:p>
          <a:p>
            <a:pPr lvl="1"/>
            <a:r>
              <a:rPr lang="en-US" sz="2400" dirty="0">
                <a:latin typeface="Times New Roman" panose="02020603050405020304" pitchFamily="18" charset="0"/>
                <a:cs typeface="Times New Roman" panose="02020603050405020304" pitchFamily="18" charset="0"/>
              </a:rPr>
              <a:t>Males only</a:t>
            </a:r>
          </a:p>
          <a:p>
            <a:pPr lvl="1"/>
            <a:r>
              <a:rPr lang="en-US" sz="2400" dirty="0">
                <a:latin typeface="Times New Roman" panose="02020603050405020304" pitchFamily="18" charset="0"/>
                <a:cs typeface="Times New Roman" panose="02020603050405020304" pitchFamily="18" charset="0"/>
              </a:rPr>
              <a:t>Wealthy males had more voting power than poor males</a:t>
            </a:r>
          </a:p>
          <a:p>
            <a:pPr lvl="1"/>
            <a:r>
              <a:rPr lang="en-US" sz="2400" dirty="0">
                <a:latin typeface="Times New Roman" panose="02020603050405020304" pitchFamily="18" charset="0"/>
                <a:cs typeface="Times New Roman" panose="02020603050405020304" pitchFamily="18" charset="0"/>
              </a:rPr>
              <a:t>Consuls</a:t>
            </a:r>
          </a:p>
          <a:p>
            <a:pPr lvl="2"/>
            <a:r>
              <a:rPr lang="en-US" sz="2400" dirty="0">
                <a:latin typeface="Times New Roman" panose="02020603050405020304" pitchFamily="18" charset="0"/>
                <a:cs typeface="Times New Roman" panose="02020603050405020304" pitchFamily="18" charset="0"/>
              </a:rPr>
              <a:t>Elected for only one year</a:t>
            </a:r>
          </a:p>
          <a:p>
            <a:pPr lvl="2"/>
            <a:r>
              <a:rPr lang="en-US" sz="2400" dirty="0">
                <a:latin typeface="Times New Roman" panose="02020603050405020304" pitchFamily="18" charset="0"/>
                <a:cs typeface="Times New Roman" panose="02020603050405020304" pitchFamily="18" charset="0"/>
              </a:rPr>
              <a:t>Presided over meetings</a:t>
            </a:r>
          </a:p>
          <a:p>
            <a:pPr lvl="2"/>
            <a:r>
              <a:rPr lang="en-US" sz="2400" dirty="0">
                <a:latin typeface="Times New Roman" panose="02020603050405020304" pitchFamily="18" charset="0"/>
                <a:cs typeface="Times New Roman" panose="02020603050405020304" pitchFamily="18" charset="0"/>
              </a:rPr>
              <a:t>Military leader</a:t>
            </a:r>
          </a:p>
          <a:p>
            <a:r>
              <a:rPr lang="en-US" sz="2400" dirty="0">
                <a:latin typeface="Times New Roman" panose="02020603050405020304" pitchFamily="18" charset="0"/>
                <a:cs typeface="Times New Roman" panose="02020603050405020304" pitchFamily="18" charset="0"/>
              </a:rPr>
              <a:t>The Senate</a:t>
            </a:r>
          </a:p>
          <a:p>
            <a:pPr lvl="1"/>
            <a:r>
              <a:rPr lang="en-US" sz="2400" dirty="0">
                <a:latin typeface="Times New Roman" panose="02020603050405020304" pitchFamily="18" charset="0"/>
                <a:cs typeface="Times New Roman" panose="02020603050405020304" pitchFamily="18" charset="0"/>
              </a:rPr>
              <a:t>REAL power of Rome</a:t>
            </a:r>
          </a:p>
          <a:p>
            <a:pPr lvl="1"/>
            <a:r>
              <a:rPr lang="en-US" sz="2400" dirty="0">
                <a:latin typeface="Times New Roman" panose="02020603050405020304" pitchFamily="18" charset="0"/>
                <a:cs typeface="Times New Roman" panose="02020603050405020304" pitchFamily="18" charset="0"/>
              </a:rPr>
              <a:t>Served for life</a:t>
            </a:r>
          </a:p>
          <a:p>
            <a:pPr lvl="1"/>
            <a:endParaRPr lang="en-US" dirty="0"/>
          </a:p>
          <a:p>
            <a:endParaRPr lang="en-US" dirty="0"/>
          </a:p>
        </p:txBody>
      </p:sp>
      <p:pic>
        <p:nvPicPr>
          <p:cNvPr id="2050" name="Picture 2" descr="http://jfortunato.weebly.com/uploads/8/6/3/7/8637101/9564261.jpg?34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27" y="2057400"/>
            <a:ext cx="513796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0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Conflict of the Orders </a:t>
            </a:r>
          </a:p>
        </p:txBody>
      </p:sp>
      <p:sp>
        <p:nvSpPr>
          <p:cNvPr id="6" name="Content Placeholder 5"/>
          <p:cNvSpPr>
            <a:spLocks noGrp="1"/>
          </p:cNvSpPr>
          <p:nvPr>
            <p:ph sz="half" idx="1"/>
          </p:nvPr>
        </p:nvSpPr>
        <p:spPr/>
        <p:txBody>
          <a:bodyPr/>
          <a:lstStyle/>
          <a:p>
            <a:r>
              <a:rPr lang="en-US" sz="2400" dirty="0">
                <a:latin typeface="Times New Roman" panose="02020603050405020304" pitchFamily="18" charset="0"/>
                <a:cs typeface="Times New Roman" panose="02020603050405020304" pitchFamily="18" charset="0"/>
              </a:rPr>
              <a:t>Order = social class</a:t>
            </a:r>
          </a:p>
          <a:p>
            <a:r>
              <a:rPr lang="en-US" sz="2400" dirty="0">
                <a:latin typeface="Times New Roman" panose="02020603050405020304" pitchFamily="18" charset="0"/>
                <a:cs typeface="Times New Roman" panose="02020603050405020304" pitchFamily="18" charset="0"/>
              </a:rPr>
              <a:t>Patricians </a:t>
            </a:r>
          </a:p>
          <a:p>
            <a:pPr lvl="1"/>
            <a:r>
              <a:rPr lang="en-US" sz="2400" dirty="0">
                <a:latin typeface="Times New Roman" panose="02020603050405020304" pitchFamily="18" charset="0"/>
                <a:cs typeface="Times New Roman" panose="02020603050405020304" pitchFamily="18" charset="0"/>
              </a:rPr>
              <a:t>elite, wealthy class</a:t>
            </a:r>
          </a:p>
          <a:p>
            <a:r>
              <a:rPr lang="en-US" sz="2400" dirty="0">
                <a:latin typeface="Times New Roman" panose="02020603050405020304" pitchFamily="18" charset="0"/>
                <a:cs typeface="Times New Roman" panose="02020603050405020304" pitchFamily="18" charset="0"/>
              </a:rPr>
              <a:t>Plebeians </a:t>
            </a:r>
          </a:p>
          <a:p>
            <a:pPr lvl="1"/>
            <a:r>
              <a:rPr lang="en-US" sz="2400" dirty="0">
                <a:latin typeface="Times New Roman" panose="02020603050405020304" pitchFamily="18" charset="0"/>
                <a:cs typeface="Times New Roman" panose="02020603050405020304" pitchFamily="18" charset="0"/>
              </a:rPr>
              <a:t>poorer class, majority of population</a:t>
            </a:r>
          </a:p>
          <a:p>
            <a:r>
              <a:rPr lang="en-US" sz="2400" dirty="0">
                <a:latin typeface="Times New Roman" panose="02020603050405020304" pitchFamily="18" charset="0"/>
                <a:cs typeface="Times New Roman" panose="02020603050405020304" pitchFamily="18" charset="0"/>
              </a:rPr>
              <a:t>Plebeians refused to work, fight, </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 in order to get more rights from the patricians</a:t>
            </a:r>
          </a:p>
          <a:p>
            <a:endParaRPr lang="en-US" dirty="0"/>
          </a:p>
        </p:txBody>
      </p:sp>
      <p:sp>
        <p:nvSpPr>
          <p:cNvPr id="7" name="Content Placeholder 6"/>
          <p:cNvSpPr>
            <a:spLocks noGrp="1"/>
          </p:cNvSpPr>
          <p:nvPr>
            <p:ph sz="half" idx="2"/>
          </p:nvPr>
        </p:nvSpPr>
        <p:spPr/>
        <p:txBody>
          <a:bodyPr/>
          <a:lstStyle/>
          <a:p>
            <a:endParaRPr lang="en-US"/>
          </a:p>
        </p:txBody>
      </p:sp>
      <p:pic>
        <p:nvPicPr>
          <p:cNvPr id="4098" name="Picture 2" descr="http://ferrellworldhistory.weebly.com/uploads/3/0/4/9/30499678/5119938_ori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208" y="2447924"/>
            <a:ext cx="42672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71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Roman Expansion</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Roman army was key to expansion</a:t>
            </a:r>
          </a:p>
          <a:p>
            <a:pPr lvl="1"/>
            <a:r>
              <a:rPr lang="en-US" sz="2400" dirty="0">
                <a:latin typeface="Times New Roman" panose="02020603050405020304" pitchFamily="18" charset="0"/>
                <a:cs typeface="Times New Roman" panose="02020603050405020304" pitchFamily="18" charset="0"/>
              </a:rPr>
              <a:t>Led by consuls seeking military victory</a:t>
            </a:r>
          </a:p>
          <a:p>
            <a:pPr lvl="1"/>
            <a:r>
              <a:rPr lang="en-US" sz="2400" dirty="0">
                <a:latin typeface="Times New Roman" panose="02020603050405020304" pitchFamily="18" charset="0"/>
                <a:cs typeface="Times New Roman" panose="02020603050405020304" pitchFamily="18" charset="0"/>
              </a:rPr>
              <a:t>Similar to Greek hoplites </a:t>
            </a:r>
          </a:p>
          <a:p>
            <a:r>
              <a:rPr lang="en-US" sz="2400" dirty="0">
                <a:latin typeface="Times New Roman" panose="02020603050405020304" pitchFamily="18" charset="0"/>
                <a:cs typeface="Times New Roman" panose="02020603050405020304" pitchFamily="18" charset="0"/>
              </a:rPr>
              <a:t>“Unified” (by conquering) the majority of the Italian peninsula by 290 BCE</a:t>
            </a:r>
          </a:p>
          <a:p>
            <a:r>
              <a:rPr lang="en-US" sz="2400" dirty="0">
                <a:latin typeface="Times New Roman" panose="02020603050405020304" pitchFamily="18" charset="0"/>
                <a:cs typeface="Times New Roman" panose="02020603050405020304" pitchFamily="18" charset="0"/>
              </a:rPr>
              <a:t>Allowed conquered peoples full privileges of citizenship</a:t>
            </a:r>
          </a:p>
          <a:p>
            <a:pPr lvl="1"/>
            <a:r>
              <a:rPr lang="en-US" sz="2400" dirty="0">
                <a:latin typeface="Times New Roman" panose="02020603050405020304" pitchFamily="18" charset="0"/>
                <a:cs typeface="Times New Roman" panose="02020603050405020304" pitchFamily="18" charset="0"/>
              </a:rPr>
              <a:t>Allowed an “inexhaustible” pool of soldiers</a:t>
            </a:r>
          </a:p>
          <a:p>
            <a:r>
              <a:rPr lang="en-US" sz="2400" dirty="0">
                <a:latin typeface="Times New Roman" panose="02020603050405020304" pitchFamily="18" charset="0"/>
                <a:cs typeface="Times New Roman" panose="02020603050405020304" pitchFamily="18" charset="0"/>
              </a:rPr>
              <a:t>264 BCE – 202 BCE: Wars against Carthaginians</a:t>
            </a:r>
          </a:p>
          <a:p>
            <a:r>
              <a:rPr lang="en-US" sz="2400" dirty="0">
                <a:latin typeface="Times New Roman" panose="02020603050405020304" pitchFamily="18" charset="0"/>
                <a:cs typeface="Times New Roman" panose="02020603050405020304" pitchFamily="18" charset="0"/>
              </a:rPr>
              <a:t>200 BCE – 146 BCE: Wars against Hellenistic kingdoms</a:t>
            </a:r>
          </a:p>
          <a:p>
            <a:pPr lvl="1"/>
            <a:r>
              <a:rPr lang="en-US" sz="2400" dirty="0">
                <a:latin typeface="Times New Roman" panose="02020603050405020304" pitchFamily="18" charset="0"/>
                <a:cs typeface="Times New Roman" panose="02020603050405020304" pitchFamily="18" charset="0"/>
              </a:rPr>
              <a:t>Eventual takeover of Sicily, Sardinia, Spain</a:t>
            </a:r>
          </a:p>
          <a:p>
            <a:r>
              <a:rPr lang="en-US" sz="2400" dirty="0">
                <a:latin typeface="Times New Roman" panose="02020603050405020304" pitchFamily="18" charset="0"/>
                <a:cs typeface="Times New Roman" panose="02020603050405020304" pitchFamily="18" charset="0"/>
              </a:rPr>
              <a:t>59 BCE – 51 BCE: Julius Caesar conquers Gaul (France)</a:t>
            </a:r>
          </a:p>
        </p:txBody>
      </p:sp>
    </p:spTree>
    <p:extLst>
      <p:ext uri="{BB962C8B-B14F-4D97-AF65-F5344CB8AC3E}">
        <p14:creationId xmlns:p14="http://schemas.microsoft.com/office/powerpoint/2010/main" val="2985459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6map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715963"/>
            <a:ext cx="8991600" cy="5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2" hidden="1"/>
          <p:cNvSpPr>
            <a:spLocks noGrp="1" noChangeArrowheads="1"/>
          </p:cNvSpPr>
          <p:nvPr>
            <p:ph type="title"/>
          </p:nvPr>
        </p:nvSpPr>
        <p:spPr/>
        <p:txBody>
          <a:bodyPr/>
          <a:lstStyle/>
          <a:p>
            <a:pPr eaLnBrk="1" hangingPunct="1"/>
            <a:endParaRPr lang="en-US" altLang="en-US"/>
          </a:p>
        </p:txBody>
      </p:sp>
      <p:sp>
        <p:nvSpPr>
          <p:cNvPr id="4100" name="Rectangle 3"/>
          <p:cNvSpPr>
            <a:spLocks noChangeArrowheads="1"/>
          </p:cNvSpPr>
          <p:nvPr/>
        </p:nvSpPr>
        <p:spPr bwMode="auto">
          <a:xfrm>
            <a:off x="7896225" y="6584950"/>
            <a:ext cx="12477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Map 6-1, p. 152</a:t>
            </a:r>
          </a:p>
        </p:txBody>
      </p:sp>
    </p:spTree>
    <p:extLst>
      <p:ext uri="{BB962C8B-B14F-4D97-AF65-F5344CB8AC3E}">
        <p14:creationId xmlns:p14="http://schemas.microsoft.com/office/powerpoint/2010/main" val="3915625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Fall of the Republic</a:t>
            </a:r>
          </a:p>
        </p:txBody>
      </p:sp>
      <p:sp>
        <p:nvSpPr>
          <p:cNvPr id="3" name="Content Placeholder 2"/>
          <p:cNvSpPr>
            <a:spLocks noGrp="1"/>
          </p:cNvSpPr>
          <p:nvPr>
            <p:ph sz="half" idx="1"/>
          </p:nvPr>
        </p:nvSpPr>
        <p:spPr/>
        <p:txBody>
          <a:bodyPr>
            <a:normAutofit fontScale="85000" lnSpcReduction="10000"/>
          </a:bodyPr>
          <a:lstStyle/>
          <a:p>
            <a:r>
              <a:rPr lang="en-US" sz="2400" dirty="0" err="1">
                <a:latin typeface="Times New Roman" panose="02020603050405020304" pitchFamily="18" charset="0"/>
                <a:cs typeface="Times New Roman" panose="02020603050405020304" pitchFamily="18" charset="0"/>
              </a:rPr>
              <a:t>Latifundia</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Small farms taken over by wealthy estates/ranches</a:t>
            </a:r>
          </a:p>
          <a:p>
            <a:pPr lvl="1"/>
            <a:r>
              <a:rPr lang="en-US" sz="2400" dirty="0">
                <a:latin typeface="Times New Roman" panose="02020603050405020304" pitchFamily="18" charset="0"/>
                <a:cs typeface="Times New Roman" panose="02020603050405020304" pitchFamily="18" charset="0"/>
              </a:rPr>
              <a:t>Cash crops rather than grains for food</a:t>
            </a:r>
          </a:p>
          <a:p>
            <a:pPr lvl="2"/>
            <a:r>
              <a:rPr lang="en-US" sz="2400" dirty="0">
                <a:latin typeface="Times New Roman" panose="02020603050405020304" pitchFamily="18" charset="0"/>
                <a:cs typeface="Times New Roman" panose="02020603050405020304" pitchFamily="18" charset="0"/>
              </a:rPr>
              <a:t>Cattle, grapes for wine</a:t>
            </a:r>
          </a:p>
          <a:p>
            <a:pPr lvl="1"/>
            <a:r>
              <a:rPr lang="en-US" sz="2400" dirty="0">
                <a:latin typeface="Times New Roman" panose="02020603050405020304" pitchFamily="18" charset="0"/>
                <a:cs typeface="Times New Roman" panose="02020603050405020304" pitchFamily="18" charset="0"/>
              </a:rPr>
              <a:t>Created dependence on foreign grain</a:t>
            </a:r>
          </a:p>
          <a:p>
            <a:pPr lvl="1"/>
            <a:r>
              <a:rPr lang="en-US" sz="2400" dirty="0">
                <a:latin typeface="Times New Roman" panose="02020603050405020304" pitchFamily="18" charset="0"/>
                <a:cs typeface="Times New Roman" panose="02020603050405020304" pitchFamily="18" charset="0"/>
              </a:rPr>
              <a:t>Poor peasants couldn’t find work due to cheap POW labor</a:t>
            </a:r>
          </a:p>
          <a:p>
            <a:pPr lvl="2"/>
            <a:r>
              <a:rPr lang="en-US" sz="2400" dirty="0">
                <a:latin typeface="Times New Roman" panose="02020603050405020304" pitchFamily="18" charset="0"/>
                <a:cs typeface="Times New Roman" panose="02020603050405020304" pitchFamily="18" charset="0"/>
              </a:rPr>
              <a:t>Movement into cities/urban areas</a:t>
            </a:r>
          </a:p>
          <a:p>
            <a:pPr lvl="2"/>
            <a:r>
              <a:rPr lang="en-US" sz="2400" dirty="0">
                <a:latin typeface="Times New Roman" panose="02020603050405020304" pitchFamily="18" charset="0"/>
                <a:cs typeface="Times New Roman" panose="02020603050405020304" pitchFamily="18" charset="0"/>
              </a:rPr>
              <a:t>Lived in poverty</a:t>
            </a:r>
          </a:p>
          <a:p>
            <a:pPr lvl="1"/>
            <a:r>
              <a:rPr lang="en-US" sz="2400" dirty="0">
                <a:latin typeface="Times New Roman" panose="02020603050405020304" pitchFamily="18" charset="0"/>
                <a:cs typeface="Times New Roman" panose="02020603050405020304" pitchFamily="18" charset="0"/>
              </a:rPr>
              <a:t>Decline in land owning men = decline in available soldiers</a:t>
            </a:r>
          </a:p>
          <a:p>
            <a:pPr lvl="1"/>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5122" name="Picture 2" descr="A Latifundia (http://krusekronicle.typepad.com/kruse_kronicle/images/2007/05/14/villa_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657" y="2396836"/>
            <a:ext cx="4614458" cy="286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6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224366"/>
          </a:xfrm>
        </p:spPr>
        <p:txBody>
          <a:bodyPr/>
          <a:lstStyle/>
          <a:p>
            <a:r>
              <a:rPr lang="en-US" sz="6000" dirty="0">
                <a:latin typeface="Times New Roman" panose="02020603050405020304" pitchFamily="18" charset="0"/>
                <a:cs typeface="Times New Roman" panose="02020603050405020304" pitchFamily="18" charset="0"/>
              </a:rPr>
              <a:t>Ambition</a:t>
            </a:r>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Gaius Marius</a:t>
            </a:r>
          </a:p>
          <a:p>
            <a:pPr lvl="1"/>
            <a:r>
              <a:rPr lang="en-US" sz="2000" dirty="0">
                <a:latin typeface="Times New Roman" panose="02020603050405020304" pitchFamily="18" charset="0"/>
                <a:cs typeface="Times New Roman" panose="02020603050405020304" pitchFamily="18" charset="0"/>
              </a:rPr>
              <a:t>NOT from the traditional ruling class</a:t>
            </a:r>
          </a:p>
          <a:p>
            <a:pPr lvl="1"/>
            <a:r>
              <a:rPr lang="en-US" sz="2000" dirty="0">
                <a:latin typeface="Times New Roman" panose="02020603050405020304" pitchFamily="18" charset="0"/>
                <a:cs typeface="Times New Roman" panose="02020603050405020304" pitchFamily="18" charset="0"/>
              </a:rPr>
              <a:t>Allowed men in army without owning land</a:t>
            </a:r>
          </a:p>
          <a:p>
            <a:pPr lvl="1"/>
            <a:r>
              <a:rPr lang="en-US" sz="2000" dirty="0">
                <a:latin typeface="Times New Roman" panose="02020603050405020304" pitchFamily="18" charset="0"/>
                <a:cs typeface="Times New Roman" panose="02020603050405020304" pitchFamily="18" charset="0"/>
              </a:rPr>
              <a:t>Promised land upon retirement</a:t>
            </a:r>
          </a:p>
          <a:p>
            <a:pPr lvl="1"/>
            <a:r>
              <a:rPr lang="en-US" sz="2000" dirty="0">
                <a:latin typeface="Times New Roman" panose="02020603050405020304" pitchFamily="18" charset="0"/>
                <a:cs typeface="Times New Roman" panose="02020603050405020304" pitchFamily="18" charset="0"/>
              </a:rPr>
              <a:t>Elected consul 6x (ILLEGAL!!!!)</a:t>
            </a:r>
          </a:p>
          <a:p>
            <a:r>
              <a:rPr lang="en-US" sz="2000" dirty="0">
                <a:latin typeface="Times New Roman" panose="02020603050405020304" pitchFamily="18" charset="0"/>
                <a:cs typeface="Times New Roman" panose="02020603050405020304" pitchFamily="18" charset="0"/>
              </a:rPr>
              <a:t>Armies became more loyal to their generals than to Rome</a:t>
            </a:r>
          </a:p>
          <a:p>
            <a:pPr lvl="1"/>
            <a:r>
              <a:rPr lang="en-US" sz="2000" dirty="0">
                <a:latin typeface="Times New Roman" panose="02020603050405020304" pitchFamily="18" charset="0"/>
                <a:cs typeface="Times New Roman" panose="02020603050405020304" pitchFamily="18" charset="0"/>
              </a:rPr>
              <a:t>Julius Caesar, Mark Antony, Octavian</a:t>
            </a:r>
          </a:p>
          <a:p>
            <a:pPr lvl="1"/>
            <a:r>
              <a:rPr lang="en-US" sz="2000" dirty="0">
                <a:latin typeface="Times New Roman" panose="02020603050405020304" pitchFamily="18" charset="0"/>
                <a:cs typeface="Times New Roman" panose="02020603050405020304" pitchFamily="18" charset="0"/>
              </a:rPr>
              <a:t>Generals used armies to further their personal power</a:t>
            </a:r>
          </a:p>
          <a:p>
            <a:endParaRPr lang="en-US" dirty="0"/>
          </a:p>
        </p:txBody>
      </p:sp>
      <p:pic>
        <p:nvPicPr>
          <p:cNvPr id="16386" name="Picture 2" descr="http://1.bp.blogspot.com/-czwZ9qXRhY4/UXPcGuAQRvI/AAAAAAAADnI/20ZOI35m-Qk/s1600/triumvirat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36594" y="1023008"/>
            <a:ext cx="376122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hedailyjournalist.com/wp-content/uploads/2013/12/tri-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199" y="3935076"/>
            <a:ext cx="3849615" cy="294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1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The </a:t>
            </a:r>
            <a:r>
              <a:rPr lang="en-US" sz="3600" dirty="0" err="1">
                <a:latin typeface="Times New Roman" panose="02020603050405020304" pitchFamily="18" charset="0"/>
                <a:cs typeface="Times New Roman" panose="02020603050405020304" pitchFamily="18" charset="0"/>
              </a:rPr>
              <a:t>Principate</a:t>
            </a:r>
            <a:r>
              <a:rPr lang="en-US" sz="3600" dirty="0">
                <a:latin typeface="Times New Roman" panose="02020603050405020304" pitchFamily="18" charset="0"/>
                <a:cs typeface="Times New Roman" panose="02020603050405020304" pitchFamily="18" charset="0"/>
              </a:rPr>
              <a:t>/Roman Empire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(31 BCE – 330 CE) </a:t>
            </a:r>
          </a:p>
        </p:txBody>
      </p:sp>
      <p:sp>
        <p:nvSpPr>
          <p:cNvPr id="3" name="Content Placeholder 2"/>
          <p:cNvSpPr>
            <a:spLocks noGrp="1"/>
          </p:cNvSpPr>
          <p:nvPr>
            <p:ph idx="1"/>
          </p:nvPr>
        </p:nvSpPr>
        <p:spPr>
          <a:xfrm>
            <a:off x="457200" y="1828800"/>
            <a:ext cx="8229600" cy="4876800"/>
          </a:xfrm>
        </p:spPr>
        <p:txBody>
          <a:bodyPr/>
          <a:lstStyle/>
          <a:p>
            <a:r>
              <a:rPr lang="en-US" sz="3200" dirty="0">
                <a:latin typeface="Times New Roman" panose="02020603050405020304" pitchFamily="18" charset="0"/>
                <a:cs typeface="Times New Roman" panose="02020603050405020304" pitchFamily="18" charset="0"/>
              </a:rPr>
              <a:t>Established by Octavian (aka Augustus)</a:t>
            </a:r>
          </a:p>
          <a:p>
            <a:pPr lvl="1"/>
            <a:r>
              <a:rPr lang="en-US" sz="3200" dirty="0">
                <a:latin typeface="Times New Roman" panose="02020603050405020304" pitchFamily="18" charset="0"/>
                <a:cs typeface="Times New Roman" panose="02020603050405020304" pitchFamily="18" charset="0"/>
              </a:rPr>
              <a:t>Kept the structure of the Republic</a:t>
            </a:r>
          </a:p>
          <a:p>
            <a:pPr lvl="1"/>
            <a:r>
              <a:rPr lang="en-US" sz="3200" dirty="0">
                <a:latin typeface="Times New Roman" panose="02020603050405020304" pitchFamily="18" charset="0"/>
                <a:cs typeface="Times New Roman" panose="02020603050405020304" pitchFamily="18" charset="0"/>
              </a:rPr>
              <a:t>Ruled under the title of dictator</a:t>
            </a:r>
          </a:p>
          <a:p>
            <a:pPr lvl="1"/>
            <a:r>
              <a:rPr lang="en-US" sz="3200" dirty="0">
                <a:latin typeface="Times New Roman" panose="02020603050405020304" pitchFamily="18" charset="0"/>
                <a:cs typeface="Times New Roman" panose="02020603050405020304" pitchFamily="18" charset="0"/>
              </a:rPr>
              <a:t>Those that ruled after him took the title “emperor”</a:t>
            </a:r>
          </a:p>
          <a:p>
            <a:r>
              <a:rPr lang="en-US" sz="3200" dirty="0">
                <a:latin typeface="Times New Roman" panose="02020603050405020304" pitchFamily="18" charset="0"/>
                <a:cs typeface="Times New Roman" panose="02020603050405020304" pitchFamily="18" charset="0"/>
              </a:rPr>
              <a:t>Dead emperors viewed as gods</a:t>
            </a:r>
          </a:p>
          <a:p>
            <a:r>
              <a:rPr lang="en-US" sz="3200" dirty="0">
                <a:latin typeface="Times New Roman" panose="02020603050405020304" pitchFamily="18" charset="0"/>
                <a:cs typeface="Times New Roman" panose="02020603050405020304" pitchFamily="18" charset="0"/>
              </a:rPr>
              <a:t>Law</a:t>
            </a:r>
          </a:p>
          <a:p>
            <a:pPr lvl="1"/>
            <a:r>
              <a:rPr lang="en-US" sz="3200" dirty="0">
                <a:latin typeface="Times New Roman" panose="02020603050405020304" pitchFamily="18" charset="0"/>
                <a:cs typeface="Times New Roman" panose="02020603050405020304" pitchFamily="18" charset="0"/>
              </a:rPr>
              <a:t>Laws were studied and codified</a:t>
            </a:r>
          </a:p>
          <a:p>
            <a:pPr lvl="1"/>
            <a:r>
              <a:rPr lang="en-US" sz="3200" dirty="0">
                <a:latin typeface="Times New Roman" panose="02020603050405020304" pitchFamily="18" charset="0"/>
                <a:cs typeface="Times New Roman" panose="02020603050405020304" pitchFamily="18" charset="0"/>
              </a:rPr>
              <a:t>Importance of individual rights</a:t>
            </a:r>
          </a:p>
          <a:p>
            <a:pPr lvl="1"/>
            <a:endParaRPr lang="en-US" dirty="0"/>
          </a:p>
          <a:p>
            <a:endParaRPr lang="en-US" dirty="0"/>
          </a:p>
        </p:txBody>
      </p:sp>
    </p:spTree>
    <p:extLst>
      <p:ext uri="{BB962C8B-B14F-4D97-AF65-F5344CB8AC3E}">
        <p14:creationId xmlns:p14="http://schemas.microsoft.com/office/powerpoint/2010/main" val="3896211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Defending the Empire </a:t>
            </a:r>
          </a:p>
        </p:txBody>
      </p:sp>
      <p:sp>
        <p:nvSpPr>
          <p:cNvPr id="3" name="Content Placeholder 2"/>
          <p:cNvSpPr>
            <a:spLocks noGrp="1"/>
          </p:cNvSpPr>
          <p:nvPr>
            <p:ph sz="half"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Defending the vast empire became very challenging and expensive</a:t>
            </a:r>
          </a:p>
          <a:p>
            <a:r>
              <a:rPr lang="en-US" sz="2400" dirty="0">
                <a:latin typeface="Times New Roman" panose="02020603050405020304" pitchFamily="18" charset="0"/>
                <a:cs typeface="Times New Roman" panose="02020603050405020304" pitchFamily="18" charset="0"/>
              </a:rPr>
              <a:t>Army became defensive rather than offensive </a:t>
            </a:r>
          </a:p>
          <a:p>
            <a:r>
              <a:rPr lang="en-US" sz="2400" dirty="0">
                <a:latin typeface="Times New Roman" panose="02020603050405020304" pitchFamily="18" charset="0"/>
                <a:cs typeface="Times New Roman" panose="02020603050405020304" pitchFamily="18" charset="0"/>
              </a:rPr>
              <a:t>Many borders protected by rivers, mountains, </a:t>
            </a:r>
            <a:r>
              <a:rPr lang="en-US" sz="2400" dirty="0" err="1">
                <a:latin typeface="Times New Roman" panose="02020603050405020304" pitchFamily="18" charset="0"/>
                <a:cs typeface="Times New Roman" panose="02020603050405020304" pitchFamily="18" charset="0"/>
              </a:rPr>
              <a:t>etc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Walls, forts built in areas without natural barriers</a:t>
            </a:r>
          </a:p>
          <a:p>
            <a:r>
              <a:rPr lang="en-US" sz="2400" dirty="0">
                <a:latin typeface="Times New Roman" panose="02020603050405020304" pitchFamily="18" charset="0"/>
                <a:cs typeface="Times New Roman" panose="02020603050405020304" pitchFamily="18" charset="0"/>
              </a:rPr>
              <a:t>MOST surrounding neighbors were less technologically advanced</a:t>
            </a:r>
          </a:p>
        </p:txBody>
      </p:sp>
      <p:sp>
        <p:nvSpPr>
          <p:cNvPr id="8" name="Content Placeholder 7"/>
          <p:cNvSpPr>
            <a:spLocks noGrp="1"/>
          </p:cNvSpPr>
          <p:nvPr>
            <p:ph sz="half" idx="2"/>
          </p:nvPr>
        </p:nvSpPr>
        <p:spPr/>
        <p:txBody>
          <a:bodyPr>
            <a:normAutofit lnSpcReduction="10000"/>
          </a:bodyPr>
          <a:lstStyle/>
          <a:p>
            <a:endParaRPr lang="en-US"/>
          </a:p>
        </p:txBody>
      </p:sp>
      <p:sp>
        <p:nvSpPr>
          <p:cNvPr id="4" name="AutoShape 2"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307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460375" y="-14859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QUEhQWFhQXGBcVFhUXFhgYGBUWGBYXGBgaGBYYHCggGBolHBQXITEkJSkrLi8uHB8zODMsNygtLisBCgoKDg0OGhAQGiwkHCQsLCwsLCwsLCwsLCwsLCwsLCwsLCwsLCwsLCwsLCwsLCwsLCwsLCwsLCwsLCwsLCwsLP/AABEIALcBEwMBIgACEQEDEQH/xAAbAAACAwEBAQAAAAAAAAAAAAABAgADBAUGB//EADsQAAEDAgQEBAQFAgYCAwAAAAEAAhEDIQQSMUEFIlFhcYGRoRMysfAGQlLB0RThFjNDYnLxkqIVI1P/xAAYAQEBAQEBAAAAAAAAAAAAAAAAAQIDBP/EAB8RAQEBAAICAwEBAAAAAAAAAAABEQISEyExQVEDFP/aAAwDAQACEQMRAD8A+pBMEoTBaDBFKigZFKigaUUqiBkUqKBlEFEBUQRQFRBGFBFFIQQFRBRAVEFEBQUUTRFIUUTQIUhRRUCEpCZAohSEpCdKqFIQhMUCiEhFRFDCBMEgRCjR5RlKCioGlFLKiB5RlJKMoGRlLKkoGlGUsqSgaUZSypKBpRlIpKB5UlLKkoCogogKiEqSgKiEqSgKiWVJQFRCUJQFBSUEEQUKBQQoFRKVUFRKigqBRBXLq8ewzcwdWpgt1Ga/kNSfBa8FjGVWNqUzLXXB/kbFRWqU0quUZQWSpKSUZQPKMpJRlA8qSklGUDypKWVJQPKkpZUlA8qSklGUDSpKWVJQNKkpZUlA0qSllSUDSpKWVJQFSUJQlA0qSllSUBlSUsoSgaUCUJQlAZSkqEpSUBUSyoiPgrr3XV4LxJ9EuymzhzAkxNungvPucradeArrOPeYX8XVWkWBEAQZ9dV1P8VOI/KPAfySvmNPEGVtoYuTCi+30Cn+J3z8zT4tEey10PxOTq1p8JH1lfPRiANzKvoYvuh7fSqf4hp/mBHexC0jjNG01AJ0kEfsvlDMW4H5j+3otTa8t8ENfV2YthsHtJOgzBWuqAAkmwuvlNTHOLWndu620uMuAkSPB0e6GvZVfxJTaYLXaxt+5WGl+JKhe6zQwdQZ7XPYLx78c50+IJkzp5I1eIPhwtzEG5mLQr6NfSuE8RFZgdEHcTPmOy2yvnnDOOfDploaZI+YH08l2cD+J+QfE+YdN+mqi69XKkrh0/xCwib+yqxH4optIGVxPaLdNe6Ya9DKMryPD/xlmcRUpFo/U0zGvzDZb6X4ool4YcwBAIcdL/RMprvypKxM4jTOjwfAqHiVP9Y91F1tlSVibxKmfzj3T/1rP1BDWqUJWf8Aq2fqCH9W3r7FBplSVn/qm/qCb47f1D1QXShKzHFs/UlfjBtdMNa5QlZRjB3SOxvQe6qa2ShKxDHdh6qDHjcJlNbJQJWX+uZ1PoiMYz9X1TDY0SoqP6hv6h6qIr4G8g6C6GVaPhCdJ9VaG9ly7xGRhVrGnZXhvYegVjU8go+JCtZUhMKc9PZD4d4jaZ28J6p5IpxiBuLq6liG7j3SfDED3sFDhgI0vsCbeKeSGRsAboDr3laH0XATIj1WBlIdYHig9xEZb3vzRA631U8kTIapiCJhJUxZtpCsdSafzf2QbgWtEmb/AJiT7Wha8nEkX4KuT6Ivr6rG2k5p5Xj3CfKYMnwGs+PT3VnPiY6FHH2urKtVrhm1PjpC47WPERB+9LrZhsfSdyEtzCQRli/QO33TtP1c1e94ubyRe+qUnS5uEtfIBI1uPDvc6Kk1WkCCQehLf2Wu8/WerezEZRfwkeP9lW3iD5EOMAzHXxWAVhBlwB20M9d7LP8A1A/UPUK94dXpW8cgS4K6j+ImQZOXt2XlH1s1hfv/AHSjDk/f8rN/pFnF7D/ENPr9Qrjxxggaz0Mryg4e0CXP+/JFjWDTmWfNF6PTt4+2YInTRaTxhn2QvLMqRYC/QXSVahn5Ss3+35DxvQO/ETQbtcG9UaH4hZMPGS0iTrEWjrcLyFSpmflII3iwMGd/JVY2qfix+kRczrfX0V8tzUvGPc/4hpxImemko0fxFTPzOLfX+F4hrz2TZ1jz8k6veN49SP8AqD3/AIWHGfinKBkbmP0XkfiBMKyefkdXtcF+I2PbLuQ9HW9FU/8AELc1oy7n+F4/443UFUbq+erj27OPUou66i8R8cKJ/oqdYysftb1KIPh6Fa6wpEnnj/Zy2/8AIT7pRhm77+3oVjq7dYoPkg2DqR5Fb6eAp/JLSdZa8EjzFvVCvhMO0wXGTsIMWTFyRkzDqVJb1K30KdAQ5psdCRIsD16wbKyng21WzTyPP/5saRI6y3TxTqenMt+r318kTUA3F76rp0OGMEZ2tEXefiEBvTMADJtsQhjMPhWgu+KIi+R2eJn8rojb2V6mucyqPuf4Q+MPsH+VtoYajLg5rzEZSBkm0/qcD0smp1sNzB1F4IMfOT0PNpt5J1NY6uObSa10ua7NGZsGB3afrdc3H/iF7nAh0zaQ3LAmNBC9HSwcFrXczT8rWgAh7rfmzTYKvE8Ca8BrrQfzNFOACbQG302EarWIy4dz30+7vkOb5i3lhzHAjqfPZVtFWm4AvLnXJbAdEG4giAIkytWLwjxVGSvRFmjLcAQJGYFtjYrMzhmML5aWGZBqF8uA3jMQZvFlMG2lxQzlFMFomYJbI11OhMFbcJjaL6dQ/ChwDXZZDpOYgyIEEW3m689Ww1ZjTmp/EFodTNxBHMRfUSPVUsxNTPIblDrBznATORwDok9D38irE12cRiGwQWMAJgSCbSAd9b/cqttegGc9FhykEkiLGJEAiYBlcqpgXFsPeW6XbEDmk63JzR6XWp3DmNczMXOpy1pa7ma6QWgSB+qL6R0hVF+LqUw1mZtJsuAzBoGsWsBJWh+BY25YfCCuc/DMpB5Bmo2Rdxc0NeXx4bTvodQiMVzknwLdy0kyGzeYHus8po6LQzYepuhUpB0EEt3nW3a6yMqE/wClVbYFtnON9iQLELRiX02wH52Oc3Ncj5R2IlY6Vr0nwJ1fPkPdOKbR3n72RwuCL/lFgJkuAkHS88tr3QxGRjSdSJGVpnSwvprKnXkWiHgaQPAKmpVuO6ag5roAdcg3JaALTJEkg3A6SjV5RqBcCSL2vAaTI1CT+d+2WOhw4Co+qRzOAOsWAv4CB9FznVZe49SY8FuxGOGV4DQJ3AAm42j6LmUgVvnfpK1tPkjCqy9T7/sFaC0T+65VcM16unqVQ3KQCGAzebequaD29YUTCuStfCcgpS0lECfH2UQNM/YQQxXU57nwvc23+xsl+EXHsNJMARtdK6oBD22DiXN6wDf30Uw9TMDMfqvr4f2XobXuzAWF/Ejxv49E7qpfAdaHEHmzTpv5FXYV+ZpLTIFi3d06gWPSZWWi9paXCxLiI6AAR4nvCg2YWjLXRq35fUW90mBDGU6VWk7LW5mOnQkggkA98vaEcK/mc0GYNyNHDsuHhcQCWyW2c+JmDLxEx2stI9Xgca6oX1BcCxM812kQWA/LI18V53jFUvcTnbJIbExADWul0fll/wD69k1KsA59RjSGuLW6xlJdsNIuswqMe9zn5vhyRIvYCBA2Ewg7z25HZS6cuUB0yHNygzG0ST4Qq2Vw19Qf7GuFoLgSTvty7qqrj2Pc5zCRAYL3ywBaNjO/RUHicFj/AIT3ZMxc8Aw8GbFwsGg66Sg3UcUXBub84EEus0G1yNDb69V0sHiTPw3m5HLOjnTc9QdR5ry9THBrSQxzXZ5yuYWxDpNul2i/ZXYzG1hVa4U35cnKcpJHO6SOgyx9yg6URLgASIlvU7C/Uk+qpZxBjWtJEy98gzAI0Po6PVYeJYxzKb2llSmHu+UwWgjLoRJnKbz2WenSNVnIAQHS4mx2AgbxPuorqjFZnMkyC4OABi5EGB3JCX4zczTDSQ4NLdiBnHXWAPsLBRZVeWZiwNaDlJfAzTJvYyTBHYIYSm972tqVKYIgmCCS6MrbA312O99LB1Mdiw1sNOWIdMRBLoF+sOlZ6uL/AMsxLc7DMEkgc+20TYd1hrUeYBxzkOyuJBDSATsDZxjr2TYYxm+E3Q2AcRqHCLu07AEqo0PYaxJectM6OEEuGfVwOmomTNlTTxTGVg9lPMQGO0zS6Wu1N5AgeUKhjJ5KjRLQ4EG2pMzOsGOh9EtAEvDg10WAuLXgTpNgfMKju4nilcw5oY0OvqGuJFoAAOhA6/VGriaji95e0G8ANkRoZk6H76Dl1gSQS7LEusCQTmnpYS2I/lMI0bmLstzMASWzp3lQdriNdtNkOGZzgcrg5wyxAgMBiwm5XOpV3CIlv/EiYOxJ9PNZsVWBIMOFxJOs2nW//ahFxykDqHbxIAE9xsit1fFPboXAQDdwgHcW1uqK9V1i5xJNyTc6m/X79aKpgjXTrJGul/dVY2sYaAb5RN/VTUoV3zb7tCspBZacStAII3PhP7Ljy5bWfldTqNnXyWhr2+Pa377LJG8eR28EoBGnL4DVZa2OiKwStxAN9PqsTQDe89ZgK1qzTV5rIF6qSkqJqzOUVnkqIjFW4O5zhlLWgAnK1x5QBeJE7LThOC1C3M2qDrreLTpC1YxzWOzHmzTYm4NodbusdHEuJJLWtA77eQiV622vDcMqa06lM2i1idtHERbxT4nhtenTz03NdlOao0ZeXoW8xkaiOxRa5zsuWLy2czREeX1XSxuZtJ1iXOYbTfldmJjpF5U0ecx2AxJpvJLMobnIY5slp1sNY7LNwTgb6rSQ6GtIBO4JBi3TT1XVxHGQyi9rm3IIb1EtgGY3mCuLgOJOZRyAkc2YgA9gJPl7LU+GfTfQ4HnJb8SCHEXBs4SDN4BkbeK6OF4TQxDWGmxwLswkQL5d4EE5nNv0lcfg/E/htILHvNzlEgEkgmT5e638K4u6n/ltygNGZj5E1CZzZQDawi4myKo4fhm06ga/KT+aLtiDMwRoPTyXpsZjwKDW5soP5zeLtMEgayHCYXlqfDnvqOax7CC13MQW6gkwBNzsus3hFQNBriSScpNywtF4g2Bi9tgUAdxqhUyZ3Q9oaMwmC3MMzba6A+QQw/H6tGsC5j3gtIvDc4cG5D2Aym99Sqq2Bp/GDjDi6lmdkP57QSNpLhJ8VfxzIaEGlkIewNJM8oLw4WmB/CKw/wDylSs54qNY1uYvLMpkFzY7cth7arHRwj75KkB05uWMoaWyBe4OYaJ8BVl7i854YAcxO2l9dYCuqBwfTJvAe6TcXII9GkGFEO/BunNnMMHKQ0Rc25SZO/onoYMDNFTmBBzc2UmIMgHoTePVWt4gSDmDjI1guzbN0G0H1KwCoQXDKSHFpBzAaNN77ZosgtNHmaHRmyvcXloiGguMDrAHqqTUEui8bCLEgj8viY9FflDy0nWSMkBwAflJlxFzZvqrGYttMkNaYhhN+ZtwT1klzXRKKyVaHM0uObMC90aAE2EnWxg+B8Vqa4NOVoMtbsLEGXE3vrHkVU6g5+XQB4iAb35hbQDztBVha8Oc4Q6HGZJ6y42Fumw1RFdekAAHukETlH6rkgxf8wPktGEcXNytAGUG5/5Ty7ab9uyzvpgCXukxtGURY6rS6nlgPm4iJsASSR46+qKy18Q55kwb2MyLxfzTu+bexFgRF43/ALqiiZqOYZzNuXATm0N763Tmp3HgD6XS0O6NLW6etysbrkkxO3hpZWYmobTHgqQyVyvLWOV+ljCr2PVQanHgsIsDzGpP32QknQSY/tqi1ymdFMJ3PkoJ2j1Sh6If2QM+tA3uYt/ZCDvuj8T7KHxx1UwENUVZrDqorhjDW4XWvla/KBa4IF7yb2Ro4eqTALz2DZvvoLx0K9hgWVHN/wA6W5Yc2LAeOXRPQxAZu0ltwDNzI06G4v4r0NuFS4DjQ2RTDr7mCBpcZgAFo4hgcSGudVrU2DKWBojLzZgCbGBBOnTshjOM1XlwLnZGy7K61501IMAbd0uNwweyl8Z/IQOYCS1s2t2g+qvpHNq8BeAXPqMdlyggHNqAReO6DMCPitpjKQ9wykzAn/qFtcHFpa2XCZI6gAmYWNtZnwy4wXFwDR0DQ65GkEn2TVxow7LmnABuS6YBiWmO0tMK7jriMQYjK0MDIvyMHL4gzMFcyhxIZnEkS3K0NAiQS4nTpP0VJqPfU+UDM7W8AH3gIjrcOp3DyHQHNcYF4aQQRfqQFqrt5pFSH53GDHy5THvY+AsuXxSnVw9RtP4kgiLC4GaYIB6mfRaOIcMaAHVnl9TM0vYY/NGbzg/cKKzNq3qZSIbIPfMQSANdGgxsJQw+NNRsU2ucbSACSTJvEalungthc6mGFpgtyxDQ0gSRGYfMIGvchb8Dj5eajLS6H6TJL3A5t4DokoONw/BOcXZCRmOXKYsbmDm0PKR42WjE8PZTLGGo4tzw50kNyPsSWzbUXnRJj8WGPyjm5zMTa5cSepkwrsTXqOBDQWtc5znOe0AZTBJ1vcabxogOJc43EZGQ2RcGek3vln0WcPZEgwDIBJ2iLAdYcPRXDBS4Z3kXylojaDMG0X1VdJgzZgxoGgaN7XnYiwPn2QK2sYEWE/MRMEQJ8reg8E1FjGEkjmgy4nWA4ekkFLYh2UfmtfoIc3zIHp2RZmY52YNJiI1Agn3I1QWBtw+RBmwMki4dPkfdHDVHXEgBwdN5sR08Y90tKnzg8pbsNJAzXPuqqLznJAgGR2gkx3t/CC8lgywJJAOpsew6TdF2YnSXCI7QCJnYQFS4ZYLd5M72jzWd+KOUNb1+a19bDtdZtkS3GPC4o53PAIJlpmIGmgjsrAVSKJBt6/yrg0TE38x5LPL2x7pwOoRbP/SjWOjba2s63UyulZRY0DqmPb781WGFMGzuo1DDsjHihkU+H3QGZUy66/RAdyg4jqgLWgafWfqoXJQoqglo6KIz9x/dFRWjB8Te6oaReQ0El0GOWJstFWWQSZNnDckHSfRcmhVArPizreEZQra+Ibllx2Ftz5Lu06dCiG0w4XFQEvDheMw06DQeqq4tiATTiIBDQ25AaBm372K4lPiFVtIsFmkgnciNuwWp2Bf8JtZzpBLg3xAaTaNI+iouxeKcWEt5iZEm0C5PosPD8H8QmQbkjl0bMDMbRl0TYXd2jgNDfMZGhO0EnyXoOE1BTDm5SSYmx+SIt2lztN5RXBdww0nDMPzTYiSGuymDcarTUeLZv1S6RMgXg+nutPHH021iQCWva0wDAk38vlB9VRjsS8CYs8kEATmmJG56IgYuoa9VoY05y8uHNcCBaTaAGArVjMfnfLgA0uzkHQuy7+OWwC5+EwWI+KXtpGGjmFwGtjS/jNlfWw8QXw4kZrEwx0xBEDvv0UU1MOqg84DWgASDBEuMD/ycdVRRoPY+ox1mucScogGDbL01Vzq78/wxoA12VumhHnCVtYufzHlDm6bjKJj0Hug1V3hgdkdsw68xcSSZ3Dh2V2KxUmkSP9N5jN80yCSNrglczGY5nw3ZWw81YmPlZaw9/spA1xc15IyOY4CNTDgD4GXDqg2/1Ic4wRngkNEuJBkx5d1XRpTZxtBLYPNINw4edh9VZw0MAhwAOUgEazAie1lmwNN7mh4GtpzCx1uPCPOUGnFVIyiCDmuAOpF4GjYIVAZLhmAubjobRuo90OIvJBJDjeTbXpbTsg8F0kE2mw0J7+SgspsIEWyxmF7uEi3ZRtYEDLqAQfGSFK9YSYmzQABtEz5BcmrVDXS3SBP+49US3F+Id0Mbz+3gla/f2/hKXgi0/fVEADUrnfbFupn7+WicVO6ge2JkdPvsiCEPR2u+5/lO07qsO7W8lY0/crIdKCPuUCyd0GgD7CCwnukv29EM3ko2eqKbJ1+iJB+7KvIoe6Az1Q+J3HqhPh7pHCeiobOOqirDG9EU9IpxLZqOdJvA6aAC8LVg8I3WqxzWOHI4WM9Y3WWjhcxkEWuQT82nTQ3XTrV+WlaHMm2x5pHfSy9DavFgNou7gD9wtDAG0H06uYOgPYNcpI26Zj9hJxGrOZwIuR29tguRUzPcTfYHtG3sop8/MRMbWt9V0cJi3U2gucSwg5b/AC5XZjA2u5ZjwqoKRqkgMzMBBOX5iYP/ABkETOq1U8NTDJJJdexENyxa/WR762QYqtdrjTc53NBJmTuA2D4ArqYOmQ9jntLWtMS7lvNvqlwuFYajvhtkDmY51jGWYIjWSL9lONYlzhDhliI3Ik5rnf8Aug6XEuJj4bmsdcvAkHVsGwjUbea51SqRyNlvKC9uwdTz6iNbA+M9bUvxQDaTTqxxO1/lOt+gCpq1nOkEFpMuLgLumdT0M6eCgfCVYrywgf8A1wSQbSHZrazBt5Jm5nVfmkOtnI6tykCOkqhuHcw5pPM009jIAAvMkaxbwC2/HcXMflAgNbpy2A6Wk39UGytw5lMvEMFmv5gS55iXDeATmHkFycNUNxAgtIBMWmP4C0V8R8Rohw5bECZNjvpGvXVZmBgIhmU2MZnW5htog0U2uqGW5Rq1wI0vr2QdiBSaALukAC5vrEeauY6J1BkR4hoiOnRKymAZddxg31zZosenluoKarAC97hLoMDoALAjrqqnVokAbHwGyTH4kgQ3eSewzbekLCx8731N/v0UqXli/wCO4SDcXuo0iO3SEzCIuJCDQNli1z0ragFhPhCsBG/90IUpsHYnqoh5GyZVuYjlTVOQNfoUzSOvkqb7fRNKgsaQf4Ry+H7qnM0GU+buEFoA6KNcOiraR2TlylU7nTr4eWyQRuk+IN4S/FB0T2asPlHio5pnT0VDnnqE4PVU1aD92UVWUdVFRkpVSC28S8WFpsVu4kcxEkjSXa2/6hRRd22jF4Z1Si2q0TTPU3+YC47n6Kyvg2ChmbE53AQDpkGpPc2sooqLsdxMtwT6ZAc3NlaSAbk9DoIkrG4Zm5ZmzSOlxJF9LlRRQ+12DOWm+pIgHl/2kObmgRABB+iz43E/Ec7KCZIMHaBB1PioolFFG9ZpLZIgBtoIbsfGPddPG1YBNIBranKWR8jQ3Y6EyoooMWIxZy0wbwXmIiASCJ6zJUNdrmPdkAzA5R+hzIII8VFFRdxfEuIBfHyNNtcp69d1ip5y5oAkEtGo3gt+oUUUVpqSC8E8xJad4ggwD1kaqjHYvmgWIA5teh38FFFGbWTEVLjp06eu9kQwG5Hae8W/dRRYY+aYSE2c7KKLOshm6pg1RRKqPcrWnl9pQURYUOvePdM+0fcqKJYsSw1UcN5t4BRRXjxlXC02Tpeb/dlGbxfpqIRUUv2mEc0pskDaZ0j91FE0LmjZKD3UUVhEObt6IKKKaP/Z"/>
          <p:cNvSpPr>
            <a:spLocks noChangeAspect="1" noChangeArrowheads="1"/>
          </p:cNvSpPr>
          <p:nvPr/>
        </p:nvSpPr>
        <p:spPr bwMode="auto">
          <a:xfrm>
            <a:off x="612775" y="-13335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8" name="Picture 10" descr="https://richlyevocative.files.wordpress.com/2013/08/hadrians-wall-09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59" y="2517750"/>
            <a:ext cx="4025900" cy="268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10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Third Century Crisis (235-284 CE)</a:t>
            </a:r>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Frequent change in rulers and administration</a:t>
            </a:r>
          </a:p>
          <a:p>
            <a:pPr lvl="1"/>
            <a:r>
              <a:rPr lang="en-US" sz="2400" dirty="0">
                <a:latin typeface="Times New Roman" panose="02020603050405020304" pitchFamily="18" charset="0"/>
                <a:cs typeface="Times New Roman" panose="02020603050405020304" pitchFamily="18" charset="0"/>
              </a:rPr>
              <a:t>Reign for only a few months/years until overthrow or death</a:t>
            </a:r>
          </a:p>
          <a:p>
            <a:r>
              <a:rPr lang="en-US" sz="2400" dirty="0">
                <a:latin typeface="Times New Roman" panose="02020603050405020304" pitchFamily="18" charset="0"/>
                <a:cs typeface="Times New Roman" panose="02020603050405020304" pitchFamily="18" charset="0"/>
              </a:rPr>
              <a:t>Outside threats</a:t>
            </a:r>
          </a:p>
          <a:p>
            <a:pPr lvl="1"/>
            <a:r>
              <a:rPr lang="en-US" sz="2400" dirty="0">
                <a:latin typeface="Times New Roman" panose="02020603050405020304" pitchFamily="18" charset="0"/>
                <a:cs typeface="Times New Roman" panose="02020603050405020304" pitchFamily="18" charset="0"/>
              </a:rPr>
              <a:t>Germanic tribes began to raid towns deep into the empire</a:t>
            </a:r>
          </a:p>
          <a:p>
            <a:pPr lvl="1"/>
            <a:r>
              <a:rPr lang="en-US" sz="2400" dirty="0">
                <a:latin typeface="Times New Roman" panose="02020603050405020304" pitchFamily="18" charset="0"/>
                <a:cs typeface="Times New Roman" panose="02020603050405020304" pitchFamily="18" charset="0"/>
              </a:rPr>
              <a:t>Cities began building their own walls for protection </a:t>
            </a:r>
          </a:p>
          <a:p>
            <a:pPr lvl="1"/>
            <a:r>
              <a:rPr lang="en-US" sz="2400" dirty="0">
                <a:latin typeface="Times New Roman" panose="02020603050405020304" pitchFamily="18" charset="0"/>
                <a:cs typeface="Times New Roman" panose="02020603050405020304" pitchFamily="18" charset="0"/>
              </a:rPr>
              <a:t>Some regions broke away from the empire</a:t>
            </a:r>
          </a:p>
          <a:p>
            <a:r>
              <a:rPr lang="en-US" sz="2400" dirty="0">
                <a:latin typeface="Times New Roman" panose="02020603050405020304" pitchFamily="18" charset="0"/>
                <a:cs typeface="Times New Roman" panose="02020603050405020304" pitchFamily="18" charset="0"/>
              </a:rPr>
              <a:t>Constant protection = draining of the treasury</a:t>
            </a:r>
          </a:p>
          <a:p>
            <a:pPr lvl="1"/>
            <a:r>
              <a:rPr lang="en-US" sz="2400" dirty="0">
                <a:latin typeface="Times New Roman" panose="02020603050405020304" pitchFamily="18" charset="0"/>
                <a:cs typeface="Times New Roman" panose="02020603050405020304" pitchFamily="18" charset="0"/>
              </a:rPr>
              <a:t>Interruption in trade = no $ coming in</a:t>
            </a:r>
          </a:p>
          <a:p>
            <a:pPr lvl="1"/>
            <a:r>
              <a:rPr lang="en-US" sz="2400" dirty="0">
                <a:latin typeface="Times New Roman" panose="02020603050405020304" pitchFamily="18" charset="0"/>
                <a:cs typeface="Times New Roman" panose="02020603050405020304" pitchFamily="18" charset="0"/>
              </a:rPr>
              <a:t>Emperors hoarded $</a:t>
            </a:r>
          </a:p>
          <a:p>
            <a:pPr lvl="1"/>
            <a:r>
              <a:rPr lang="en-US" sz="2400" dirty="0">
                <a:latin typeface="Times New Roman" panose="02020603050405020304" pitchFamily="18" charset="0"/>
                <a:cs typeface="Times New Roman" panose="02020603050405020304" pitchFamily="18" charset="0"/>
              </a:rPr>
              <a:t>Value of coins was reduced and barter system resumed</a:t>
            </a:r>
          </a:p>
          <a:p>
            <a:r>
              <a:rPr lang="en-US" sz="2400" dirty="0">
                <a:latin typeface="Times New Roman" panose="02020603050405020304" pitchFamily="18" charset="0"/>
                <a:cs typeface="Times New Roman" panose="02020603050405020304" pitchFamily="18" charset="0"/>
              </a:rPr>
              <a:t>Urban aristocracy disappeared</a:t>
            </a:r>
          </a:p>
          <a:p>
            <a:r>
              <a:rPr lang="en-US" sz="2400" dirty="0">
                <a:latin typeface="Times New Roman" panose="02020603050405020304" pitchFamily="18" charset="0"/>
                <a:cs typeface="Times New Roman" panose="02020603050405020304" pitchFamily="18" charset="0"/>
              </a:rPr>
              <a:t>People moved out of the cities</a:t>
            </a:r>
          </a:p>
          <a:p>
            <a:pPr lvl="1"/>
            <a:r>
              <a:rPr lang="en-US" sz="2400" dirty="0">
                <a:latin typeface="Times New Roman" panose="02020603050405020304" pitchFamily="18" charset="0"/>
                <a:cs typeface="Times New Roman" panose="02020603050405020304" pitchFamily="18" charset="0"/>
              </a:rPr>
              <a:t>Precursor to the Middle Ages</a:t>
            </a:r>
          </a:p>
          <a:p>
            <a:pPr lvl="1"/>
            <a:endParaRPr lang="en-US" sz="2800" dirty="0">
              <a:latin typeface="Times New Roman" panose="02020603050405020304" pitchFamily="18"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78445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0508" cy="1600199"/>
          </a:xfrm>
        </p:spPr>
        <p:txBody>
          <a:bodyPr/>
          <a:lstStyle/>
          <a:p>
            <a:r>
              <a:rPr lang="en-US" sz="4400" dirty="0">
                <a:latin typeface="Times New Roman" panose="02020603050405020304" pitchFamily="18" charset="0"/>
                <a:cs typeface="Times New Roman" panose="02020603050405020304" pitchFamily="18" charset="0"/>
              </a:rPr>
              <a:t>Diocletian (284-305 CE)</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Eastern Europe; born a commoner</a:t>
            </a:r>
          </a:p>
          <a:p>
            <a:r>
              <a:rPr lang="en-US" sz="2000" dirty="0">
                <a:latin typeface="Times New Roman" panose="02020603050405020304" pitchFamily="18" charset="0"/>
                <a:cs typeface="Times New Roman" panose="02020603050405020304" pitchFamily="18" charset="0"/>
              </a:rPr>
              <a:t>Divided the empire in half</a:t>
            </a:r>
          </a:p>
          <a:p>
            <a:pPr lvl="1"/>
            <a:r>
              <a:rPr lang="en-US" sz="2000" dirty="0">
                <a:latin typeface="Times New Roman" panose="02020603050405020304" pitchFamily="18" charset="0"/>
                <a:cs typeface="Times New Roman" panose="02020603050405020304" pitchFamily="18" charset="0"/>
              </a:rPr>
              <a:t>Co-emperor was Marcus Aurelius</a:t>
            </a:r>
          </a:p>
          <a:p>
            <a:pPr lvl="1"/>
            <a:r>
              <a:rPr lang="en-US" sz="2000" dirty="0">
                <a:latin typeface="Times New Roman" panose="02020603050405020304" pitchFamily="18" charset="0"/>
                <a:cs typeface="Times New Roman" panose="02020603050405020304" pitchFamily="18" charset="0"/>
              </a:rPr>
              <a:t>Diocletian ruled the west, Aurelius ruled the east</a:t>
            </a:r>
          </a:p>
          <a:p>
            <a:r>
              <a:rPr lang="en-US" sz="2000" dirty="0">
                <a:latin typeface="Times New Roman" panose="02020603050405020304" pitchFamily="18" charset="0"/>
                <a:cs typeface="Times New Roman" panose="02020603050405020304" pitchFamily="18" charset="0"/>
              </a:rPr>
              <a:t>Radical reforms to help the flailing empire</a:t>
            </a:r>
          </a:p>
          <a:p>
            <a:pPr lvl="1"/>
            <a:r>
              <a:rPr lang="en-US" sz="2000" dirty="0">
                <a:latin typeface="Times New Roman" panose="02020603050405020304" pitchFamily="18" charset="0"/>
                <a:cs typeface="Times New Roman" panose="02020603050405020304" pitchFamily="18" charset="0"/>
              </a:rPr>
              <a:t>Halted inflation</a:t>
            </a:r>
          </a:p>
          <a:p>
            <a:pPr lvl="2"/>
            <a:r>
              <a:rPr lang="en-US" sz="2000" dirty="0">
                <a:latin typeface="Times New Roman" panose="02020603050405020304" pitchFamily="18" charset="0"/>
                <a:cs typeface="Times New Roman" panose="02020603050405020304" pitchFamily="18" charset="0"/>
              </a:rPr>
              <a:t>Issued edicts to set the maximum price for goods/services </a:t>
            </a:r>
          </a:p>
          <a:p>
            <a:pPr lvl="1"/>
            <a:r>
              <a:rPr lang="en-US" sz="2000" dirty="0">
                <a:latin typeface="Times New Roman" panose="02020603050405020304" pitchFamily="18" charset="0"/>
                <a:cs typeface="Times New Roman" panose="02020603050405020304" pitchFamily="18" charset="0"/>
              </a:rPr>
              <a:t>Frozen professions</a:t>
            </a:r>
          </a:p>
          <a:p>
            <a:pPr lvl="2"/>
            <a:r>
              <a:rPr lang="en-US" sz="2000" dirty="0">
                <a:latin typeface="Times New Roman" panose="02020603050405020304" pitchFamily="18" charset="0"/>
                <a:cs typeface="Times New Roman" panose="02020603050405020304" pitchFamily="18" charset="0"/>
              </a:rPr>
              <a:t>Did not allow people to change important professions</a:t>
            </a:r>
          </a:p>
          <a:p>
            <a:pPr lvl="2"/>
            <a:r>
              <a:rPr lang="en-US" sz="2000" dirty="0">
                <a:latin typeface="Times New Roman" panose="02020603050405020304" pitchFamily="18" charset="0"/>
                <a:cs typeface="Times New Roman" panose="02020603050405020304" pitchFamily="18" charset="0"/>
              </a:rPr>
              <a:t>Made them hereditary</a:t>
            </a:r>
          </a:p>
          <a:p>
            <a:pPr lvl="1"/>
            <a:r>
              <a:rPr lang="en-US" sz="2000" dirty="0">
                <a:latin typeface="Times New Roman" panose="02020603050405020304" pitchFamily="18" charset="0"/>
                <a:cs typeface="Times New Roman" panose="02020603050405020304" pitchFamily="18" charset="0"/>
              </a:rPr>
              <a:t>Creation of a black market</a:t>
            </a:r>
          </a:p>
          <a:p>
            <a:pPr lvl="2"/>
            <a:r>
              <a:rPr lang="en-US" sz="2000" dirty="0">
                <a:latin typeface="Times New Roman" panose="02020603050405020304" pitchFamily="18" charset="0"/>
                <a:cs typeface="Times New Roman" panose="02020603050405020304" pitchFamily="18" charset="0"/>
              </a:rPr>
              <a:t>Death to those discovered</a:t>
            </a:r>
          </a:p>
          <a:p>
            <a:pPr lvl="1"/>
            <a:r>
              <a:rPr lang="en-US" sz="2000" dirty="0">
                <a:latin typeface="Times New Roman" panose="02020603050405020304" pitchFamily="18" charset="0"/>
                <a:cs typeface="Times New Roman" panose="02020603050405020304" pitchFamily="18" charset="0"/>
              </a:rPr>
              <a:t>Reforms created distrust of the government </a:t>
            </a:r>
          </a:p>
          <a:p>
            <a:pPr lvl="2"/>
            <a:r>
              <a:rPr lang="en-US" sz="2000" dirty="0">
                <a:latin typeface="Times New Roman" panose="02020603050405020304" pitchFamily="18" charset="0"/>
                <a:cs typeface="Times New Roman" panose="02020603050405020304" pitchFamily="18" charset="0"/>
              </a:rPr>
              <a:t>Too much government control</a:t>
            </a:r>
          </a:p>
        </p:txBody>
      </p:sp>
      <p:pic>
        <p:nvPicPr>
          <p:cNvPr id="18434" name="Picture 2" descr="https://upload.wikimedia.org/wikipedia/commons/thumb/8/8a/Diocletian_bust.png/800px-Diocletian_bus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7025" y="533400"/>
            <a:ext cx="2466975" cy="307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9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Cyrus</a:t>
            </a:r>
          </a:p>
        </p:txBody>
      </p:sp>
      <p:sp>
        <p:nvSpPr>
          <p:cNvPr id="120" name="Shape 120"/>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121" name="Shape 121"/>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7F7F7F"/>
              </a:buClr>
              <a:buSzPct val="100000"/>
              <a:buFont typeface="Arial"/>
              <a:buChar char="•"/>
            </a:pPr>
            <a:r>
              <a:rPr lang="en-US" sz="2200" b="0" i="0" u="none" strike="noStrike" cap="none">
                <a:solidFill>
                  <a:srgbClr val="7F7F7F"/>
                </a:solidFill>
                <a:latin typeface="Questrial"/>
                <a:ea typeface="Questrial"/>
                <a:cs typeface="Questrial"/>
                <a:sym typeface="Questrial"/>
              </a:rPr>
              <a:t>Persian father, Median mother</a:t>
            </a:r>
          </a:p>
          <a:p>
            <a:pPr marL="342900" marR="0" lvl="0" indent="-342900" algn="l" rtl="0">
              <a:lnSpc>
                <a:spcPct val="90000"/>
              </a:lnSpc>
              <a:spcBef>
                <a:spcPts val="440"/>
              </a:spcBef>
              <a:buClr>
                <a:srgbClr val="7F7F7F"/>
              </a:buClr>
              <a:buSzPct val="100000"/>
              <a:buFont typeface="Arial"/>
              <a:buChar char="•"/>
            </a:pPr>
            <a:r>
              <a:rPr lang="en-US" sz="2200" b="0" i="0" u="none" strike="noStrike" cap="none">
                <a:solidFill>
                  <a:srgbClr val="7F7F7F"/>
                </a:solidFill>
                <a:latin typeface="Questrial"/>
                <a:ea typeface="Questrial"/>
                <a:cs typeface="Questrial"/>
                <a:sym typeface="Questrial"/>
              </a:rPr>
              <a:t>United Persian tribes and overthrew Median monarch</a:t>
            </a:r>
          </a:p>
          <a:p>
            <a:pPr marL="342900" marR="0" lvl="0" indent="-342900" algn="l" rtl="0">
              <a:lnSpc>
                <a:spcPct val="90000"/>
              </a:lnSpc>
              <a:spcBef>
                <a:spcPts val="440"/>
              </a:spcBef>
              <a:buClr>
                <a:srgbClr val="7F7F7F"/>
              </a:buClr>
              <a:buSzPct val="100000"/>
              <a:buFont typeface="Arial"/>
              <a:buChar char="•"/>
            </a:pPr>
            <a:r>
              <a:rPr lang="en-US" sz="2200" b="0" i="0" u="none" strike="noStrike" cap="none">
                <a:solidFill>
                  <a:srgbClr val="7F7F7F"/>
                </a:solidFill>
                <a:latin typeface="Questrial"/>
                <a:ea typeface="Questrial"/>
                <a:cs typeface="Questrial"/>
                <a:sym typeface="Questrial"/>
              </a:rPr>
              <a:t>Placed both races in positions of authority</a:t>
            </a:r>
          </a:p>
          <a:p>
            <a:pPr marL="342900" marR="0" lvl="0" indent="-342900" algn="l" rtl="0">
              <a:lnSpc>
                <a:spcPct val="90000"/>
              </a:lnSpc>
              <a:spcBef>
                <a:spcPts val="440"/>
              </a:spcBef>
              <a:buClr>
                <a:srgbClr val="7F7F7F"/>
              </a:buClr>
              <a:buSzPct val="100000"/>
              <a:buFont typeface="Arial"/>
              <a:buChar char="•"/>
            </a:pPr>
            <a:r>
              <a:rPr lang="en-US" sz="2200" b="0" i="0" u="none" strike="noStrike" cap="none">
                <a:solidFill>
                  <a:srgbClr val="7F7F7F"/>
                </a:solidFill>
                <a:latin typeface="Questrial"/>
                <a:ea typeface="Questrial"/>
                <a:cs typeface="Questrial"/>
                <a:sym typeface="Questrial"/>
              </a:rPr>
              <a:t>Kept Median traditions/government structure</a:t>
            </a:r>
          </a:p>
          <a:p>
            <a:pPr marL="342900" marR="0" lvl="0" indent="-342900" algn="l" rtl="0">
              <a:lnSpc>
                <a:spcPct val="90000"/>
              </a:lnSpc>
              <a:spcBef>
                <a:spcPts val="440"/>
              </a:spcBef>
              <a:buClr>
                <a:srgbClr val="7F7F7F"/>
              </a:buClr>
              <a:buSzPct val="100000"/>
              <a:buFont typeface="Arial"/>
              <a:buChar char="•"/>
            </a:pPr>
            <a:r>
              <a:rPr lang="en-US" sz="2200" b="0" i="0" u="none" strike="noStrike" cap="none">
                <a:solidFill>
                  <a:srgbClr val="7F7F7F"/>
                </a:solidFill>
                <a:latin typeface="Questrial"/>
                <a:ea typeface="Questrial"/>
                <a:cs typeface="Questrial"/>
                <a:sym typeface="Questrial"/>
              </a:rPr>
              <a:t>Defeated Lydia, Anatolia, some Greek city-states, Neo-Babylonian dynasty</a:t>
            </a:r>
          </a:p>
          <a:p>
            <a:pPr marL="342900" marR="0" lvl="0" indent="-342900" algn="l" rtl="0">
              <a:lnSpc>
                <a:spcPct val="90000"/>
              </a:lnSpc>
              <a:spcBef>
                <a:spcPts val="444"/>
              </a:spcBef>
              <a:buClr>
                <a:srgbClr val="7F7F7F"/>
              </a:buClr>
              <a:buSzPct val="100909"/>
              <a:buFont typeface="Arial"/>
              <a:buNone/>
            </a:pPr>
            <a:endParaRPr sz="2200" b="0" i="0" u="none" strike="noStrike" cap="none">
              <a:solidFill>
                <a:srgbClr val="7F7F7F"/>
              </a:solidFill>
              <a:latin typeface="Questrial"/>
              <a:ea typeface="Questrial"/>
              <a:cs typeface="Questrial"/>
              <a:sym typeface="Questrial"/>
            </a:endParaRPr>
          </a:p>
        </p:txBody>
      </p:sp>
      <p:pic>
        <p:nvPicPr>
          <p:cNvPr id="122" name="Shape 122" descr="http://www.iranchamber.com/history/cyrus/images/cyrus_portrait.jpg"/>
          <p:cNvPicPr preferRelativeResize="0"/>
          <p:nvPr/>
        </p:nvPicPr>
        <p:blipFill rotWithShape="1">
          <a:blip r:embed="rId3">
            <a:alphaModFix/>
          </a:blip>
          <a:srcRect/>
          <a:stretch/>
        </p:blipFill>
        <p:spPr>
          <a:xfrm>
            <a:off x="5117592" y="1600199"/>
            <a:ext cx="3809999" cy="5207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Constantine (306-337 CE)</a:t>
            </a:r>
          </a:p>
        </p:txBody>
      </p:sp>
      <p:sp>
        <p:nvSpPr>
          <p:cNvPr id="8" name="Content Placeholder 7"/>
          <p:cNvSpPr>
            <a:spLocks noGrp="1"/>
          </p:cNvSpPr>
          <p:nvPr>
            <p:ph idx="1"/>
          </p:nvPr>
        </p:nvSpPr>
        <p:spPr>
          <a:xfrm>
            <a:off x="457200" y="1600200"/>
            <a:ext cx="7493431" cy="4525963"/>
          </a:xfrm>
        </p:spPr>
        <p:txBody>
          <a:bodyPr>
            <a:normAutofit/>
          </a:bodyPr>
          <a:lstStyle/>
          <a:p>
            <a:r>
              <a:rPr lang="en-US" sz="2000" dirty="0">
                <a:latin typeface="Times New Roman" panose="02020603050405020304" pitchFamily="18" charset="0"/>
                <a:cs typeface="Times New Roman" panose="02020603050405020304" pitchFamily="18" charset="0"/>
              </a:rPr>
              <a:t>Reunited the empire after end of Diocletian’s rule</a:t>
            </a:r>
          </a:p>
          <a:p>
            <a:r>
              <a:rPr lang="en-US" sz="2000" dirty="0">
                <a:latin typeface="Times New Roman" panose="02020603050405020304" pitchFamily="18" charset="0"/>
                <a:cs typeface="Times New Roman" panose="02020603050405020304" pitchFamily="18" charset="0"/>
              </a:rPr>
              <a:t>Converted to Christianity after believing that the Christian God helped him win a battle</a:t>
            </a:r>
          </a:p>
          <a:p>
            <a:r>
              <a:rPr lang="en-US" sz="2000" dirty="0">
                <a:latin typeface="Times New Roman" panose="02020603050405020304" pitchFamily="18" charset="0"/>
                <a:cs typeface="Times New Roman" panose="02020603050405020304" pitchFamily="18" charset="0"/>
              </a:rPr>
              <a:t>313: Edict of Milan </a:t>
            </a:r>
          </a:p>
          <a:p>
            <a:pPr lvl="1"/>
            <a:r>
              <a:rPr lang="en-US" sz="2000" dirty="0">
                <a:latin typeface="Times New Roman" panose="02020603050405020304" pitchFamily="18" charset="0"/>
                <a:cs typeface="Times New Roman" panose="02020603050405020304" pitchFamily="18" charset="0"/>
              </a:rPr>
              <a:t>Ended persecution of Christians</a:t>
            </a:r>
          </a:p>
          <a:p>
            <a:pPr lvl="1"/>
            <a:r>
              <a:rPr lang="en-US" sz="2000" dirty="0">
                <a:latin typeface="Times New Roman" panose="02020603050405020304" pitchFamily="18" charset="0"/>
                <a:cs typeface="Times New Roman" panose="02020603050405020304" pitchFamily="18" charset="0"/>
              </a:rPr>
              <a:t>Religious freedom to all</a:t>
            </a:r>
          </a:p>
          <a:p>
            <a:r>
              <a:rPr lang="en-US" sz="2000" dirty="0">
                <a:latin typeface="Times New Roman" panose="02020603050405020304" pitchFamily="18" charset="0"/>
                <a:cs typeface="Times New Roman" panose="02020603050405020304" pitchFamily="18" charset="0"/>
              </a:rPr>
              <a:t>324: capital moved to Byzantium</a:t>
            </a:r>
          </a:p>
          <a:p>
            <a:pPr lvl="1"/>
            <a:r>
              <a:rPr lang="en-US" sz="2000" dirty="0">
                <a:latin typeface="Times New Roman" panose="02020603050405020304" pitchFamily="18" charset="0"/>
                <a:cs typeface="Times New Roman" panose="02020603050405020304" pitchFamily="18" charset="0"/>
              </a:rPr>
              <a:t>Renamed Constantinople</a:t>
            </a:r>
          </a:p>
          <a:p>
            <a:pPr lvl="1"/>
            <a:r>
              <a:rPr lang="en-US" sz="2000" dirty="0">
                <a:latin typeface="Times New Roman" panose="02020603050405020304" pitchFamily="18" charset="0"/>
                <a:cs typeface="Times New Roman" panose="02020603050405020304" pitchFamily="18" charset="0"/>
              </a:rPr>
              <a:t>Closer to invasion prone areas of the empire</a:t>
            </a:r>
          </a:p>
          <a:p>
            <a:pPr lvl="1"/>
            <a:r>
              <a:rPr lang="en-US" sz="2000" dirty="0">
                <a:latin typeface="Times New Roman" panose="02020603050405020304" pitchFamily="18" charset="0"/>
                <a:cs typeface="Times New Roman" panose="02020603050405020304" pitchFamily="18" charset="0"/>
              </a:rPr>
              <a:t>Eastern half of empire in better shape than the western half</a:t>
            </a:r>
          </a:p>
          <a:p>
            <a:pPr lvl="1"/>
            <a:r>
              <a:rPr lang="en-US" sz="2000" dirty="0">
                <a:latin typeface="Times New Roman" panose="02020603050405020304" pitchFamily="18" charset="0"/>
                <a:cs typeface="Times New Roman" panose="02020603050405020304" pitchFamily="18" charset="0"/>
              </a:rPr>
              <a:t>More Christians in eastern half</a:t>
            </a:r>
          </a:p>
          <a:p>
            <a:pPr lvl="1"/>
            <a:r>
              <a:rPr lang="en-US" sz="2000" dirty="0">
                <a:latin typeface="Times New Roman" panose="02020603050405020304" pitchFamily="18" charset="0"/>
                <a:cs typeface="Times New Roman" panose="02020603050405020304" pitchFamily="18" charset="0"/>
              </a:rPr>
              <a:t>Seen as “end” of Roman Empire</a:t>
            </a:r>
          </a:p>
          <a:p>
            <a:pPr lvl="2"/>
            <a:r>
              <a:rPr lang="en-US" sz="2000" dirty="0">
                <a:latin typeface="Times New Roman" panose="02020603050405020304" pitchFamily="18" charset="0"/>
                <a:cs typeface="Times New Roman" panose="02020603050405020304" pitchFamily="18" charset="0"/>
              </a:rPr>
              <a:t>Eastern half survived for another 1000 years as the Byzantine Empire </a:t>
            </a:r>
          </a:p>
        </p:txBody>
      </p:sp>
      <p:pic>
        <p:nvPicPr>
          <p:cNvPr id="5" name="Picture 2" descr="https://upload.wikimedia.org/wikipedia/commons/c/ce/Rome-Capitole-StatueConstantin.jpg">
            <a:extLst>
              <a:ext uri="{FF2B5EF4-FFF2-40B4-BE49-F238E27FC236}">
                <a16:creationId xmlns:a16="http://schemas.microsoft.com/office/drawing/2014/main" id="{8FD76235-B858-7A4F-96C7-BBFC338EA49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70978" y="2218375"/>
            <a:ext cx="1895475" cy="242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16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53186" cy="1600199"/>
          </a:xfrm>
        </p:spPr>
        <p:txBody>
          <a:bodyPr/>
          <a:lstStyle/>
          <a:p>
            <a:r>
              <a:rPr lang="en-US" sz="6000" dirty="0" err="1">
                <a:latin typeface="Times New Roman" panose="02020603050405020304" pitchFamily="18" charset="0"/>
                <a:cs typeface="Times New Roman" panose="02020603050405020304" pitchFamily="18" charset="0"/>
              </a:rPr>
              <a:t>Pax</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Romana</a:t>
            </a:r>
            <a:endParaRPr lang="en-US" sz="6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“Roman Peace”</a:t>
            </a:r>
          </a:p>
          <a:p>
            <a:r>
              <a:rPr lang="en-US" sz="3200" dirty="0">
                <a:latin typeface="Times New Roman" panose="02020603050405020304" pitchFamily="18" charset="0"/>
                <a:cs typeface="Times New Roman" panose="02020603050405020304" pitchFamily="18" charset="0"/>
              </a:rPr>
              <a:t>Height of empire</a:t>
            </a:r>
          </a:p>
          <a:p>
            <a:r>
              <a:rPr lang="en-US" sz="3200" dirty="0">
                <a:latin typeface="Times New Roman" panose="02020603050405020304" pitchFamily="18" charset="0"/>
                <a:cs typeface="Times New Roman" panose="02020603050405020304" pitchFamily="18" charset="0"/>
              </a:rPr>
              <a:t>27 BCE – 180 CE</a:t>
            </a:r>
          </a:p>
          <a:p>
            <a:r>
              <a:rPr lang="en-US" sz="3200" dirty="0">
                <a:latin typeface="Times New Roman" panose="02020603050405020304" pitchFamily="18" charset="0"/>
                <a:cs typeface="Times New Roman" panose="02020603050405020304" pitchFamily="18" charset="0"/>
              </a:rPr>
              <a:t>Begun with Augustus</a:t>
            </a:r>
          </a:p>
          <a:p>
            <a:r>
              <a:rPr lang="en-US" sz="3200" dirty="0">
                <a:latin typeface="Times New Roman" panose="02020603050405020304" pitchFamily="18" charset="0"/>
                <a:cs typeface="Times New Roman" panose="02020603050405020304" pitchFamily="18" charset="0"/>
              </a:rPr>
              <a:t>200 years of peace and prosperity</a:t>
            </a:r>
          </a:p>
          <a:p>
            <a:pPr lvl="1"/>
            <a:r>
              <a:rPr lang="en-US" sz="3200" dirty="0">
                <a:latin typeface="Times New Roman" panose="02020603050405020304" pitchFamily="18" charset="0"/>
                <a:cs typeface="Times New Roman" panose="02020603050405020304" pitchFamily="18" charset="0"/>
              </a:rPr>
              <a:t>Limited threat of invasion</a:t>
            </a:r>
          </a:p>
          <a:p>
            <a:r>
              <a:rPr lang="en-US" sz="3200" dirty="0">
                <a:latin typeface="Times New Roman" panose="02020603050405020304" pitchFamily="18" charset="0"/>
                <a:cs typeface="Times New Roman" panose="02020603050405020304" pitchFamily="18" charset="0"/>
              </a:rPr>
              <a:t>Supported trade</a:t>
            </a:r>
          </a:p>
          <a:p>
            <a:r>
              <a:rPr lang="en-US" sz="3200" dirty="0">
                <a:latin typeface="Times New Roman" panose="02020603050405020304" pitchFamily="18" charset="0"/>
                <a:cs typeface="Times New Roman" panose="02020603050405020304" pitchFamily="18" charset="0"/>
              </a:rPr>
              <a:t>Guaranteed safety along roads</a:t>
            </a:r>
          </a:p>
          <a:p>
            <a:r>
              <a:rPr lang="en-US" sz="3200" dirty="0">
                <a:latin typeface="Times New Roman" panose="02020603050405020304" pitchFamily="18" charset="0"/>
                <a:cs typeface="Times New Roman" panose="02020603050405020304" pitchFamily="18" charset="0"/>
              </a:rPr>
              <a:t>Romanization</a:t>
            </a:r>
          </a:p>
          <a:p>
            <a:pPr lvl="1"/>
            <a:endParaRPr lang="en-US" sz="3200" dirty="0">
              <a:latin typeface="Times New Roman" panose="02020603050405020304" pitchFamily="18" charset="0"/>
              <a:cs typeface="Times New Roman" panose="02020603050405020304" pitchFamily="18" charset="0"/>
            </a:endParaRPr>
          </a:p>
          <a:p>
            <a:pPr lvl="1"/>
            <a:endParaRPr lang="en-US" sz="3200" dirty="0">
              <a:latin typeface="Times New Roman" panose="02020603050405020304" pitchFamily="18" charset="0"/>
              <a:cs typeface="Times New Roman" panose="02020603050405020304" pitchFamily="18" charset="0"/>
            </a:endParaRPr>
          </a:p>
          <a:p>
            <a:pPr lvl="1"/>
            <a:endParaRPr lang="en-US" dirty="0"/>
          </a:p>
        </p:txBody>
      </p:sp>
      <p:pic>
        <p:nvPicPr>
          <p:cNvPr id="22532" name="Picture 4" descr="http://www.mrdowling.com/images/702augustus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487148"/>
            <a:ext cx="3629025" cy="622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3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Romanization </a:t>
            </a:r>
          </a:p>
        </p:txBody>
      </p:sp>
      <p:sp>
        <p:nvSpPr>
          <p:cNvPr id="3" name="Content Placeholder 2"/>
          <p:cNvSpPr>
            <a:spLocks noGrp="1"/>
          </p:cNvSpPr>
          <p:nvPr>
            <p:ph sz="half" idx="1"/>
          </p:nvPr>
        </p:nvSpPr>
        <p:spPr>
          <a:xfrm>
            <a:off x="0" y="1673352"/>
            <a:ext cx="4038600" cy="4718304"/>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The spread of Latin and the Roman way of life</a:t>
            </a:r>
          </a:p>
          <a:p>
            <a:pPr lvl="1"/>
            <a:r>
              <a:rPr lang="en-US" sz="2400" dirty="0">
                <a:latin typeface="Times New Roman" panose="02020603050405020304" pitchFamily="18" charset="0"/>
                <a:cs typeface="Times New Roman" panose="02020603050405020304" pitchFamily="18" charset="0"/>
              </a:rPr>
              <a:t>Spanish, French, Italian, Romanian, Portuguese come from Latin</a:t>
            </a:r>
          </a:p>
          <a:p>
            <a:pPr lvl="1"/>
            <a:r>
              <a:rPr lang="en-US" sz="2400" dirty="0">
                <a:latin typeface="Times New Roman" panose="02020603050405020304" pitchFamily="18" charset="0"/>
                <a:cs typeface="Times New Roman" panose="02020603050405020304" pitchFamily="18" charset="0"/>
              </a:rPr>
              <a:t>“Romance languages” comes from “Roman” not referring to love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p>
          <a:p>
            <a:r>
              <a:rPr lang="en-US" sz="2400" dirty="0">
                <a:latin typeface="Times New Roman" panose="02020603050405020304" pitchFamily="18" charset="0"/>
                <a:cs typeface="Times New Roman" panose="02020603050405020304" pitchFamily="18" charset="0"/>
              </a:rPr>
              <a:t>NOT forced in most places</a:t>
            </a:r>
          </a:p>
          <a:p>
            <a:pPr lvl="1"/>
            <a:r>
              <a:rPr lang="en-US" sz="2400" dirty="0">
                <a:latin typeface="Times New Roman" panose="02020603050405020304" pitchFamily="18" charset="0"/>
                <a:cs typeface="Times New Roman" panose="02020603050405020304" pitchFamily="18" charset="0"/>
              </a:rPr>
              <a:t>Social and political advantages for conquered lands “converting” to Roman culture</a:t>
            </a:r>
          </a:p>
          <a:p>
            <a:pPr lvl="1"/>
            <a:r>
              <a:rPr lang="en-US" sz="2400" dirty="0">
                <a:latin typeface="Times New Roman" panose="02020603050405020304" pitchFamily="18" charset="0"/>
                <a:cs typeface="Times New Roman" panose="02020603050405020304" pitchFamily="18" charset="0"/>
              </a:rPr>
              <a:t>Similar to the advantage of learning English today</a:t>
            </a:r>
          </a:p>
          <a:p>
            <a:endParaRPr lang="en-US" dirty="0"/>
          </a:p>
        </p:txBody>
      </p:sp>
      <p:pic>
        <p:nvPicPr>
          <p:cNvPr id="21506" name="Picture 2" descr="https://myfiveromances.files.wordpress.com/2014/11/romance-days-correc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0975" y="2047875"/>
            <a:ext cx="51530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B9460B2B-C79B-344D-9CE1-5247175D4649}"/>
              </a:ext>
            </a:extLst>
          </p:cNvPr>
          <p:cNvSpPr txBox="1">
            <a:spLocks/>
          </p:cNvSpPr>
          <p:nvPr/>
        </p:nvSpPr>
        <p:spPr>
          <a:xfrm>
            <a:off x="3651401" y="2290268"/>
            <a:ext cx="4041648" cy="4526279"/>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7F7F7F"/>
              </a:buClr>
              <a:buFont typeface="Arial"/>
              <a:buChar char="•"/>
              <a:defRPr sz="1400" b="0" i="0" u="none" strike="noStrike" cap="none">
                <a:solidFill>
                  <a:srgbClr val="000000"/>
                </a:solidFill>
                <a:latin typeface="Arial"/>
                <a:ea typeface="Arial"/>
                <a:cs typeface="Arial"/>
                <a:sym typeface="Arial"/>
              </a:defRPr>
            </a:lvl1pPr>
            <a:lvl2pPr marL="742950" marR="0" lvl="1" indent="-184150" algn="l" rtl="0">
              <a:lnSpc>
                <a:spcPct val="100000"/>
              </a:lnSpc>
              <a:spcBef>
                <a:spcPts val="320"/>
              </a:spcBef>
              <a:spcAft>
                <a:spcPts val="0"/>
              </a:spcAft>
              <a:buClr>
                <a:srgbClr val="7F7F7F"/>
              </a:buClr>
              <a:buFont typeface="Courier New"/>
              <a:buChar char="o"/>
              <a:defRPr sz="1400" b="0" i="0" u="none" strike="noStrike" cap="none">
                <a:solidFill>
                  <a:srgbClr val="000000"/>
                </a:solidFill>
                <a:latin typeface="Arial"/>
                <a:ea typeface="Arial"/>
                <a:cs typeface="Arial"/>
                <a:sym typeface="Arial"/>
              </a:defRPr>
            </a:lvl2pPr>
            <a:lvl3pPr marL="1143000" marR="0" lvl="2" indent="-127000" algn="l" rtl="0">
              <a:lnSpc>
                <a:spcPct val="100000"/>
              </a:lnSpc>
              <a:spcBef>
                <a:spcPts val="320"/>
              </a:spcBef>
              <a:spcAft>
                <a:spcPts val="0"/>
              </a:spcAft>
              <a:buClr>
                <a:srgbClr val="7F7F7F"/>
              </a:buClr>
              <a:buFont typeface="Arial"/>
              <a:buChar char="•"/>
              <a:defRPr sz="1400" b="0" i="0" u="none" strike="noStrike" cap="none">
                <a:solidFill>
                  <a:srgbClr val="000000"/>
                </a:solidFill>
                <a:latin typeface="Arial"/>
                <a:ea typeface="Arial"/>
                <a:cs typeface="Arial"/>
                <a:sym typeface="Arial"/>
              </a:defRPr>
            </a:lvl3pPr>
            <a:lvl4pPr marL="1600200" marR="0" lvl="3" indent="-127000" algn="l" rtl="0">
              <a:lnSpc>
                <a:spcPct val="100000"/>
              </a:lnSpc>
              <a:spcBef>
                <a:spcPts val="320"/>
              </a:spcBef>
              <a:spcAft>
                <a:spcPts val="0"/>
              </a:spcAft>
              <a:buClr>
                <a:srgbClr val="7F7F7F"/>
              </a:buClr>
              <a:buFont typeface="Courier New"/>
              <a:buChar char="o"/>
              <a:defRPr sz="1400" b="0" i="0" u="none" strike="noStrike" cap="none">
                <a:solidFill>
                  <a:srgbClr val="000000"/>
                </a:solidFill>
                <a:latin typeface="Arial"/>
                <a:ea typeface="Arial"/>
                <a:cs typeface="Arial"/>
                <a:sym typeface="Arial"/>
              </a:defRPr>
            </a:lvl4pPr>
            <a:lvl5pPr marL="2057400" marR="0" lvl="4" indent="-127000" algn="l" rtl="0">
              <a:lnSpc>
                <a:spcPct val="100000"/>
              </a:lnSpc>
              <a:spcBef>
                <a:spcPts val="320"/>
              </a:spcBef>
              <a:spcAft>
                <a:spcPts val="0"/>
              </a:spcAft>
              <a:buClr>
                <a:srgbClr val="7F7F7F"/>
              </a:buClr>
              <a:buFont typeface="Arial"/>
              <a:buChar char="•"/>
              <a:defRPr sz="1400" b="0" i="0" u="none" strike="noStrike" cap="none">
                <a:solidFill>
                  <a:srgbClr val="000000"/>
                </a:solidFill>
                <a:latin typeface="Arial"/>
                <a:ea typeface="Arial"/>
                <a:cs typeface="Arial"/>
                <a:sym typeface="Arial"/>
              </a:defRPr>
            </a:lvl5pPr>
            <a:lvl6pPr marL="2514600" marR="0" lvl="5" indent="-127000" algn="l" rtl="0">
              <a:lnSpc>
                <a:spcPct val="100000"/>
              </a:lnSpc>
              <a:spcBef>
                <a:spcPts val="320"/>
              </a:spcBef>
              <a:spcAft>
                <a:spcPts val="0"/>
              </a:spcAft>
              <a:buClr>
                <a:srgbClr val="7F7F7F"/>
              </a:buClr>
              <a:buFont typeface="Courier New"/>
              <a:buChar char="o"/>
              <a:defRPr sz="1400" b="0" i="0" u="none" strike="noStrike" cap="none">
                <a:solidFill>
                  <a:srgbClr val="000000"/>
                </a:solidFill>
                <a:latin typeface="Arial"/>
                <a:ea typeface="Arial"/>
                <a:cs typeface="Arial"/>
                <a:sym typeface="Arial"/>
              </a:defRPr>
            </a:lvl6pPr>
            <a:lvl7pPr marL="2971800" marR="0" lvl="6" indent="-127000" algn="l" rtl="0">
              <a:lnSpc>
                <a:spcPct val="100000"/>
              </a:lnSpc>
              <a:spcBef>
                <a:spcPts val="320"/>
              </a:spcBef>
              <a:spcAft>
                <a:spcPts val="0"/>
              </a:spcAft>
              <a:buClr>
                <a:srgbClr val="7F7F7F"/>
              </a:buClr>
              <a:buFont typeface="Arial"/>
              <a:buChar char="•"/>
              <a:defRPr sz="1400" b="0" i="0" u="none" strike="noStrike" cap="none">
                <a:solidFill>
                  <a:srgbClr val="000000"/>
                </a:solidFill>
                <a:latin typeface="Arial"/>
                <a:ea typeface="Arial"/>
                <a:cs typeface="Arial"/>
                <a:sym typeface="Arial"/>
              </a:defRPr>
            </a:lvl7pPr>
            <a:lvl8pPr marL="3429000" marR="0" lvl="7" indent="-127000" algn="l" rtl="0">
              <a:lnSpc>
                <a:spcPct val="100000"/>
              </a:lnSpc>
              <a:spcBef>
                <a:spcPts val="320"/>
              </a:spcBef>
              <a:spcAft>
                <a:spcPts val="0"/>
              </a:spcAft>
              <a:buClr>
                <a:srgbClr val="7F7F7F"/>
              </a:buClr>
              <a:buFont typeface="Courier New"/>
              <a:buChar char="o"/>
              <a:defRPr sz="1400" b="0" i="0" u="none" strike="noStrike" cap="none">
                <a:solidFill>
                  <a:srgbClr val="000000"/>
                </a:solidFill>
                <a:latin typeface="Arial"/>
                <a:ea typeface="Arial"/>
                <a:cs typeface="Arial"/>
                <a:sym typeface="Arial"/>
              </a:defRPr>
            </a:lvl8pPr>
            <a:lvl9pPr marL="3886200" marR="0" lvl="8" indent="-127000" algn="l" rtl="0">
              <a:lnSpc>
                <a:spcPct val="100000"/>
              </a:lnSpc>
              <a:spcBef>
                <a:spcPts val="320"/>
              </a:spcBef>
              <a:spcAft>
                <a:spcPts val="0"/>
              </a:spcAft>
              <a:buClr>
                <a:srgbClr val="7F7F7F"/>
              </a:buClr>
              <a:buFont typeface="Arial"/>
              <a:buChar char="•"/>
              <a:defRPr sz="1400" b="0" i="0" u="none" strike="noStrike" cap="none">
                <a:solidFill>
                  <a:srgbClr val="000000"/>
                </a:solidFill>
                <a:latin typeface="Arial"/>
                <a:ea typeface="Arial"/>
                <a:cs typeface="Arial"/>
                <a:sym typeface="Arial"/>
              </a:defRPr>
            </a:lvl9pPr>
          </a:lstStyle>
          <a:p>
            <a:endParaRPr lang="en-US" dirty="0"/>
          </a:p>
        </p:txBody>
      </p:sp>
    </p:spTree>
    <p:extLst>
      <p:ext uri="{BB962C8B-B14F-4D97-AF65-F5344CB8AC3E}">
        <p14:creationId xmlns:p14="http://schemas.microsoft.com/office/powerpoint/2010/main" val="2076047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Economics</a:t>
            </a:r>
          </a:p>
        </p:txBody>
      </p:sp>
      <p:sp>
        <p:nvSpPr>
          <p:cNvPr id="3" name="Content Placeholder 2"/>
          <p:cNvSpPr>
            <a:spLocks noGrp="1"/>
          </p:cNvSpPr>
          <p:nvPr>
            <p:ph idx="1"/>
          </p:nvPr>
        </p:nvSpPr>
        <p:spPr>
          <a:xfrm>
            <a:off x="457200" y="1600200"/>
            <a:ext cx="5276850" cy="4525963"/>
          </a:xfrm>
        </p:spPr>
        <p:txBody>
          <a:bodyPr/>
          <a:lstStyle/>
          <a:p>
            <a:r>
              <a:rPr lang="en-US" sz="2400" dirty="0">
                <a:latin typeface="Times New Roman" panose="02020603050405020304" pitchFamily="18" charset="0"/>
                <a:cs typeface="Times New Roman" panose="02020603050405020304" pitchFamily="18" charset="0"/>
              </a:rPr>
              <a:t>Agricultural based economy</a:t>
            </a:r>
          </a:p>
          <a:p>
            <a:pPr lvl="1"/>
            <a:r>
              <a:rPr lang="en-US" sz="2400" dirty="0" err="1">
                <a:latin typeface="Times New Roman" panose="02020603050405020304" pitchFamily="18" charset="0"/>
                <a:cs typeface="Times New Roman" panose="02020603050405020304" pitchFamily="18" charset="0"/>
              </a:rPr>
              <a:t>Latifundia</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Grain imported</a:t>
            </a:r>
          </a:p>
          <a:p>
            <a:r>
              <a:rPr lang="en-US" sz="2400" dirty="0">
                <a:latin typeface="Times New Roman" panose="02020603050405020304" pitchFamily="18" charset="0"/>
                <a:cs typeface="Times New Roman" panose="02020603050405020304" pitchFamily="18" charset="0"/>
              </a:rPr>
              <a:t>Some long distance trade </a:t>
            </a:r>
          </a:p>
          <a:p>
            <a:pPr lvl="1"/>
            <a:r>
              <a:rPr lang="en-US" sz="2400" dirty="0">
                <a:latin typeface="Times New Roman" panose="02020603050405020304" pitchFamily="18" charset="0"/>
                <a:cs typeface="Times New Roman" panose="02020603050405020304" pitchFamily="18" charset="0"/>
              </a:rPr>
              <a:t>Luxury goods</a:t>
            </a:r>
          </a:p>
          <a:p>
            <a:pPr lvl="1"/>
            <a:r>
              <a:rPr lang="en-US" sz="2400" dirty="0">
                <a:latin typeface="Times New Roman" panose="02020603050405020304" pitchFamily="18" charset="0"/>
                <a:cs typeface="Times New Roman" panose="02020603050405020304" pitchFamily="18" charset="0"/>
              </a:rPr>
              <a:t>China-silk</a:t>
            </a:r>
          </a:p>
          <a:p>
            <a:pPr lvl="1"/>
            <a:r>
              <a:rPr lang="en-US" sz="2400" dirty="0">
                <a:latin typeface="Times New Roman" panose="02020603050405020304" pitchFamily="18" charset="0"/>
                <a:cs typeface="Times New Roman" panose="02020603050405020304" pitchFamily="18" charset="0"/>
              </a:rPr>
              <a:t>India-spices</a:t>
            </a:r>
          </a:p>
          <a:p>
            <a:pPr lvl="1"/>
            <a:r>
              <a:rPr lang="en-US" sz="2400" dirty="0">
                <a:latin typeface="Times New Roman" panose="02020603050405020304" pitchFamily="18" charset="0"/>
                <a:cs typeface="Times New Roman" panose="02020603050405020304" pitchFamily="18" charset="0"/>
              </a:rPr>
              <a:t>Africa-animals</a:t>
            </a:r>
          </a:p>
          <a:p>
            <a:r>
              <a:rPr lang="en-US" sz="2400" dirty="0">
                <a:latin typeface="Times New Roman" panose="02020603050405020304" pitchFamily="18" charset="0"/>
                <a:cs typeface="Times New Roman" panose="02020603050405020304" pitchFamily="18" charset="0"/>
              </a:rPr>
              <a:t>Interior provinces (such as Gaul) supplied wealth to the central government</a:t>
            </a:r>
          </a:p>
          <a:p>
            <a:pPr lvl="1"/>
            <a:r>
              <a:rPr lang="en-US" sz="2400" dirty="0">
                <a:latin typeface="Times New Roman" panose="02020603050405020304" pitchFamily="18" charset="0"/>
                <a:cs typeface="Times New Roman" panose="02020603050405020304" pitchFamily="18" charset="0"/>
              </a:rPr>
              <a:t>Taxes</a:t>
            </a:r>
          </a:p>
          <a:p>
            <a:endParaRPr lang="en-US" dirty="0"/>
          </a:p>
        </p:txBody>
      </p:sp>
      <p:pic>
        <p:nvPicPr>
          <p:cNvPr id="24578" name="Picture 2" descr="https://upload.wikimedia.org/wikipedia/commons/7/7f/Augustus_Aureus_infobox_versi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34050" y="3495674"/>
            <a:ext cx="34099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21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06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431800"/>
            <a:ext cx="8991600"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hidden="1"/>
          <p:cNvSpPr>
            <a:spLocks noGrp="1" noChangeArrowheads="1"/>
          </p:cNvSpPr>
          <p:nvPr>
            <p:ph type="title"/>
          </p:nvPr>
        </p:nvSpPr>
        <p:spPr/>
        <p:txBody>
          <a:bodyPr/>
          <a:lstStyle/>
          <a:p>
            <a:pPr eaLnBrk="1" hangingPunct="1"/>
            <a:endParaRPr lang="en-US" altLang="en-US"/>
          </a:p>
        </p:txBody>
      </p:sp>
    </p:spTree>
    <p:extLst>
      <p:ext uri="{BB962C8B-B14F-4D97-AF65-F5344CB8AC3E}">
        <p14:creationId xmlns:p14="http://schemas.microsoft.com/office/powerpoint/2010/main" val="2661793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06p158"/>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213" y="76200"/>
            <a:ext cx="8535987"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2" hidden="1"/>
          <p:cNvSpPr>
            <a:spLocks noGrp="1" noChangeArrowheads="1"/>
          </p:cNvSpPr>
          <p:nvPr>
            <p:ph type="title"/>
          </p:nvPr>
        </p:nvSpPr>
        <p:spPr/>
        <p:txBody>
          <a:bodyPr/>
          <a:lstStyle/>
          <a:p>
            <a:pPr eaLnBrk="1" hangingPunct="1"/>
            <a:endParaRPr lang="en-US" altLang="en-US"/>
          </a:p>
        </p:txBody>
      </p:sp>
      <p:sp>
        <p:nvSpPr>
          <p:cNvPr id="7172"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158</a:t>
            </a:r>
          </a:p>
        </p:txBody>
      </p:sp>
    </p:spTree>
    <p:extLst>
      <p:ext uri="{BB962C8B-B14F-4D97-AF65-F5344CB8AC3E}">
        <p14:creationId xmlns:p14="http://schemas.microsoft.com/office/powerpoint/2010/main" val="2473651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Society</a:t>
            </a:r>
          </a:p>
        </p:txBody>
      </p:sp>
      <p:sp>
        <p:nvSpPr>
          <p:cNvPr id="3" name="Content Placeholder 2"/>
          <p:cNvSpPr>
            <a:spLocks noGrp="1"/>
          </p:cNvSpPr>
          <p:nvPr>
            <p:ph sz="half" idx="1"/>
          </p:nvPr>
        </p:nvSpPr>
        <p:spPr>
          <a:xfrm>
            <a:off x="457200" y="1673352"/>
            <a:ext cx="4038600" cy="5184648"/>
          </a:xfrm>
        </p:spPr>
        <p:txBody>
          <a:bodyPr>
            <a:normAutofit fontScale="92500" lnSpcReduction="20000"/>
          </a:bodyPr>
          <a:lstStyle/>
          <a:p>
            <a:r>
              <a:rPr lang="en-US" sz="2000" dirty="0">
                <a:latin typeface="Times New Roman" panose="02020603050405020304" pitchFamily="18" charset="0"/>
                <a:cs typeface="Times New Roman" panose="02020603050405020304" pitchFamily="18" charset="0"/>
              </a:rPr>
              <a:t>Paterfamilias</a:t>
            </a:r>
          </a:p>
          <a:p>
            <a:pPr lvl="1"/>
            <a:r>
              <a:rPr lang="en-US" sz="2000" dirty="0">
                <a:latin typeface="Times New Roman" panose="02020603050405020304" pitchFamily="18" charset="0"/>
                <a:cs typeface="Times New Roman" panose="02020603050405020304" pitchFamily="18" charset="0"/>
              </a:rPr>
              <a:t>Patriarchy</a:t>
            </a:r>
          </a:p>
          <a:p>
            <a:pPr lvl="1"/>
            <a:r>
              <a:rPr lang="en-US" sz="2000" dirty="0">
                <a:latin typeface="Times New Roman" panose="02020603050405020304" pitchFamily="18" charset="0"/>
                <a:cs typeface="Times New Roman" panose="02020603050405020304" pitchFamily="18" charset="0"/>
              </a:rPr>
              <a:t>Several generations</a:t>
            </a:r>
          </a:p>
          <a:p>
            <a:pPr lvl="1"/>
            <a:r>
              <a:rPr lang="en-US" sz="2000" dirty="0">
                <a:latin typeface="Times New Roman" panose="02020603050405020304" pitchFamily="18" charset="0"/>
                <a:cs typeface="Times New Roman" panose="02020603050405020304" pitchFamily="18" charset="0"/>
              </a:rPr>
              <a:t>Slaves</a:t>
            </a:r>
          </a:p>
          <a:p>
            <a:r>
              <a:rPr lang="en-US" sz="2000" dirty="0">
                <a:latin typeface="Times New Roman" panose="02020603050405020304" pitchFamily="18" charset="0"/>
                <a:cs typeface="Times New Roman" panose="02020603050405020304" pitchFamily="18" charset="0"/>
              </a:rPr>
              <a:t>Patron/Client Relationship</a:t>
            </a:r>
          </a:p>
          <a:p>
            <a:pPr lvl="1"/>
            <a:r>
              <a:rPr lang="en-US" sz="2000" dirty="0">
                <a:latin typeface="Times New Roman" panose="02020603050405020304" pitchFamily="18" charset="0"/>
                <a:cs typeface="Times New Roman" panose="02020603050405020304" pitchFamily="18" charset="0"/>
              </a:rPr>
              <a:t>Patrons (wealthy members of society) provided protection, loans, legal advice to those in the lower classes (clients)</a:t>
            </a:r>
          </a:p>
          <a:p>
            <a:pPr lvl="1"/>
            <a:r>
              <a:rPr lang="en-US" sz="2000" dirty="0">
                <a:latin typeface="Times New Roman" panose="02020603050405020304" pitchFamily="18" charset="0"/>
                <a:cs typeface="Times New Roman" panose="02020603050405020304" pitchFamily="18" charset="0"/>
              </a:rPr>
              <a:t>Clients were obligated to follow patron into battle, work land</a:t>
            </a:r>
          </a:p>
          <a:p>
            <a:r>
              <a:rPr lang="en-US" sz="2000" dirty="0">
                <a:latin typeface="Times New Roman" panose="02020603050405020304" pitchFamily="18" charset="0"/>
                <a:cs typeface="Times New Roman" panose="02020603050405020304" pitchFamily="18" charset="0"/>
              </a:rPr>
              <a:t>Women</a:t>
            </a:r>
          </a:p>
          <a:p>
            <a:pPr lvl="1"/>
            <a:r>
              <a:rPr lang="en-US" sz="2000" dirty="0">
                <a:latin typeface="Times New Roman" panose="02020603050405020304" pitchFamily="18" charset="0"/>
                <a:cs typeface="Times New Roman" panose="02020603050405020304" pitchFamily="18" charset="0"/>
              </a:rPr>
              <a:t>Rights of a child</a:t>
            </a:r>
          </a:p>
          <a:p>
            <a:pPr lvl="1"/>
            <a:r>
              <a:rPr lang="en-US" sz="2000" dirty="0">
                <a:latin typeface="Times New Roman" panose="02020603050405020304" pitchFamily="18" charset="0"/>
                <a:cs typeface="Times New Roman" panose="02020603050405020304" pitchFamily="18" charset="0"/>
              </a:rPr>
              <a:t>Under authority of males</a:t>
            </a:r>
          </a:p>
          <a:p>
            <a:pPr lvl="1"/>
            <a:r>
              <a:rPr lang="en-US" sz="2000" dirty="0">
                <a:latin typeface="Times New Roman" panose="02020603050405020304" pitchFamily="18" charset="0"/>
                <a:cs typeface="Times New Roman" panose="02020603050405020304" pitchFamily="18" charset="0"/>
              </a:rPr>
              <a:t>Cannot own land</a:t>
            </a:r>
          </a:p>
          <a:p>
            <a:pPr lvl="1"/>
            <a:endParaRPr lang="en-US" dirty="0"/>
          </a:p>
        </p:txBody>
      </p:sp>
      <p:sp>
        <p:nvSpPr>
          <p:cNvPr id="4" name="Content Placeholder 3"/>
          <p:cNvSpPr>
            <a:spLocks noGrp="1"/>
          </p:cNvSpPr>
          <p:nvPr>
            <p:ph sz="half" idx="2"/>
          </p:nvPr>
        </p:nvSpPr>
        <p:spPr>
          <a:xfrm>
            <a:off x="4648202" y="1600199"/>
            <a:ext cx="4041648" cy="4526279"/>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“Urban” empire</a:t>
            </a:r>
          </a:p>
          <a:p>
            <a:pPr lvl="1"/>
            <a:r>
              <a:rPr lang="en-US" sz="2800" dirty="0">
                <a:latin typeface="Times New Roman" panose="02020603050405020304" pitchFamily="18" charset="0"/>
                <a:cs typeface="Times New Roman" panose="02020603050405020304" pitchFamily="18" charset="0"/>
              </a:rPr>
              <a:t>Administration centered in towns</a:t>
            </a:r>
          </a:p>
          <a:p>
            <a:pPr lvl="1"/>
            <a:r>
              <a:rPr lang="en-US" sz="2800" dirty="0">
                <a:latin typeface="Times New Roman" panose="02020603050405020304" pitchFamily="18" charset="0"/>
                <a:cs typeface="Times New Roman" panose="02020603050405020304" pitchFamily="18" charset="0"/>
              </a:rPr>
              <a:t>Majority of population still living in rural/agricultural areas</a:t>
            </a:r>
          </a:p>
          <a:p>
            <a:r>
              <a:rPr lang="en-US" sz="2800" dirty="0">
                <a:latin typeface="Times New Roman" panose="02020603050405020304" pitchFamily="18" charset="0"/>
                <a:cs typeface="Times New Roman" panose="02020603050405020304" pitchFamily="18" charset="0"/>
              </a:rPr>
              <a:t>Large city problems</a:t>
            </a:r>
          </a:p>
          <a:p>
            <a:pPr lvl="1"/>
            <a:r>
              <a:rPr lang="en-US" sz="2800" dirty="0">
                <a:latin typeface="Times New Roman" panose="02020603050405020304" pitchFamily="18" charset="0"/>
                <a:cs typeface="Times New Roman" panose="02020603050405020304" pitchFamily="18" charset="0"/>
              </a:rPr>
              <a:t>Strained food/water supply</a:t>
            </a:r>
          </a:p>
          <a:p>
            <a:pPr lvl="1"/>
            <a:r>
              <a:rPr lang="en-US" sz="2800" dirty="0">
                <a:latin typeface="Times New Roman" panose="02020603050405020304" pitchFamily="18" charset="0"/>
                <a:cs typeface="Times New Roman" panose="02020603050405020304" pitchFamily="18" charset="0"/>
              </a:rPr>
              <a:t>Sewage problems</a:t>
            </a:r>
          </a:p>
          <a:p>
            <a:pPr lvl="1"/>
            <a:r>
              <a:rPr lang="en-US" sz="2800" dirty="0">
                <a:latin typeface="Times New Roman" panose="02020603050405020304" pitchFamily="18" charset="0"/>
                <a:cs typeface="Times New Roman" panose="02020603050405020304" pitchFamily="18" charset="0"/>
              </a:rPr>
              <a:t>Elite live lavishly</a:t>
            </a:r>
          </a:p>
          <a:p>
            <a:pPr lvl="1"/>
            <a:r>
              <a:rPr lang="en-US" sz="2800" dirty="0">
                <a:latin typeface="Times New Roman" panose="02020603050405020304" pitchFamily="18" charset="0"/>
                <a:cs typeface="Times New Roman" panose="02020603050405020304" pitchFamily="18" charset="0"/>
              </a:rPr>
              <a:t>Poor live in slums</a:t>
            </a:r>
          </a:p>
          <a:p>
            <a:endParaRPr lang="en-US" dirty="0"/>
          </a:p>
          <a:p>
            <a:pPr lvl="1"/>
            <a:endParaRPr lang="en-US" dirty="0"/>
          </a:p>
          <a:p>
            <a:pPr lvl="1"/>
            <a:endParaRPr lang="en-US" dirty="0"/>
          </a:p>
        </p:txBody>
      </p:sp>
    </p:spTree>
    <p:extLst>
      <p:ext uri="{BB962C8B-B14F-4D97-AF65-F5344CB8AC3E}">
        <p14:creationId xmlns:p14="http://schemas.microsoft.com/office/powerpoint/2010/main" val="3033250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06p1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0475" y="77788"/>
            <a:ext cx="4083050" cy="670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hidden="1"/>
          <p:cNvSpPr>
            <a:spLocks noGrp="1" noChangeArrowheads="1"/>
          </p:cNvSpPr>
          <p:nvPr>
            <p:ph type="title"/>
          </p:nvPr>
        </p:nvSpPr>
        <p:spPr/>
        <p:txBody>
          <a:bodyPr/>
          <a:lstStyle/>
          <a:p>
            <a:pPr eaLnBrk="1" hangingPunct="1"/>
            <a:endParaRPr lang="en-US" altLang="en-US"/>
          </a:p>
        </p:txBody>
      </p:sp>
      <p:sp>
        <p:nvSpPr>
          <p:cNvPr id="5124"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153</a:t>
            </a:r>
          </a:p>
        </p:txBody>
      </p:sp>
    </p:spTree>
    <p:extLst>
      <p:ext uri="{BB962C8B-B14F-4D97-AF65-F5344CB8AC3E}">
        <p14:creationId xmlns:p14="http://schemas.microsoft.com/office/powerpoint/2010/main" val="215318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Religion</a:t>
            </a:r>
          </a:p>
        </p:txBody>
      </p:sp>
      <p:sp>
        <p:nvSpPr>
          <p:cNvPr id="3" name="Content Placeholder 2"/>
          <p:cNvSpPr>
            <a:spLocks noGrp="1"/>
          </p:cNvSpPr>
          <p:nvPr>
            <p:ph idx="1"/>
          </p:nvPr>
        </p:nvSpPr>
        <p:spPr/>
        <p:txBody>
          <a:bodyPr/>
          <a:lstStyle/>
          <a:p>
            <a:r>
              <a:rPr lang="en-US" sz="3200" dirty="0">
                <a:latin typeface="Times New Roman" panose="02020603050405020304" pitchFamily="18" charset="0"/>
                <a:cs typeface="Times New Roman" panose="02020603050405020304" pitchFamily="18" charset="0"/>
              </a:rPr>
              <a:t>Numina: invisible forces that controlled the world (usually connected to nature)</a:t>
            </a:r>
          </a:p>
          <a:p>
            <a:r>
              <a:rPr lang="en-US" sz="3200" dirty="0">
                <a:latin typeface="Times New Roman" panose="02020603050405020304" pitchFamily="18" charset="0"/>
                <a:cs typeface="Times New Roman" panose="02020603050405020304" pitchFamily="18" charset="0"/>
              </a:rPr>
              <a:t>Many gods stolen from Greek religion and renamed</a:t>
            </a:r>
          </a:p>
          <a:p>
            <a:r>
              <a:rPr lang="en-US" sz="3200" dirty="0" err="1">
                <a:latin typeface="Times New Roman" panose="02020603050405020304" pitchFamily="18" charset="0"/>
                <a:cs typeface="Times New Roman" panose="02020603050405020304" pitchFamily="18" charset="0"/>
              </a:rPr>
              <a:t>Pax</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deorum</a:t>
            </a:r>
            <a:r>
              <a:rPr lang="en-US" sz="3200" dirty="0">
                <a:latin typeface="Times New Roman" panose="02020603050405020304" pitchFamily="18" charset="0"/>
                <a:cs typeface="Times New Roman" panose="02020603050405020304" pitchFamily="18" charset="0"/>
              </a:rPr>
              <a:t>: Peace of the gods</a:t>
            </a:r>
          </a:p>
          <a:p>
            <a:pPr lvl="1"/>
            <a:r>
              <a:rPr lang="en-US" sz="3200" dirty="0">
                <a:latin typeface="Times New Roman" panose="02020603050405020304" pitchFamily="18" charset="0"/>
                <a:cs typeface="Times New Roman" panose="02020603050405020304" pitchFamily="18" charset="0"/>
              </a:rPr>
              <a:t>Agreement between the gods and the people</a:t>
            </a:r>
          </a:p>
          <a:p>
            <a:pPr lvl="1"/>
            <a:r>
              <a:rPr lang="en-US" sz="3200" dirty="0">
                <a:latin typeface="Times New Roman" panose="02020603050405020304" pitchFamily="18" charset="0"/>
                <a:cs typeface="Times New Roman" panose="02020603050405020304" pitchFamily="18" charset="0"/>
              </a:rPr>
              <a:t>Sacrifices to honor/win favor of the gods</a:t>
            </a:r>
          </a:p>
          <a:p>
            <a:pPr lvl="1"/>
            <a:r>
              <a:rPr lang="en-US" sz="3200" dirty="0">
                <a:latin typeface="Times New Roman" panose="02020603050405020304" pitchFamily="18" charset="0"/>
                <a:cs typeface="Times New Roman" panose="02020603050405020304" pitchFamily="18" charset="0"/>
              </a:rPr>
              <a:t>Gods reciprocate by favoring the Republic</a:t>
            </a:r>
          </a:p>
          <a:p>
            <a:pPr lvl="1"/>
            <a:endParaRPr lang="en-US" dirty="0"/>
          </a:p>
        </p:txBody>
      </p:sp>
    </p:spTree>
    <p:extLst>
      <p:ext uri="{BB962C8B-B14F-4D97-AF65-F5344CB8AC3E}">
        <p14:creationId xmlns:p14="http://schemas.microsoft.com/office/powerpoint/2010/main" val="439017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732"/>
            <a:ext cx="8229600" cy="731836"/>
          </a:xfrm>
        </p:spPr>
        <p:txBody>
          <a:bodyPr/>
          <a:lstStyle/>
          <a:p>
            <a:r>
              <a:rPr lang="en-US" sz="4400" dirty="0">
                <a:latin typeface="Times New Roman" panose="02020603050405020304" pitchFamily="18" charset="0"/>
                <a:cs typeface="Times New Roman" panose="02020603050405020304" pitchFamily="18" charset="0"/>
              </a:rPr>
              <a:t>Christianity</a:t>
            </a:r>
          </a:p>
        </p:txBody>
      </p:sp>
      <p:sp>
        <p:nvSpPr>
          <p:cNvPr id="3" name="Content Placeholder 2"/>
          <p:cNvSpPr>
            <a:spLocks noGrp="1"/>
          </p:cNvSpPr>
          <p:nvPr>
            <p:ph idx="1"/>
          </p:nvPr>
        </p:nvSpPr>
        <p:spPr>
          <a:xfrm>
            <a:off x="457200" y="731837"/>
            <a:ext cx="8229600" cy="5823946"/>
          </a:xfrm>
        </p:spPr>
        <p:txBody>
          <a:bodyPr>
            <a:normAutofit/>
          </a:bodyPr>
          <a:lstStyle/>
          <a:p>
            <a:r>
              <a:rPr lang="en-US" sz="2000" dirty="0">
                <a:latin typeface="Times New Roman" panose="02020603050405020304" pitchFamily="18" charset="0"/>
                <a:cs typeface="Times New Roman" panose="02020603050405020304" pitchFamily="18" charset="0"/>
              </a:rPr>
              <a:t>6 CE: Judaea (Jewish homeland/modern Israel) comes under Roman rule</a:t>
            </a:r>
          </a:p>
          <a:p>
            <a:r>
              <a:rPr lang="en-US" sz="2000" dirty="0">
                <a:latin typeface="Times New Roman" panose="02020603050405020304" pitchFamily="18" charset="0"/>
                <a:cs typeface="Times New Roman" panose="02020603050405020304" pitchFamily="18" charset="0"/>
              </a:rPr>
              <a:t>Jews waited for the Messiah to drive out the oppressive Romans</a:t>
            </a:r>
          </a:p>
          <a:p>
            <a:r>
              <a:rPr lang="en-US" sz="2000" dirty="0">
                <a:latin typeface="Times New Roman" panose="02020603050405020304" pitchFamily="18" charset="0"/>
                <a:cs typeface="Times New Roman" panose="02020603050405020304" pitchFamily="18" charset="0"/>
              </a:rPr>
              <a:t>Jesus</a:t>
            </a:r>
          </a:p>
          <a:p>
            <a:pPr lvl="1"/>
            <a:r>
              <a:rPr lang="en-US" sz="2000" dirty="0">
                <a:latin typeface="Times New Roman" panose="02020603050405020304" pitchFamily="18" charset="0"/>
                <a:cs typeface="Times New Roman" panose="02020603050405020304" pitchFamily="18" charset="0"/>
              </a:rPr>
              <a:t>Offended Jewish officials</a:t>
            </a:r>
          </a:p>
          <a:p>
            <a:pPr lvl="1"/>
            <a:r>
              <a:rPr lang="en-US" sz="2000" dirty="0">
                <a:latin typeface="Times New Roman" panose="02020603050405020304" pitchFamily="18" charset="0"/>
                <a:cs typeface="Times New Roman" panose="02020603050405020304" pitchFamily="18" charset="0"/>
              </a:rPr>
              <a:t>Accused of blasphemy by claiming to be the Messiah</a:t>
            </a:r>
          </a:p>
          <a:p>
            <a:pPr lvl="1"/>
            <a:r>
              <a:rPr lang="en-US" sz="2000" dirty="0">
                <a:latin typeface="Times New Roman" panose="02020603050405020304" pitchFamily="18" charset="0"/>
                <a:cs typeface="Times New Roman" panose="02020603050405020304" pitchFamily="18" charset="0"/>
              </a:rPr>
              <a:t>Pontius Pilate (Roman governor) sentenced him to death by crucifixion</a:t>
            </a:r>
          </a:p>
          <a:p>
            <a:r>
              <a:rPr lang="en-US" sz="2000" dirty="0">
                <a:latin typeface="Times New Roman" panose="02020603050405020304" pitchFamily="18" charset="0"/>
                <a:cs typeface="Times New Roman" panose="02020603050405020304" pitchFamily="18" charset="0"/>
              </a:rPr>
              <a:t>Paul</a:t>
            </a:r>
          </a:p>
          <a:p>
            <a:pPr lvl="1"/>
            <a:r>
              <a:rPr lang="en-US" sz="2000" dirty="0">
                <a:latin typeface="Times New Roman" panose="02020603050405020304" pitchFamily="18" charset="0"/>
                <a:cs typeface="Times New Roman" panose="02020603050405020304" pitchFamily="18" charset="0"/>
              </a:rPr>
              <a:t>Jew from Tarsus (SE Anatolia)</a:t>
            </a:r>
          </a:p>
          <a:p>
            <a:pPr lvl="1"/>
            <a:r>
              <a:rPr lang="en-US" sz="2000" dirty="0">
                <a:latin typeface="Times New Roman" panose="02020603050405020304" pitchFamily="18" charset="0"/>
                <a:cs typeface="Times New Roman" panose="02020603050405020304" pitchFamily="18" charset="0"/>
              </a:rPr>
              <a:t>Spoke Greek and Aramaic</a:t>
            </a:r>
          </a:p>
          <a:p>
            <a:pPr lvl="2"/>
            <a:r>
              <a:rPr lang="en-US" sz="2000" dirty="0">
                <a:latin typeface="Times New Roman" panose="02020603050405020304" pitchFamily="18" charset="0"/>
                <a:cs typeface="Times New Roman" panose="02020603050405020304" pitchFamily="18" charset="0"/>
              </a:rPr>
              <a:t>Allowed him to travel easily between Greek, Roman, and Jewish traditions</a:t>
            </a:r>
          </a:p>
          <a:p>
            <a:r>
              <a:rPr lang="en-US" sz="2000" dirty="0">
                <a:latin typeface="Times New Roman" panose="02020603050405020304" pitchFamily="18" charset="0"/>
                <a:cs typeface="Times New Roman" panose="02020603050405020304" pitchFamily="18" charset="0"/>
              </a:rPr>
              <a:t>Monotheistic</a:t>
            </a:r>
          </a:p>
          <a:p>
            <a:pPr lvl="1"/>
            <a:r>
              <a:rPr lang="en-US" sz="2000" dirty="0">
                <a:latin typeface="Times New Roman" panose="02020603050405020304" pitchFamily="18" charset="0"/>
                <a:cs typeface="Times New Roman" panose="02020603050405020304" pitchFamily="18" charset="0"/>
              </a:rPr>
              <a:t>Caused dissention between Romans and believers</a:t>
            </a:r>
          </a:p>
          <a:p>
            <a:pPr lvl="1"/>
            <a:r>
              <a:rPr lang="en-US" sz="2000" dirty="0">
                <a:latin typeface="Times New Roman" panose="02020603050405020304" pitchFamily="18" charset="0"/>
                <a:cs typeface="Times New Roman" panose="02020603050405020304" pitchFamily="18" charset="0"/>
              </a:rPr>
              <a:t>Christians refused to worship the emperor</a:t>
            </a:r>
          </a:p>
          <a:p>
            <a:pPr lvl="2"/>
            <a:r>
              <a:rPr lang="en-US" sz="2000" dirty="0">
                <a:latin typeface="Times New Roman" panose="02020603050405020304" pitchFamily="18" charset="0"/>
                <a:cs typeface="Times New Roman" panose="02020603050405020304" pitchFamily="18" charset="0"/>
              </a:rPr>
              <a:t>Seen as not being loyal to the emperor/empire</a:t>
            </a:r>
          </a:p>
          <a:p>
            <a:r>
              <a:rPr lang="en-US" sz="2000" dirty="0">
                <a:latin typeface="Times New Roman" panose="02020603050405020304" pitchFamily="18" charset="0"/>
                <a:cs typeface="Times New Roman" panose="02020603050405020304" pitchFamily="18" charset="0"/>
              </a:rPr>
              <a:t>First converts</a:t>
            </a:r>
          </a:p>
          <a:p>
            <a:pPr lvl="1"/>
            <a:r>
              <a:rPr lang="en-US" sz="2000" dirty="0">
                <a:latin typeface="Times New Roman" panose="02020603050405020304" pitchFamily="18" charset="0"/>
                <a:cs typeface="Times New Roman" panose="02020603050405020304" pitchFamily="18" charset="0"/>
              </a:rPr>
              <a:t>“Disenfranchised groups” (women, children, poor)</a:t>
            </a:r>
          </a:p>
          <a:p>
            <a:pPr lvl="1"/>
            <a:r>
              <a:rPr lang="en-US" sz="2000" dirty="0">
                <a:latin typeface="Times New Roman" panose="02020603050405020304" pitchFamily="18" charset="0"/>
                <a:cs typeface="Times New Roman" panose="02020603050405020304" pitchFamily="18" charset="0"/>
              </a:rPr>
              <a:t>These groups found acceptance in the new religion</a:t>
            </a:r>
          </a:p>
          <a:p>
            <a:pPr lvl="2"/>
            <a:endParaRPr lang="en-US" dirty="0"/>
          </a:p>
        </p:txBody>
      </p:sp>
    </p:spTree>
    <p:extLst>
      <p:ext uri="{BB962C8B-B14F-4D97-AF65-F5344CB8AC3E}">
        <p14:creationId xmlns:p14="http://schemas.microsoft.com/office/powerpoint/2010/main" val="82318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Darius I</a:t>
            </a:r>
          </a:p>
        </p:txBody>
      </p:sp>
      <p:sp>
        <p:nvSpPr>
          <p:cNvPr id="128" name="Shape 128"/>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sp>
        <p:nvSpPr>
          <p:cNvPr id="129" name="Shape 129"/>
          <p:cNvSpPr txBox="1">
            <a:spLocks noGrp="1"/>
          </p:cNvSpPr>
          <p:nvPr>
            <p:ph type="body" idx="2"/>
          </p:nvPr>
        </p:nvSpPr>
        <p:spPr>
          <a:xfrm>
            <a:off x="365760" y="1600200"/>
            <a:ext cx="4041648" cy="452627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Diminished the official role of the Medes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Second founder of the Persian Empire</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Stretched empire from eastern Europe to Libya and Russia</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New organizational structure that would continue until the end of the empire</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6" name="Shape 130" descr="Darius In Parse.JPG">
            <a:extLst>
              <a:ext uri="{FF2B5EF4-FFF2-40B4-BE49-F238E27FC236}">
                <a16:creationId xmlns:a16="http://schemas.microsoft.com/office/drawing/2014/main" id="{518D7E9E-D198-6F46-AE67-6296EE0F80C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86350" y="1726769"/>
            <a:ext cx="3600450" cy="49815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Technology</a:t>
            </a:r>
          </a:p>
        </p:txBody>
      </p:sp>
      <p:sp>
        <p:nvSpPr>
          <p:cNvPr id="3" name="Content Placeholder 2"/>
          <p:cNvSpPr>
            <a:spLocks noGrp="1"/>
          </p:cNvSpPr>
          <p:nvPr>
            <p:ph sz="half" idx="1"/>
          </p:nvPr>
        </p:nvSpPr>
        <p:spPr/>
        <p:txBody>
          <a:bodyPr>
            <a:noAutofit/>
          </a:bodyPr>
          <a:lstStyle/>
          <a:p>
            <a:r>
              <a:rPr lang="en-US" sz="2400" dirty="0">
                <a:latin typeface="Times New Roman" panose="02020603050405020304" pitchFamily="18" charset="0"/>
                <a:cs typeface="Times New Roman" panose="02020603050405020304" pitchFamily="18" charset="0"/>
              </a:rPr>
              <a:t>The Roman Road</a:t>
            </a:r>
          </a:p>
          <a:p>
            <a:pPr lvl="1"/>
            <a:r>
              <a:rPr lang="en-US" sz="2400" dirty="0">
                <a:latin typeface="Times New Roman" panose="02020603050405020304" pitchFamily="18" charset="0"/>
                <a:cs typeface="Times New Roman" panose="02020603050405020304" pitchFamily="18" charset="0"/>
              </a:rPr>
              <a:t>Allowed merchants to safely travel and sell products</a:t>
            </a:r>
          </a:p>
          <a:p>
            <a:pPr lvl="1"/>
            <a:r>
              <a:rPr lang="en-US" sz="2400" dirty="0">
                <a:latin typeface="Times New Roman" panose="02020603050405020304" pitchFamily="18" charset="0"/>
                <a:cs typeface="Times New Roman" panose="02020603050405020304" pitchFamily="18" charset="0"/>
              </a:rPr>
              <a:t>Allowed Christianity to spread across the empire</a:t>
            </a:r>
          </a:p>
          <a:p>
            <a:r>
              <a:rPr lang="en-US" sz="2400" dirty="0">
                <a:latin typeface="Times New Roman" panose="02020603050405020304" pitchFamily="18" charset="0"/>
                <a:cs typeface="Times New Roman" panose="02020603050405020304" pitchFamily="18" charset="0"/>
              </a:rPr>
              <a:t>Aqueducts</a:t>
            </a:r>
          </a:p>
          <a:p>
            <a:pPr lvl="1"/>
            <a:r>
              <a:rPr lang="en-US" sz="2400" dirty="0">
                <a:latin typeface="Times New Roman" panose="02020603050405020304" pitchFamily="18" charset="0"/>
                <a:cs typeface="Times New Roman" panose="02020603050405020304" pitchFamily="18" charset="0"/>
              </a:rPr>
              <a:t>Use of gravity to move water to cities</a:t>
            </a:r>
          </a:p>
          <a:p>
            <a:pPr lvl="1"/>
            <a:r>
              <a:rPr lang="en-US" sz="2400" dirty="0">
                <a:latin typeface="Times New Roman" panose="02020603050405020304" pitchFamily="18" charset="0"/>
                <a:cs typeface="Times New Roman" panose="02020603050405020304" pitchFamily="18" charset="0"/>
              </a:rPr>
              <a:t>Usually elevated above ground over long distances</a:t>
            </a:r>
          </a:p>
          <a:p>
            <a:pPr lvl="1"/>
            <a:r>
              <a:rPr lang="en-US" sz="2400" dirty="0">
                <a:latin typeface="Times New Roman" panose="02020603050405020304" pitchFamily="18" charset="0"/>
                <a:cs typeface="Times New Roman" panose="02020603050405020304" pitchFamily="18" charset="0"/>
              </a:rPr>
              <a:t>Used arches</a:t>
            </a:r>
          </a:p>
        </p:txBody>
      </p:sp>
      <p:sp>
        <p:nvSpPr>
          <p:cNvPr id="4" name="Content Placeholder 3"/>
          <p:cNvSpPr>
            <a:spLocks noGrp="1"/>
          </p:cNvSpPr>
          <p:nvPr>
            <p:ph sz="half" idx="2"/>
          </p:nvPr>
        </p:nvSpPr>
        <p:spPr/>
        <p:txBody>
          <a:bodyPr>
            <a:normAutofit fontScale="92500"/>
          </a:bodyPr>
          <a:lstStyle/>
          <a:p>
            <a:r>
              <a:rPr lang="en-US" sz="2400" dirty="0">
                <a:latin typeface="Times New Roman" panose="02020603050405020304" pitchFamily="18" charset="0"/>
                <a:cs typeface="Times New Roman" panose="02020603050405020304" pitchFamily="18" charset="0"/>
              </a:rPr>
              <a:t>Arches</a:t>
            </a:r>
          </a:p>
          <a:p>
            <a:pPr lvl="1"/>
            <a:r>
              <a:rPr lang="en-US" sz="2400" dirty="0">
                <a:latin typeface="Times New Roman" panose="02020603050405020304" pitchFamily="18" charset="0"/>
                <a:cs typeface="Times New Roman" panose="02020603050405020304" pitchFamily="18" charset="0"/>
              </a:rPr>
              <a:t>Allowed for the distribution of enormous weight without thick supports</a:t>
            </a:r>
          </a:p>
          <a:p>
            <a:r>
              <a:rPr lang="en-US" sz="2400" dirty="0">
                <a:latin typeface="Times New Roman" panose="02020603050405020304" pitchFamily="18" charset="0"/>
                <a:cs typeface="Times New Roman" panose="02020603050405020304" pitchFamily="18" charset="0"/>
              </a:rPr>
              <a:t>Concrete</a:t>
            </a:r>
          </a:p>
          <a:p>
            <a:pPr lvl="1"/>
            <a:r>
              <a:rPr lang="en-US" sz="2400" dirty="0">
                <a:latin typeface="Times New Roman" panose="02020603050405020304" pitchFamily="18" charset="0"/>
                <a:cs typeface="Times New Roman" panose="02020603050405020304" pitchFamily="18" charset="0"/>
              </a:rPr>
              <a:t>Allowed the creation of domes and vaulted ceilings</a:t>
            </a:r>
          </a:p>
          <a:p>
            <a:pPr lvl="1"/>
            <a:r>
              <a:rPr lang="en-US" sz="2400" dirty="0">
                <a:latin typeface="Times New Roman" panose="02020603050405020304" pitchFamily="18" charset="0"/>
                <a:cs typeface="Times New Roman" panose="02020603050405020304" pitchFamily="18" charset="0"/>
              </a:rPr>
              <a:t>Distinguished Roman architecture from the angular Greek architecture</a:t>
            </a:r>
          </a:p>
          <a:p>
            <a:endParaRPr lang="en-US" dirty="0"/>
          </a:p>
        </p:txBody>
      </p:sp>
    </p:spTree>
    <p:extLst>
      <p:ext uri="{BB962C8B-B14F-4D97-AF65-F5344CB8AC3E}">
        <p14:creationId xmlns:p14="http://schemas.microsoft.com/office/powerpoint/2010/main" val="1620329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6p16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447675"/>
            <a:ext cx="8991600" cy="596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hidden="1"/>
          <p:cNvSpPr>
            <a:spLocks noGrp="1" noChangeArrowheads="1"/>
          </p:cNvSpPr>
          <p:nvPr>
            <p:ph type="title"/>
          </p:nvPr>
        </p:nvSpPr>
        <p:spPr/>
        <p:txBody>
          <a:bodyPr/>
          <a:lstStyle/>
          <a:p>
            <a:pPr eaLnBrk="1" hangingPunct="1"/>
            <a:endParaRPr lang="en-US" altLang="en-US"/>
          </a:p>
        </p:txBody>
      </p:sp>
      <p:sp>
        <p:nvSpPr>
          <p:cNvPr id="8196"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eaLnBrk="0" hangingPunct="0">
              <a:defRPr>
                <a:solidFill>
                  <a:schemeClr val="tx1"/>
                </a:solidFill>
                <a:latin typeface="Arial" pitchFamily="34" charset="0"/>
                <a:cs typeface="Arial" pitchFamily="34" charset="0"/>
              </a:defRPr>
            </a:lvl1pPr>
            <a:lvl2pPr marL="742950" indent="-285750" defTabSz="820738" eaLnBrk="0" hangingPunct="0">
              <a:defRPr>
                <a:solidFill>
                  <a:schemeClr val="tx1"/>
                </a:solidFill>
                <a:latin typeface="Arial" pitchFamily="34" charset="0"/>
                <a:cs typeface="Arial" pitchFamily="34" charset="0"/>
              </a:defRPr>
            </a:lvl2pPr>
            <a:lvl3pPr marL="1143000" indent="-228600" defTabSz="820738" eaLnBrk="0" hangingPunct="0">
              <a:defRPr>
                <a:solidFill>
                  <a:schemeClr val="tx1"/>
                </a:solidFill>
                <a:latin typeface="Arial" pitchFamily="34" charset="0"/>
                <a:cs typeface="Arial" pitchFamily="34" charset="0"/>
              </a:defRPr>
            </a:lvl3pPr>
            <a:lvl4pPr marL="1600200" indent="-228600" defTabSz="820738" eaLnBrk="0" hangingPunct="0">
              <a:defRPr>
                <a:solidFill>
                  <a:schemeClr val="tx1"/>
                </a:solidFill>
                <a:latin typeface="Arial" pitchFamily="34" charset="0"/>
                <a:cs typeface="Arial" pitchFamily="34" charset="0"/>
              </a:defRPr>
            </a:lvl4pPr>
            <a:lvl5pPr marL="2057400" indent="-228600" defTabSz="820738" eaLnBrk="0" hangingPunct="0">
              <a:defRPr>
                <a:solidFill>
                  <a:schemeClr val="tx1"/>
                </a:solidFill>
                <a:latin typeface="Arial" pitchFamily="34" charset="0"/>
                <a:cs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sz="1200" b="1"/>
              <a:t>p. 161</a:t>
            </a:r>
          </a:p>
        </p:txBody>
      </p:sp>
    </p:spTree>
    <p:extLst>
      <p:ext uri="{BB962C8B-B14F-4D97-AF65-F5344CB8AC3E}">
        <p14:creationId xmlns:p14="http://schemas.microsoft.com/office/powerpoint/2010/main" val="3468133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Roman ro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0"/>
            <a:ext cx="937846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54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1A107D1-B145-084A-8BF6-3032061DFDAA}"/>
              </a:ext>
            </a:extLst>
          </p:cNvPr>
          <p:cNvSpPr>
            <a:spLocks noGrp="1" noChangeArrowheads="1"/>
          </p:cNvSpPr>
          <p:nvPr>
            <p:ph type="ctrTitle"/>
          </p:nvPr>
        </p:nvSpPr>
        <p:spPr>
          <a:xfrm>
            <a:off x="1365250" y="228600"/>
            <a:ext cx="4773613" cy="1143000"/>
          </a:xfrm>
        </p:spPr>
        <p:txBody>
          <a:bodyPr/>
          <a:lstStyle/>
          <a:p>
            <a:pPr eaLnBrk="1" hangingPunct="1"/>
            <a:r>
              <a:rPr lang="en-US" altLang="en-US" sz="2400" dirty="0">
                <a:solidFill>
                  <a:schemeClr val="bg2"/>
                </a:solidFill>
              </a:rPr>
              <a:t> </a:t>
            </a:r>
            <a:br>
              <a:rPr lang="en-US" altLang="en-US" sz="2400" dirty="0">
                <a:solidFill>
                  <a:schemeClr val="bg2"/>
                </a:solidFill>
              </a:rPr>
            </a:br>
            <a:br>
              <a:rPr lang="en-US" altLang="en-US" sz="2400" dirty="0">
                <a:solidFill>
                  <a:schemeClr val="bg2"/>
                </a:solidFill>
              </a:rPr>
            </a:br>
            <a:br>
              <a:rPr lang="en-US" altLang="en-US" sz="2400" dirty="0">
                <a:solidFill>
                  <a:schemeClr val="bg2"/>
                </a:solidFill>
              </a:rPr>
            </a:br>
            <a:r>
              <a:rPr lang="en-US" altLang="en-US" sz="3200" dirty="0">
                <a:solidFill>
                  <a:schemeClr val="bg2"/>
                </a:solidFill>
                <a:latin typeface="Times New Roman" panose="02020603050405020304" pitchFamily="18" charset="0"/>
                <a:cs typeface="Times New Roman" panose="02020603050405020304" pitchFamily="18" charset="0"/>
              </a:rPr>
              <a:t>   Phoenicians – Seafaring Traders</a:t>
            </a:r>
            <a:br>
              <a:rPr lang="en-US" altLang="en-US" sz="4000" dirty="0"/>
            </a:br>
            <a:endParaRPr lang="en-US" altLang="en-US" u="sng" dirty="0"/>
          </a:p>
        </p:txBody>
      </p:sp>
      <p:sp>
        <p:nvSpPr>
          <p:cNvPr id="2051" name="Rectangle 3">
            <a:extLst>
              <a:ext uri="{FF2B5EF4-FFF2-40B4-BE49-F238E27FC236}">
                <a16:creationId xmlns:a16="http://schemas.microsoft.com/office/drawing/2014/main" id="{2729F9C2-000C-FD4A-9731-0B608E239266}"/>
              </a:ext>
            </a:extLst>
          </p:cNvPr>
          <p:cNvSpPr>
            <a:spLocks noGrp="1" noChangeArrowheads="1"/>
          </p:cNvSpPr>
          <p:nvPr>
            <p:ph type="subTitle" idx="1"/>
          </p:nvPr>
        </p:nvSpPr>
        <p:spPr/>
        <p:txBody>
          <a:bodyPr/>
          <a:lstStyle/>
          <a:p>
            <a:pPr eaLnBrk="1" hangingPunct="1"/>
            <a:endParaRPr lang="en-US" altLang="en-US"/>
          </a:p>
        </p:txBody>
      </p:sp>
      <p:pic>
        <p:nvPicPr>
          <p:cNvPr id="2052" name="Picture 3">
            <a:extLst>
              <a:ext uri="{FF2B5EF4-FFF2-40B4-BE49-F238E27FC236}">
                <a16:creationId xmlns:a16="http://schemas.microsoft.com/office/drawing/2014/main" id="{3E0B2D8A-22E6-AF4F-9C42-853D7760F95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00" y="1524000"/>
            <a:ext cx="711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a:extLst>
              <a:ext uri="{FF2B5EF4-FFF2-40B4-BE49-F238E27FC236}">
                <a16:creationId xmlns:a16="http://schemas.microsoft.com/office/drawing/2014/main" id="{88BB34AB-69C8-E140-B043-AA45BC3BD20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0"/>
            <a:ext cx="213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a:extLst>
              <a:ext uri="{FF2B5EF4-FFF2-40B4-BE49-F238E27FC236}">
                <a16:creationId xmlns:a16="http://schemas.microsoft.com/office/drawing/2014/main" id="{DC272546-7312-DD44-93A5-CB728EAC720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0"/>
            <a:ext cx="1828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a:extLst>
              <a:ext uri="{FF2B5EF4-FFF2-40B4-BE49-F238E27FC236}">
                <a16:creationId xmlns:a16="http://schemas.microsoft.com/office/drawing/2014/main" id="{7CF54043-DE56-F443-9FDE-B0413D51F06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737580">
            <a:off x="5072063" y="104140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515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2190DD-F75F-D04D-81E8-A7D167CB9F42}"/>
              </a:ext>
            </a:extLst>
          </p:cNvPr>
          <p:cNvSpPr>
            <a:spLocks noGrp="1" noChangeArrowheads="1"/>
          </p:cNvSpPr>
          <p:nvPr>
            <p:ph type="title"/>
          </p:nvPr>
        </p:nvSpPr>
        <p:spPr>
          <a:xfrm>
            <a:off x="685800" y="0"/>
            <a:ext cx="7772400" cy="1143000"/>
          </a:xfrm>
        </p:spPr>
        <p:txBody>
          <a:bodyPr/>
          <a:lstStyle/>
          <a:p>
            <a:pPr algn="l" eaLnBrk="1" hangingPunct="1"/>
            <a:r>
              <a:rPr lang="en-US" altLang="en-US" sz="4000" dirty="0">
                <a:solidFill>
                  <a:schemeClr val="tx1"/>
                </a:solidFill>
                <a:latin typeface="Times New Roman" panose="02020603050405020304" pitchFamily="18" charset="0"/>
                <a:cs typeface="Times New Roman" panose="02020603050405020304" pitchFamily="18" charset="0"/>
              </a:rPr>
              <a:t>Phoenicians ~ 1100BCE</a:t>
            </a:r>
          </a:p>
        </p:txBody>
      </p:sp>
      <p:sp>
        <p:nvSpPr>
          <p:cNvPr id="17411" name="Rectangle 3">
            <a:extLst>
              <a:ext uri="{FF2B5EF4-FFF2-40B4-BE49-F238E27FC236}">
                <a16:creationId xmlns:a16="http://schemas.microsoft.com/office/drawing/2014/main" id="{F87BF6F2-7FDA-9F44-AA98-1C7FFF7CCAF3}"/>
              </a:ext>
            </a:extLst>
          </p:cNvPr>
          <p:cNvSpPr>
            <a:spLocks noGrp="1" noChangeArrowheads="1"/>
          </p:cNvSpPr>
          <p:nvPr>
            <p:ph type="body" idx="1"/>
          </p:nvPr>
        </p:nvSpPr>
        <p:spPr>
          <a:xfrm>
            <a:off x="1143000" y="1371600"/>
            <a:ext cx="7772400" cy="4800600"/>
          </a:xfrm>
        </p:spPr>
        <p:style>
          <a:lnRef idx="2">
            <a:schemeClr val="accent1">
              <a:shade val="50000"/>
            </a:schemeClr>
          </a:lnRef>
          <a:fillRef idx="1">
            <a:schemeClr val="accent1"/>
          </a:fillRef>
          <a:effectRef idx="0">
            <a:schemeClr val="accent1"/>
          </a:effectRef>
          <a:fontRef idx="minor">
            <a:schemeClr val="lt1"/>
          </a:fontRef>
        </p:style>
        <p:txBody>
          <a:bodyPr/>
          <a:lstStyle/>
          <a:p>
            <a:pPr marL="514350" indent="-514350">
              <a:defRPr/>
            </a:pPr>
            <a:r>
              <a:rPr lang="en-US" sz="3200" dirty="0">
                <a:solidFill>
                  <a:srgbClr val="FFFFFF"/>
                </a:solidFill>
                <a:latin typeface="Times New Roman" panose="02020603050405020304" pitchFamily="18" charset="0"/>
                <a:cs typeface="Times New Roman" panose="02020603050405020304" pitchFamily="18" charset="0"/>
              </a:rPr>
              <a:t>Area of modern day Lebanon</a:t>
            </a:r>
          </a:p>
          <a:p>
            <a:pPr marL="514350" indent="-514350">
              <a:defRPr/>
            </a:pPr>
            <a:r>
              <a:rPr lang="en-US" sz="3200" dirty="0">
                <a:solidFill>
                  <a:srgbClr val="FFFFFF"/>
                </a:solidFill>
                <a:latin typeface="Times New Roman" panose="02020603050405020304" pitchFamily="18" charset="0"/>
                <a:cs typeface="Times New Roman" panose="02020603050405020304" pitchFamily="18" charset="0"/>
              </a:rPr>
              <a:t>Developed City-states</a:t>
            </a:r>
          </a:p>
          <a:p>
            <a:pPr marL="514350" indent="-514350">
              <a:defRPr/>
            </a:pPr>
            <a:r>
              <a:rPr lang="en-US" sz="3200" dirty="0">
                <a:solidFill>
                  <a:srgbClr val="FFFFFF"/>
                </a:solidFill>
                <a:latin typeface="Times New Roman" panose="02020603050405020304" pitchFamily="18" charset="0"/>
                <a:cs typeface="Times New Roman" panose="02020603050405020304" pitchFamily="18" charset="0"/>
              </a:rPr>
              <a:t>Very wealthy</a:t>
            </a:r>
          </a:p>
          <a:p>
            <a:pPr marL="514350" indent="-514350">
              <a:defRPr/>
            </a:pPr>
            <a:r>
              <a:rPr lang="en-US" sz="3200" dirty="0">
                <a:solidFill>
                  <a:srgbClr val="FFFFFF"/>
                </a:solidFill>
                <a:latin typeface="Times New Roman" panose="02020603050405020304" pitchFamily="18" charset="0"/>
                <a:cs typeface="Times New Roman" panose="02020603050405020304" pitchFamily="18" charset="0"/>
              </a:rPr>
              <a:t>Important trade centers</a:t>
            </a:r>
          </a:p>
          <a:p>
            <a:pPr marL="514350" indent="-514350">
              <a:defRPr/>
            </a:pPr>
            <a:r>
              <a:rPr lang="en-US" sz="3200" dirty="0">
                <a:solidFill>
                  <a:srgbClr val="FFFFFF"/>
                </a:solidFill>
                <a:latin typeface="Times New Roman" panose="02020603050405020304" pitchFamily="18" charset="0"/>
                <a:cs typeface="Times New Roman" panose="02020603050405020304" pitchFamily="18" charset="0"/>
              </a:rPr>
              <a:t>Ship builders</a:t>
            </a:r>
          </a:p>
          <a:p>
            <a:pPr marL="514350" indent="-514350">
              <a:defRPr/>
            </a:pPr>
            <a:r>
              <a:rPr lang="en-US" sz="3200" b="1" dirty="0">
                <a:solidFill>
                  <a:srgbClr val="FFFFFF"/>
                </a:solidFill>
                <a:latin typeface="Times New Roman" panose="02020603050405020304" pitchFamily="18" charset="0"/>
                <a:cs typeface="Times New Roman" panose="02020603050405020304" pitchFamily="18" charset="0"/>
              </a:rPr>
              <a:t>Traded on Mediterranean Sea</a:t>
            </a:r>
          </a:p>
          <a:p>
            <a:pPr marL="514350" indent="-514350">
              <a:defRPr/>
            </a:pPr>
            <a:r>
              <a:rPr lang="en-US" sz="3200" dirty="0">
                <a:solidFill>
                  <a:srgbClr val="FFFFFF"/>
                </a:solidFill>
                <a:latin typeface="Times New Roman" panose="02020603050405020304" pitchFamily="18" charset="0"/>
                <a:cs typeface="Times New Roman" panose="02020603050405020304" pitchFamily="18" charset="0"/>
              </a:rPr>
              <a:t>May have traveled to Britain &amp; Red Sea</a:t>
            </a:r>
          </a:p>
        </p:txBody>
      </p:sp>
    </p:spTree>
    <p:extLst>
      <p:ext uri="{BB962C8B-B14F-4D97-AF65-F5344CB8AC3E}">
        <p14:creationId xmlns:p14="http://schemas.microsoft.com/office/powerpoint/2010/main" val="3303757410"/>
      </p:ext>
    </p:extLst>
  </p:cSld>
  <p:clrMapOvr>
    <a:masterClrMapping/>
  </p:clrMapOvr>
  <p:transition spd="slow">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2B7205-3F5E-AE4A-B0F1-470C0D5C8A21}"/>
              </a:ext>
            </a:extLst>
          </p:cNvPr>
          <p:cNvSpPr>
            <a:spLocks noGrp="1" noChangeArrowheads="1"/>
          </p:cNvSpPr>
          <p:nvPr>
            <p:ph type="title"/>
          </p:nvPr>
        </p:nvSpPr>
        <p:spPr>
          <a:xfrm>
            <a:off x="0" y="0"/>
            <a:ext cx="4953000" cy="838200"/>
          </a:xfrm>
        </p:spPr>
        <p:txBody>
          <a:bodyPr/>
          <a:lstStyle/>
          <a:p>
            <a:pPr algn="l" eaLnBrk="1" hangingPunct="1"/>
            <a:r>
              <a:rPr lang="en-US" altLang="en-US" sz="3600" dirty="0">
                <a:solidFill>
                  <a:schemeClr val="tx1"/>
                </a:solidFill>
                <a:latin typeface="Times New Roman" panose="02020603050405020304" pitchFamily="18" charset="0"/>
                <a:cs typeface="Times New Roman" panose="02020603050405020304" pitchFamily="18" charset="0"/>
              </a:rPr>
              <a:t>Colonies and Trade</a:t>
            </a:r>
          </a:p>
        </p:txBody>
      </p:sp>
      <p:sp>
        <p:nvSpPr>
          <p:cNvPr id="19459" name="Rectangle 3">
            <a:extLst>
              <a:ext uri="{FF2B5EF4-FFF2-40B4-BE49-F238E27FC236}">
                <a16:creationId xmlns:a16="http://schemas.microsoft.com/office/drawing/2014/main" id="{8567569E-10E0-EC40-8B03-744B6EFF9C75}"/>
              </a:ext>
            </a:extLst>
          </p:cNvPr>
          <p:cNvSpPr>
            <a:spLocks noGrp="1" noChangeArrowheads="1"/>
          </p:cNvSpPr>
          <p:nvPr>
            <p:ph type="body" idx="1"/>
          </p:nvPr>
        </p:nvSpPr>
        <p:spPr>
          <a:xfrm>
            <a:off x="4114800" y="4267200"/>
            <a:ext cx="5029200" cy="2209800"/>
          </a:xfrm>
        </p:spPr>
        <p:style>
          <a:lnRef idx="2">
            <a:schemeClr val="accent3">
              <a:shade val="50000"/>
            </a:schemeClr>
          </a:lnRef>
          <a:fillRef idx="1">
            <a:schemeClr val="accent3"/>
          </a:fillRef>
          <a:effectRef idx="0">
            <a:schemeClr val="accent3"/>
          </a:effectRef>
          <a:fontRef idx="minor">
            <a:schemeClr val="lt1"/>
          </a:fontRef>
        </p:style>
        <p:txBody>
          <a:bodyPr/>
          <a:lstStyle/>
          <a:p>
            <a:pPr marL="514350" indent="-514350">
              <a:defRPr/>
            </a:pPr>
            <a:r>
              <a:rPr lang="en-US" sz="2800" dirty="0">
                <a:solidFill>
                  <a:srgbClr val="000000"/>
                </a:solidFill>
                <a:latin typeface="Times New Roman" panose="02020603050405020304" pitchFamily="18" charset="0"/>
                <a:cs typeface="Times New Roman" panose="02020603050405020304" pitchFamily="18" charset="0"/>
              </a:rPr>
              <a:t>Red-purple dye from snails</a:t>
            </a:r>
          </a:p>
          <a:p>
            <a:pPr marL="514350" indent="-514350">
              <a:defRPr/>
            </a:pPr>
            <a:r>
              <a:rPr lang="en-US" sz="2800" dirty="0">
                <a:solidFill>
                  <a:srgbClr val="000000"/>
                </a:solidFill>
                <a:latin typeface="Times New Roman" panose="02020603050405020304" pitchFamily="18" charset="0"/>
                <a:cs typeface="Times New Roman" panose="02020603050405020304" pitchFamily="18" charset="0"/>
              </a:rPr>
              <a:t>Traders and business people</a:t>
            </a:r>
          </a:p>
        </p:txBody>
      </p:sp>
      <p:sp>
        <p:nvSpPr>
          <p:cNvPr id="19460" name="TextBox 3">
            <a:extLst>
              <a:ext uri="{FF2B5EF4-FFF2-40B4-BE49-F238E27FC236}">
                <a16:creationId xmlns:a16="http://schemas.microsoft.com/office/drawing/2014/main" id="{EC34CE8C-E8FD-F241-9909-4752E5BC07FE}"/>
              </a:ext>
            </a:extLst>
          </p:cNvPr>
          <p:cNvSpPr txBox="1">
            <a:spLocks noChangeArrowheads="1"/>
          </p:cNvSpPr>
          <p:nvPr/>
        </p:nvSpPr>
        <p:spPr bwMode="auto">
          <a:xfrm>
            <a:off x="381000" y="838200"/>
            <a:ext cx="4724400" cy="13843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457200" indent="-457200">
              <a:buFont typeface="Arial" panose="020B0604020202020204" pitchFamily="34" charset="0"/>
              <a:buChar char="•"/>
              <a:defRPr/>
            </a:pPr>
            <a:r>
              <a:rPr lang="en-US" altLang="en-US" sz="2800" dirty="0">
                <a:solidFill>
                  <a:srgbClr val="000000"/>
                </a:solidFill>
                <a:latin typeface="Times New Roman" panose="02020603050405020304" pitchFamily="18" charset="0"/>
                <a:cs typeface="Times New Roman" panose="02020603050405020304" pitchFamily="18" charset="0"/>
              </a:rPr>
              <a:t>Carthage – became</a:t>
            </a:r>
          </a:p>
          <a:p>
            <a:pPr>
              <a:defRPr/>
            </a:pPr>
            <a:r>
              <a:rPr lang="en-US" altLang="en-US" sz="2800" dirty="0">
                <a:solidFill>
                  <a:srgbClr val="000000"/>
                </a:solidFill>
                <a:latin typeface="Times New Roman" panose="02020603050405020304" pitchFamily="18" charset="0"/>
                <a:cs typeface="Times New Roman" panose="02020603050405020304" pitchFamily="18" charset="0"/>
              </a:rPr>
              <a:t>      very powerful</a:t>
            </a:r>
          </a:p>
          <a:p>
            <a:pPr marL="457200" indent="-457200">
              <a:buFont typeface="Arial" panose="020B0604020202020204" pitchFamily="34" charset="0"/>
              <a:buChar char="•"/>
              <a:defRPr/>
            </a:pPr>
            <a:r>
              <a:rPr lang="en-US" altLang="en-US" sz="2800" dirty="0" err="1">
                <a:solidFill>
                  <a:srgbClr val="000000"/>
                </a:solidFill>
                <a:latin typeface="Times New Roman" panose="02020603050405020304" pitchFamily="18" charset="0"/>
                <a:cs typeface="Times New Roman" panose="02020603050405020304" pitchFamily="18" charset="0"/>
              </a:rPr>
              <a:t>Tyre</a:t>
            </a:r>
            <a:r>
              <a:rPr lang="en-US" altLang="en-US" sz="2800" dirty="0">
                <a:solidFill>
                  <a:srgbClr val="000000"/>
                </a:solidFill>
                <a:latin typeface="Times New Roman" panose="02020603050405020304" pitchFamily="18" charset="0"/>
                <a:cs typeface="Times New Roman" panose="02020603050405020304" pitchFamily="18" charset="0"/>
              </a:rPr>
              <a:t> - largest city-state</a:t>
            </a:r>
          </a:p>
        </p:txBody>
      </p:sp>
      <p:pic>
        <p:nvPicPr>
          <p:cNvPr id="4101" name="Picture 4">
            <a:extLst>
              <a:ext uri="{FF2B5EF4-FFF2-40B4-BE49-F238E27FC236}">
                <a16:creationId xmlns:a16="http://schemas.microsoft.com/office/drawing/2014/main" id="{C5EB952C-2C93-5A48-A251-2A546CB2A7F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514600"/>
            <a:ext cx="388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FB1E08B5-5BB7-DF45-9DFA-3232FBFE101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a:extLst>
              <a:ext uri="{FF2B5EF4-FFF2-40B4-BE49-F238E27FC236}">
                <a16:creationId xmlns:a16="http://schemas.microsoft.com/office/drawing/2014/main" id="{1082A92A-DB27-C24E-ADFC-2A01FCD053A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5257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74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P spid="1946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6D3F718-202A-114E-8D20-BF7A96B32610}"/>
              </a:ext>
            </a:extLst>
          </p:cNvPr>
          <p:cNvSpPr>
            <a:spLocks noGrp="1" noChangeArrowheads="1"/>
          </p:cNvSpPr>
          <p:nvPr>
            <p:ph type="title" idx="4294967295"/>
          </p:nvPr>
        </p:nvSpPr>
        <p:spPr>
          <a:xfrm>
            <a:off x="685800" y="0"/>
            <a:ext cx="7772400" cy="1143000"/>
          </a:xfrm>
        </p:spPr>
        <p:txBody>
          <a:bodyPr/>
          <a:lstStyle/>
          <a:p>
            <a:pPr algn="l" eaLnBrk="1" hangingPunct="1"/>
            <a:r>
              <a:rPr lang="en-US" altLang="en-US">
                <a:solidFill>
                  <a:srgbClr val="EAEBDE"/>
                </a:solidFill>
              </a:rPr>
              <a:t>E. Phoenician Trade Routes</a:t>
            </a:r>
          </a:p>
        </p:txBody>
      </p:sp>
      <p:pic>
        <p:nvPicPr>
          <p:cNvPr id="5123" name="Picture 4" descr="Picture 6">
            <a:extLst>
              <a:ext uri="{FF2B5EF4-FFF2-40B4-BE49-F238E27FC236}">
                <a16:creationId xmlns:a16="http://schemas.microsoft.com/office/drawing/2014/main" id="{38EA984A-5591-7C49-A898-427D8E9EB2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1430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8228"/>
      </p:ext>
    </p:extLst>
  </p:cSld>
  <p:clrMapOvr>
    <a:masterClrMapping/>
  </p:clrMapOvr>
  <p:transition spd="slow">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2467105-F030-5A43-B61E-379709991A22}"/>
              </a:ext>
            </a:extLst>
          </p:cNvPr>
          <p:cNvSpPr>
            <a:spLocks noGrp="1" noChangeArrowheads="1"/>
          </p:cNvSpPr>
          <p:nvPr>
            <p:ph type="title" idx="4294967295"/>
          </p:nvPr>
        </p:nvSpPr>
        <p:spPr>
          <a:xfrm>
            <a:off x="304799" y="304800"/>
            <a:ext cx="3787515" cy="838200"/>
          </a:xfrm>
        </p:spPr>
        <p:txBody>
          <a:bodyPr/>
          <a:lstStyle/>
          <a:p>
            <a:pPr algn="l" eaLnBrk="1" hangingPunct="1"/>
            <a:r>
              <a:rPr lang="en-US" altLang="en-US" sz="4000" u="sng" dirty="0">
                <a:solidFill>
                  <a:srgbClr val="B1A35A"/>
                </a:solidFill>
                <a:latin typeface="Times New Roman" panose="02020603050405020304" pitchFamily="18" charset="0"/>
                <a:cs typeface="Times New Roman" panose="02020603050405020304" pitchFamily="18" charset="0"/>
              </a:rPr>
              <a:t>Phoenician Ship</a:t>
            </a:r>
            <a:endParaRPr lang="en-US" altLang="en-US" sz="1800" dirty="0">
              <a:solidFill>
                <a:srgbClr val="B1A35A"/>
              </a:solidFill>
              <a:latin typeface="Times New Roman" panose="02020603050405020304" pitchFamily="18" charset="0"/>
              <a:cs typeface="Times New Roman" panose="02020603050405020304" pitchFamily="18" charset="0"/>
            </a:endParaRPr>
          </a:p>
        </p:txBody>
      </p:sp>
      <p:pic>
        <p:nvPicPr>
          <p:cNvPr id="6147" name="Picture 4" descr="Picture 9">
            <a:extLst>
              <a:ext uri="{FF2B5EF4-FFF2-40B4-BE49-F238E27FC236}">
                <a16:creationId xmlns:a16="http://schemas.microsoft.com/office/drawing/2014/main" id="{4F2E07E8-2EA2-8B48-B0FD-3A0B4DB621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141" y="1098030"/>
            <a:ext cx="414020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Picture 7">
            <a:extLst>
              <a:ext uri="{FF2B5EF4-FFF2-40B4-BE49-F238E27FC236}">
                <a16:creationId xmlns:a16="http://schemas.microsoft.com/office/drawing/2014/main" id="{F7C1A1FE-E11B-4344-A394-A9434EEE446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41838" y="304800"/>
            <a:ext cx="4602162"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CC73CF96-D1CC-A842-B4BC-E68AAA1DE05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95600" y="4038600"/>
            <a:ext cx="24130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079550"/>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BEDC07-24FA-DE42-A849-6E78EAA51328}"/>
              </a:ext>
            </a:extLst>
          </p:cNvPr>
          <p:cNvSpPr>
            <a:spLocks noGrp="1" noChangeArrowheads="1"/>
          </p:cNvSpPr>
          <p:nvPr>
            <p:ph type="title"/>
          </p:nvPr>
        </p:nvSpPr>
        <p:spPr>
          <a:xfrm>
            <a:off x="457200" y="1"/>
            <a:ext cx="8229600" cy="869430"/>
          </a:xfrm>
        </p:spPr>
        <p:txBody>
          <a:bodyPr/>
          <a:lstStyle/>
          <a:p>
            <a:pPr algn="l" eaLnBrk="1" hangingPunct="1"/>
            <a:r>
              <a:rPr lang="en-US" altLang="en-US" sz="4400" dirty="0">
                <a:solidFill>
                  <a:schemeClr val="bg2"/>
                </a:solidFill>
                <a:latin typeface="Times New Roman" panose="02020603050405020304" pitchFamily="18" charset="0"/>
                <a:cs typeface="Times New Roman" panose="02020603050405020304" pitchFamily="18" charset="0"/>
              </a:rPr>
              <a:t>The Phoenician Alphabet</a:t>
            </a:r>
          </a:p>
        </p:txBody>
      </p:sp>
      <p:sp>
        <p:nvSpPr>
          <p:cNvPr id="25603" name="Rectangle 3">
            <a:extLst>
              <a:ext uri="{FF2B5EF4-FFF2-40B4-BE49-F238E27FC236}">
                <a16:creationId xmlns:a16="http://schemas.microsoft.com/office/drawing/2014/main" id="{D983ECBE-4834-3E4E-B300-6611ED40BF81}"/>
              </a:ext>
            </a:extLst>
          </p:cNvPr>
          <p:cNvSpPr>
            <a:spLocks noGrp="1" noChangeArrowheads="1"/>
          </p:cNvSpPr>
          <p:nvPr>
            <p:ph type="body" idx="1"/>
          </p:nvPr>
        </p:nvSpPr>
        <p:spPr>
          <a:xfrm>
            <a:off x="0" y="869431"/>
            <a:ext cx="7772400" cy="4114800"/>
          </a:xfrm>
          <a:gradFill rotWithShape="1">
            <a:gsLst>
              <a:gs pos="0">
                <a:srgbClr val="ECF8ED"/>
              </a:gs>
              <a:gs pos="64999">
                <a:srgbClr val="CFEDD1"/>
              </a:gs>
              <a:gs pos="100000">
                <a:srgbClr val="BBE6BD"/>
              </a:gs>
            </a:gsLst>
            <a:lin ang="5400000" scaled="1"/>
          </a:gradFill>
          <a:ln cap="flat">
            <a:solidFill>
              <a:srgbClr val="6EA072"/>
            </a:solidFill>
            <a:miter lim="800000"/>
            <a:headEnd/>
            <a:tailEnd/>
          </a:ln>
          <a:effectLst>
            <a:outerShdw blurRad="40000" dist="20000" dir="5400000" rotWithShape="0">
              <a:srgbClr val="000000">
                <a:alpha val="37999"/>
              </a:srgbClr>
            </a:outerShdw>
          </a:effectLst>
        </p:spPr>
        <p:txBody>
          <a:bodyPr/>
          <a:lstStyle/>
          <a:p>
            <a:pPr marL="514350" indent="-514350" eaLnBrk="1" hangingPunct="1">
              <a:buFontTx/>
              <a:buAutoNum type="alphaUcPeriod"/>
              <a:defRPr/>
            </a:pPr>
            <a:r>
              <a:rPr lang="en-US" altLang="en-US" sz="3200" dirty="0">
                <a:solidFill>
                  <a:srgbClr val="000000"/>
                </a:solidFill>
                <a:latin typeface="Times New Roman" panose="02020603050405020304" pitchFamily="18" charset="0"/>
                <a:cs typeface="Times New Roman" panose="02020603050405020304" pitchFamily="18" charset="0"/>
              </a:rPr>
              <a:t>Developed to record transactions</a:t>
            </a:r>
          </a:p>
          <a:p>
            <a:pPr marL="514350" indent="-514350" eaLnBrk="1" hangingPunct="1">
              <a:buFontTx/>
              <a:buAutoNum type="alphaUcPeriod"/>
              <a:defRPr/>
            </a:pPr>
            <a:r>
              <a:rPr lang="en-US" altLang="en-US" sz="3200" b="1" dirty="0">
                <a:solidFill>
                  <a:srgbClr val="000000"/>
                </a:solidFill>
                <a:latin typeface="Times New Roman" panose="02020603050405020304" pitchFamily="18" charset="0"/>
                <a:cs typeface="Times New Roman" panose="02020603050405020304" pitchFamily="18" charset="0"/>
              </a:rPr>
              <a:t>Symbols represent sounds</a:t>
            </a:r>
          </a:p>
          <a:p>
            <a:pPr marL="514350" indent="-514350" eaLnBrk="1" hangingPunct="1">
              <a:buFontTx/>
              <a:buAutoNum type="alphaUcPeriod"/>
              <a:defRPr/>
            </a:pPr>
            <a:r>
              <a:rPr lang="en-US" altLang="en-US" sz="3200" b="1" dirty="0">
                <a:solidFill>
                  <a:srgbClr val="000000"/>
                </a:solidFill>
                <a:latin typeface="Times New Roman" panose="02020603050405020304" pitchFamily="18" charset="0"/>
                <a:cs typeface="Times New Roman" panose="02020603050405020304" pitchFamily="18" charset="0"/>
              </a:rPr>
              <a:t>Phonetic</a:t>
            </a:r>
          </a:p>
          <a:p>
            <a:pPr marL="514350" indent="-514350" eaLnBrk="1" hangingPunct="1">
              <a:buFontTx/>
              <a:buAutoNum type="alphaUcPeriod"/>
              <a:defRPr/>
            </a:pPr>
            <a:r>
              <a:rPr lang="en-US" altLang="en-US" sz="3200" dirty="0">
                <a:solidFill>
                  <a:srgbClr val="000000"/>
                </a:solidFill>
                <a:latin typeface="Times New Roman" panose="02020603050405020304" pitchFamily="18" charset="0"/>
                <a:cs typeface="Times New Roman" panose="02020603050405020304" pitchFamily="18" charset="0"/>
              </a:rPr>
              <a:t>Easy to learn</a:t>
            </a:r>
          </a:p>
          <a:p>
            <a:pPr marL="514350" indent="-514350" eaLnBrk="1" hangingPunct="1">
              <a:defRPr/>
            </a:pPr>
            <a:endParaRPr lang="en-US" altLang="en-US" dirty="0">
              <a:solidFill>
                <a:srgbClr val="000000"/>
              </a:solidFill>
            </a:endParaRPr>
          </a:p>
        </p:txBody>
      </p:sp>
      <p:pic>
        <p:nvPicPr>
          <p:cNvPr id="4" name="Picture 5" descr="Picture 4">
            <a:extLst>
              <a:ext uri="{FF2B5EF4-FFF2-40B4-BE49-F238E27FC236}">
                <a16:creationId xmlns:a16="http://schemas.microsoft.com/office/drawing/2014/main" id="{3E44B855-FB47-1C47-9150-8507540A6F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7440" y="2353457"/>
            <a:ext cx="6376559" cy="45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91805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172768F-6BFA-9546-B342-127B9F23C259}"/>
              </a:ext>
            </a:extLst>
          </p:cNvPr>
          <p:cNvSpPr>
            <a:spLocks noGrp="1" noChangeArrowheads="1"/>
          </p:cNvSpPr>
          <p:nvPr>
            <p:ph type="title"/>
          </p:nvPr>
        </p:nvSpPr>
        <p:spPr/>
        <p:txBody>
          <a:bodyPr/>
          <a:lstStyle/>
          <a:p>
            <a:pPr algn="l" eaLnBrk="1" hangingPunct="1"/>
            <a:r>
              <a:rPr lang="en-US" altLang="en-US" sz="4400" dirty="0">
                <a:solidFill>
                  <a:schemeClr val="tx1"/>
                </a:solidFill>
                <a:latin typeface="Times New Roman" panose="02020603050405020304" pitchFamily="18" charset="0"/>
                <a:cs typeface="Times New Roman" panose="02020603050405020304" pitchFamily="18" charset="0"/>
              </a:rPr>
              <a:t>Importance of Writing</a:t>
            </a:r>
          </a:p>
        </p:txBody>
      </p:sp>
      <p:sp>
        <p:nvSpPr>
          <p:cNvPr id="5" name="Text Placeholder 4">
            <a:extLst>
              <a:ext uri="{FF2B5EF4-FFF2-40B4-BE49-F238E27FC236}">
                <a16:creationId xmlns:a16="http://schemas.microsoft.com/office/drawing/2014/main" id="{6E5F1D43-92CB-BF4D-A21E-ADE3E6C4D547}"/>
              </a:ext>
            </a:extLst>
          </p:cNvPr>
          <p:cNvSpPr>
            <a:spLocks noGrp="1"/>
          </p:cNvSpPr>
          <p:nvPr>
            <p:ph type="body" idx="1"/>
          </p:nvPr>
        </p:nvSpPr>
        <p:spPr/>
        <p:txBody>
          <a:bodyPr/>
          <a:lstStyle/>
          <a:p>
            <a:pPr indent="-342900">
              <a:buFont typeface="Arial" panose="020B0604020202020204" pitchFamily="34" charset="0"/>
              <a:buChar char="•"/>
              <a:defRPr/>
            </a:pPr>
            <a:r>
              <a:rPr lang="en-US" altLang="en-US" sz="3200" dirty="0">
                <a:solidFill>
                  <a:schemeClr val="tx1"/>
                </a:solidFill>
                <a:latin typeface="Times New Roman" panose="02020603050405020304" pitchFamily="18" charset="0"/>
                <a:cs typeface="Times New Roman" panose="02020603050405020304" pitchFamily="18" charset="0"/>
              </a:rPr>
              <a:t>Bills of sales</a:t>
            </a:r>
          </a:p>
          <a:p>
            <a:pPr indent="-342900">
              <a:buFont typeface="Arial" panose="020B0604020202020204" pitchFamily="34" charset="0"/>
              <a:buChar char="•"/>
              <a:defRPr/>
            </a:pPr>
            <a:r>
              <a:rPr lang="en-US" altLang="en-US" sz="3200" dirty="0">
                <a:solidFill>
                  <a:schemeClr val="tx1"/>
                </a:solidFill>
                <a:latin typeface="Times New Roman" panose="02020603050405020304" pitchFamily="18" charset="0"/>
                <a:cs typeface="Times New Roman" panose="02020603050405020304" pitchFamily="18" charset="0"/>
              </a:rPr>
              <a:t>Contracts</a:t>
            </a:r>
          </a:p>
          <a:p>
            <a:pPr indent="-342900">
              <a:buFont typeface="Arial" panose="020B0604020202020204" pitchFamily="34" charset="0"/>
              <a:buChar char="•"/>
              <a:defRPr/>
            </a:pPr>
            <a:r>
              <a:rPr lang="en-US" altLang="en-US" sz="3200" dirty="0">
                <a:solidFill>
                  <a:schemeClr val="tx1"/>
                </a:solidFill>
                <a:latin typeface="Times New Roman" panose="02020603050405020304" pitchFamily="18" charset="0"/>
                <a:cs typeface="Times New Roman" panose="02020603050405020304" pitchFamily="18" charset="0"/>
              </a:rPr>
              <a:t>Record events</a:t>
            </a:r>
          </a:p>
          <a:p>
            <a:pPr indent="-342900">
              <a:buFont typeface="Arial" panose="020B0604020202020204" pitchFamily="34" charset="0"/>
              <a:buChar char="•"/>
              <a:defRPr/>
            </a:pPr>
            <a:r>
              <a:rPr lang="en-US" altLang="en-US" sz="3200" dirty="0">
                <a:solidFill>
                  <a:schemeClr val="tx1"/>
                </a:solidFill>
                <a:latin typeface="Times New Roman" panose="02020603050405020304" pitchFamily="18" charset="0"/>
                <a:cs typeface="Times New Roman" panose="02020603050405020304" pitchFamily="18" charset="0"/>
              </a:rPr>
              <a:t>Record history</a:t>
            </a:r>
          </a:p>
          <a:p>
            <a:pPr indent="-342900">
              <a:buFont typeface="Arial" panose="020B0604020202020204" pitchFamily="34" charset="0"/>
              <a:buChar char="•"/>
              <a:defRPr/>
            </a:pPr>
            <a:r>
              <a:rPr lang="en-US" altLang="en-US" sz="3200" dirty="0">
                <a:solidFill>
                  <a:schemeClr val="tx1"/>
                </a:solidFill>
                <a:latin typeface="Times New Roman" panose="02020603050405020304" pitchFamily="18" charset="0"/>
                <a:cs typeface="Times New Roman" panose="02020603050405020304" pitchFamily="18" charset="0"/>
              </a:rPr>
              <a:t>Story telling</a:t>
            </a:r>
          </a:p>
          <a:p>
            <a:endParaRPr lang="en-US" dirty="0"/>
          </a:p>
        </p:txBody>
      </p:sp>
      <p:sp>
        <p:nvSpPr>
          <p:cNvPr id="6" name="TextBox 5">
            <a:extLst>
              <a:ext uri="{FF2B5EF4-FFF2-40B4-BE49-F238E27FC236}">
                <a16:creationId xmlns:a16="http://schemas.microsoft.com/office/drawing/2014/main" id="{C6D192CC-EB2A-044C-9E70-16DD37F39F93}"/>
              </a:ext>
            </a:extLst>
          </p:cNvPr>
          <p:cNvSpPr txBox="1"/>
          <p:nvPr/>
        </p:nvSpPr>
        <p:spPr>
          <a:xfrm>
            <a:off x="4571999" y="2218545"/>
            <a:ext cx="4114801" cy="3970318"/>
          </a:xfrm>
          <a:prstGeom prst="rect">
            <a:avLst/>
          </a:prstGeom>
          <a:noFill/>
        </p:spPr>
        <p:txBody>
          <a:bodyPr wrap="square" rtlCol="0">
            <a:spAutoFit/>
          </a:bodyPr>
          <a:lstStyle/>
          <a:p>
            <a:pPr>
              <a:defRPr/>
            </a:pPr>
            <a:r>
              <a:rPr lang="en-US" altLang="en-US" sz="2800" b="1" dirty="0">
                <a:latin typeface="Times New Roman" panose="02020603050405020304" pitchFamily="18" charset="0"/>
                <a:cs typeface="Times New Roman" panose="02020603050405020304" pitchFamily="18" charset="0"/>
              </a:rPr>
              <a:t>Recap of Writing:</a:t>
            </a:r>
          </a:p>
          <a:p>
            <a:pPr>
              <a:buFont typeface="Arial" charset="0"/>
              <a:buAutoNum type="arabicPeriod"/>
              <a:defRPr/>
            </a:pPr>
            <a:r>
              <a:rPr lang="en-US" altLang="en-US" sz="2800" b="1" dirty="0">
                <a:latin typeface="Times New Roman" panose="02020603050405020304" pitchFamily="18" charset="0"/>
                <a:cs typeface="Times New Roman" panose="02020603050405020304" pitchFamily="18" charset="0"/>
              </a:rPr>
              <a:t>Cuneiform – Sumerians (on stone and clay)</a:t>
            </a:r>
          </a:p>
          <a:p>
            <a:pPr>
              <a:buFont typeface="Arial" charset="0"/>
              <a:buAutoNum type="arabicPeriod"/>
              <a:defRPr/>
            </a:pPr>
            <a:r>
              <a:rPr lang="en-US" altLang="en-US" sz="2800" b="1" dirty="0">
                <a:latin typeface="Times New Roman" panose="02020603050405020304" pitchFamily="18" charset="0"/>
                <a:cs typeface="Times New Roman" panose="02020603050405020304" pitchFamily="18" charset="0"/>
              </a:rPr>
              <a:t>Hieroglyphics – Egyptians (on stone, clay and then papyrus)</a:t>
            </a:r>
          </a:p>
          <a:p>
            <a:pPr>
              <a:buFont typeface="Arial" charset="0"/>
              <a:buAutoNum type="arabicPeriod"/>
              <a:defRPr/>
            </a:pPr>
            <a:r>
              <a:rPr lang="en-US" altLang="en-US" sz="2800" b="1" dirty="0">
                <a:latin typeface="Times New Roman" panose="02020603050405020304" pitchFamily="18" charset="0"/>
                <a:cs typeface="Times New Roman" panose="02020603050405020304" pitchFamily="18" charset="0"/>
              </a:rPr>
              <a:t>Phoenician Alphabet – symbols = sounds - Phoenicians </a:t>
            </a:r>
          </a:p>
        </p:txBody>
      </p:sp>
    </p:spTree>
    <p:extLst>
      <p:ext uri="{BB962C8B-B14F-4D97-AF65-F5344CB8AC3E}">
        <p14:creationId xmlns:p14="http://schemas.microsoft.com/office/powerpoint/2010/main" val="2859465821"/>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20833"/>
              </a:lnSpc>
              <a:spcBef>
                <a:spcPts val="0"/>
              </a:spcBef>
              <a:buClr>
                <a:schemeClr val="dk2"/>
              </a:buClr>
              <a:buSzPct val="25000"/>
              <a:buFont typeface="Times New Roman"/>
              <a:buNone/>
            </a:pPr>
            <a:r>
              <a:rPr lang="en-US" sz="4800" b="0" i="0" u="none" strike="noStrike" cap="none">
                <a:solidFill>
                  <a:schemeClr val="dk2"/>
                </a:solidFill>
                <a:latin typeface="Times New Roman"/>
                <a:ea typeface="Times New Roman"/>
                <a:cs typeface="Times New Roman"/>
                <a:sym typeface="Times New Roman"/>
              </a:rPr>
              <a:t>New Organizational Structure</a:t>
            </a:r>
          </a:p>
        </p:txBody>
      </p:sp>
      <p:sp>
        <p:nvSpPr>
          <p:cNvPr id="136" name="Shape 13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600" b="0" i="0" u="none" strike="noStrike" cap="none">
                <a:solidFill>
                  <a:srgbClr val="7F7F7F"/>
                </a:solidFill>
                <a:latin typeface="Questrial"/>
                <a:ea typeface="Questrial"/>
                <a:cs typeface="Questrial"/>
                <a:sym typeface="Questrial"/>
              </a:rPr>
              <a:t>Divided empire</a:t>
            </a:r>
          </a:p>
          <a:p>
            <a:pPr marL="342900" marR="0" lvl="0" indent="-342900" algn="l" rtl="0">
              <a:spcBef>
                <a:spcPts val="520"/>
              </a:spcBef>
              <a:buClr>
                <a:srgbClr val="7F7F7F"/>
              </a:buClr>
              <a:buSzPct val="100000"/>
              <a:buFont typeface="Arial"/>
              <a:buChar char="•"/>
            </a:pPr>
            <a:r>
              <a:rPr lang="en-US" sz="2600" b="0" i="0" u="none" strike="noStrike" cap="none">
                <a:solidFill>
                  <a:srgbClr val="7F7F7F"/>
                </a:solidFill>
                <a:latin typeface="Questrial"/>
                <a:ea typeface="Questrial"/>
                <a:cs typeface="Questrial"/>
                <a:sym typeface="Questrial"/>
              </a:rPr>
              <a:t>20 provinces</a:t>
            </a:r>
          </a:p>
          <a:p>
            <a:pPr marL="342900" marR="0" lvl="0" indent="-342900" algn="l" rtl="0">
              <a:spcBef>
                <a:spcPts val="520"/>
              </a:spcBef>
              <a:buClr>
                <a:srgbClr val="7F7F7F"/>
              </a:buClr>
              <a:buSzPct val="100000"/>
              <a:buFont typeface="Arial"/>
              <a:buChar char="•"/>
            </a:pPr>
            <a:r>
              <a:rPr lang="en-US" sz="2600" b="0" i="0" u="none" strike="noStrike" cap="none">
                <a:solidFill>
                  <a:srgbClr val="7F7F7F"/>
                </a:solidFill>
                <a:latin typeface="Questrial"/>
                <a:ea typeface="Questrial"/>
                <a:cs typeface="Questrial"/>
                <a:sym typeface="Questrial"/>
              </a:rPr>
              <a:t>Satrap: Persian “governor” in charge of a province</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Collect taxes</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Local court system</a:t>
            </a:r>
          </a:p>
          <a:p>
            <a:pPr marL="742950" marR="0" lvl="1" indent="-285750" algn="l" rtl="0">
              <a:spcBef>
                <a:spcPts val="360"/>
              </a:spcBef>
              <a:buClr>
                <a:srgbClr val="7F7F7F"/>
              </a:buClr>
              <a:buSzPct val="100000"/>
              <a:buFont typeface="Courier New"/>
              <a:buChar char="o"/>
            </a:pPr>
            <a:r>
              <a:rPr lang="en-US" sz="1800" b="0" i="0" u="none" strike="noStrike" cap="none">
                <a:solidFill>
                  <a:srgbClr val="7F7F7F"/>
                </a:solidFill>
                <a:latin typeface="Questrial"/>
                <a:ea typeface="Questrial"/>
                <a:cs typeface="Questrial"/>
                <a:sym typeface="Questrial"/>
              </a:rPr>
              <a:t>Hereditary (eventually)</a:t>
            </a:r>
          </a:p>
          <a:p>
            <a:pPr marL="630936" marR="0" lvl="2" indent="-8636" algn="l" rtl="0">
              <a:spcBef>
                <a:spcPts val="320"/>
              </a:spcBef>
              <a:buClr>
                <a:srgbClr val="7F7F7F"/>
              </a:buClr>
              <a:buSzPct val="25000"/>
              <a:buFont typeface="Arial"/>
              <a:buNone/>
            </a:pPr>
            <a:endParaRPr sz="1600" b="0" i="0" u="none" strike="noStrike" cap="none">
              <a:solidFill>
                <a:srgbClr val="7F7F7F"/>
              </a:solidFill>
              <a:latin typeface="Questrial"/>
              <a:ea typeface="Questrial"/>
              <a:cs typeface="Questrial"/>
              <a:sym typeface="Questrial"/>
            </a:endParaRP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137" name="Shape 137" descr="http://m0.i.pbase.com/u17/dosseman/large/39181440.00016SatrapSarcophagusgroomssid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91000" y="3276600"/>
            <a:ext cx="4468194" cy="29813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953517DE-DA28-FC49-ACA3-1639F27E6D2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371600"/>
            <a:ext cx="94361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17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Persian Royal Road</a:t>
            </a: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1600 miles</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Postal system</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Royal messengers could travel across empire from modern Turkey to Iran within roughly a week</a:t>
            </a:r>
          </a:p>
          <a:p>
            <a:pPr marL="342900" marR="0" lvl="0" indent="-342900" algn="l" rtl="0">
              <a:spcBef>
                <a:spcPts val="480"/>
              </a:spcBef>
              <a:buClr>
                <a:srgbClr val="7F7F7F"/>
              </a:buClr>
              <a:buSzPct val="100000"/>
              <a:buFont typeface="Arial"/>
              <a:buChar char="•"/>
            </a:pPr>
            <a:r>
              <a:rPr lang="en-US" sz="2400" b="0" i="0" u="none" strike="noStrike" cap="none">
                <a:solidFill>
                  <a:srgbClr val="7F7F7F"/>
                </a:solidFill>
                <a:latin typeface="Questrial"/>
                <a:ea typeface="Questrial"/>
                <a:cs typeface="Questrial"/>
                <a:sym typeface="Questrial"/>
              </a:rPr>
              <a:t>111 rest stops</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Caravanserai</a:t>
            </a:r>
          </a:p>
          <a:p>
            <a:pPr marL="742950" marR="0" lvl="1" indent="-285750" algn="l" rtl="0">
              <a:spcBef>
                <a:spcPts val="320"/>
              </a:spcBef>
              <a:buClr>
                <a:srgbClr val="7F7F7F"/>
              </a:buClr>
              <a:buSzPct val="100000"/>
              <a:buFont typeface="Courier New"/>
              <a:buChar char="o"/>
            </a:pPr>
            <a:r>
              <a:rPr lang="en-US" sz="1600" b="0" i="0" u="none" strike="noStrike" cap="none">
                <a:solidFill>
                  <a:srgbClr val="7F7F7F"/>
                </a:solidFill>
                <a:latin typeface="Questrial"/>
                <a:ea typeface="Questrial"/>
                <a:cs typeface="Questrial"/>
                <a:sym typeface="Questrial"/>
              </a:rPr>
              <a:t>Guards at each stop</a:t>
            </a:r>
          </a:p>
          <a:p>
            <a:pPr marL="342900" marR="0" lvl="0" indent="-342900" algn="l" rtl="0">
              <a:spcBef>
                <a:spcPts val="48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144" name="Shape 144" descr="https://upload.wikimedia.org/wikipedia/commons/thumb/e/e7/Neyestanak_Caravanserai_Inner_Courtyard_2007-01-01.jpg/1920px-Neyestanak_Caravanserai_Inner_Courtyard_2007-01-0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4114800"/>
            <a:ext cx="7995072" cy="2666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0"/>
            <a:ext cx="8229600" cy="1600199"/>
          </a:xfrm>
          <a:prstGeom prst="rect">
            <a:avLst/>
          </a:prstGeom>
          <a:noFill/>
          <a:ln>
            <a:noFill/>
          </a:ln>
        </p:spPr>
        <p:txBody>
          <a:bodyPr lIns="91425" tIns="45700" rIns="91425" bIns="45700" anchor="b" anchorCtr="0">
            <a:noAutofit/>
          </a:bodyPr>
          <a:lstStyle/>
          <a:p>
            <a:pPr marL="0" marR="0" lvl="0" indent="0" algn="ctr" rtl="0">
              <a:lnSpc>
                <a:spcPct val="107407"/>
              </a:lnSpc>
              <a:spcBef>
                <a:spcPts val="0"/>
              </a:spcBef>
              <a:buClr>
                <a:schemeClr val="dk2"/>
              </a:buClr>
              <a:buSzPct val="25000"/>
              <a:buFont typeface="Times New Roman"/>
              <a:buNone/>
            </a:pPr>
            <a:r>
              <a:rPr lang="en-US" sz="5400" b="0" i="0" u="none" strike="noStrike" cap="none">
                <a:solidFill>
                  <a:schemeClr val="dk2"/>
                </a:solidFill>
                <a:latin typeface="Times New Roman"/>
                <a:ea typeface="Times New Roman"/>
                <a:cs typeface="Times New Roman"/>
                <a:sym typeface="Times New Roman"/>
              </a:rPr>
              <a:t>Persian Royal Road</a:t>
            </a:r>
          </a:p>
        </p:txBody>
      </p:sp>
      <p:sp>
        <p:nvSpPr>
          <p:cNvPr id="150" name="Shape 15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7F7F7F"/>
              </a:buClr>
              <a:buSzPct val="100000"/>
              <a:buFont typeface="Arial"/>
              <a:buNone/>
            </a:pPr>
            <a:endParaRPr sz="2400" b="0" i="0" u="none" strike="noStrike" cap="none">
              <a:solidFill>
                <a:srgbClr val="7F7F7F"/>
              </a:solidFill>
              <a:latin typeface="Questrial"/>
              <a:ea typeface="Questrial"/>
              <a:cs typeface="Questrial"/>
              <a:sym typeface="Questrial"/>
            </a:endParaRPr>
          </a:p>
        </p:txBody>
      </p:sp>
      <p:pic>
        <p:nvPicPr>
          <p:cNvPr id="151" name="Shape 151" descr="05map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85255"/>
            <a:ext cx="9144000" cy="5372746"/>
          </a:xfrm>
          <a:prstGeom prst="rect">
            <a:avLst/>
          </a:prstGeom>
          <a:noFill/>
          <a:ln>
            <a:noFill/>
          </a:ln>
        </p:spPr>
      </p:pic>
    </p:spTree>
  </p:cSld>
  <p:clrMapOvr>
    <a:masterClrMapping/>
  </p:clrMapOvr>
</p:sld>
</file>

<file path=ppt/theme/theme1.xml><?xml version="1.0" encoding="utf-8"?>
<a:theme xmlns:a="http://schemas.openxmlformats.org/drawingml/2006/main"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3795</Words>
  <Application>Microsoft Macintosh PowerPoint</Application>
  <PresentationFormat>On-screen Show (4:3)</PresentationFormat>
  <Paragraphs>597</Paragraphs>
  <Slides>70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Times New Roman</vt:lpstr>
      <vt:lpstr>Calibri</vt:lpstr>
      <vt:lpstr>Arial</vt:lpstr>
      <vt:lpstr>Courier New</vt:lpstr>
      <vt:lpstr>Questrial</vt:lpstr>
      <vt:lpstr>ScalaSansPro-Regular</vt:lpstr>
      <vt:lpstr>Executive</vt:lpstr>
      <vt:lpstr>Classical Mediterranean Empires</vt:lpstr>
      <vt:lpstr>Ancient Iran (Persia)</vt:lpstr>
      <vt:lpstr>Land of the Aryans</vt:lpstr>
      <vt:lpstr>Persian Empire</vt:lpstr>
      <vt:lpstr>Cyrus</vt:lpstr>
      <vt:lpstr>Darius I</vt:lpstr>
      <vt:lpstr>New Organizational Structure</vt:lpstr>
      <vt:lpstr>Persian Royal Road</vt:lpstr>
      <vt:lpstr>Persian Royal Road</vt:lpstr>
      <vt:lpstr>Society</vt:lpstr>
      <vt:lpstr>Decline of the Achaemenid Empire</vt:lpstr>
      <vt:lpstr>Capital(s)</vt:lpstr>
      <vt:lpstr>Susa</vt:lpstr>
      <vt:lpstr>Persepolis</vt:lpstr>
      <vt:lpstr>Zoroastrianism</vt:lpstr>
      <vt:lpstr>Zoroastrianism</vt:lpstr>
      <vt:lpstr>Ancient Greece</vt:lpstr>
      <vt:lpstr>Classical Greece, 800-350 B.C.E.</vt:lpstr>
      <vt:lpstr>Geography/Resources</vt:lpstr>
      <vt:lpstr>PowerPoint Presentation</vt:lpstr>
      <vt:lpstr>Polis </vt:lpstr>
      <vt:lpstr>Hoplites and Colonization</vt:lpstr>
      <vt:lpstr>Politics</vt:lpstr>
      <vt:lpstr>Culture</vt:lpstr>
      <vt:lpstr>Athens vs. Sparta</vt:lpstr>
      <vt:lpstr>This. Is. Sparta!!!</vt:lpstr>
      <vt:lpstr>Sparta (No, really) </vt:lpstr>
      <vt:lpstr>Athens</vt:lpstr>
      <vt:lpstr>Persian Wars</vt:lpstr>
      <vt:lpstr>PowerPoint Presentation</vt:lpstr>
      <vt:lpstr>Philosophy</vt:lpstr>
      <vt:lpstr>Athenian “Equality”</vt:lpstr>
      <vt:lpstr>Peloponnesian War</vt:lpstr>
      <vt:lpstr>The Macedonians</vt:lpstr>
      <vt:lpstr>Hellenistic Age</vt:lpstr>
      <vt:lpstr>PowerPoint Presentation</vt:lpstr>
      <vt:lpstr>Hellenistic Kingdoms</vt:lpstr>
      <vt:lpstr>Syncretism</vt:lpstr>
      <vt:lpstr>Early Rome</vt:lpstr>
      <vt:lpstr>Roman Republic (507 BCE - 31 BCE)</vt:lpstr>
      <vt:lpstr>Conflict of the Orders </vt:lpstr>
      <vt:lpstr>Roman Expansion</vt:lpstr>
      <vt:lpstr>PowerPoint Presentation</vt:lpstr>
      <vt:lpstr>Fall of the Republic</vt:lpstr>
      <vt:lpstr>Ambition</vt:lpstr>
      <vt:lpstr>The Principate/Roman Empire  (31 BCE – 330 CE) </vt:lpstr>
      <vt:lpstr>Defending the Empire </vt:lpstr>
      <vt:lpstr>Third Century Crisis (235-284 CE)</vt:lpstr>
      <vt:lpstr>Diocletian (284-305 CE)</vt:lpstr>
      <vt:lpstr>Constantine (306-337 CE)</vt:lpstr>
      <vt:lpstr>Pax Romana</vt:lpstr>
      <vt:lpstr>Romanization </vt:lpstr>
      <vt:lpstr>Economics</vt:lpstr>
      <vt:lpstr>PowerPoint Presentation</vt:lpstr>
      <vt:lpstr>PowerPoint Presentation</vt:lpstr>
      <vt:lpstr>Society</vt:lpstr>
      <vt:lpstr>PowerPoint Presentation</vt:lpstr>
      <vt:lpstr>Religion</vt:lpstr>
      <vt:lpstr>Christianity</vt:lpstr>
      <vt:lpstr>Technology</vt:lpstr>
      <vt:lpstr>PowerPoint Presentation</vt:lpstr>
      <vt:lpstr>PowerPoint Presentation</vt:lpstr>
      <vt:lpstr>       Phoenicians – Seafaring Traders </vt:lpstr>
      <vt:lpstr>Phoenicians ~ 1100BCE</vt:lpstr>
      <vt:lpstr>Colonies and Trade</vt:lpstr>
      <vt:lpstr>E. Phoenician Trade Routes</vt:lpstr>
      <vt:lpstr>Phoenician Ship</vt:lpstr>
      <vt:lpstr>The Phoenician Alphabet</vt:lpstr>
      <vt:lpstr>Importance of Writing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Empires</dc:title>
  <cp:lastModifiedBy>Tripp, Caitlin</cp:lastModifiedBy>
  <cp:revision>5</cp:revision>
  <dcterms:modified xsi:type="dcterms:W3CDTF">2019-06-30T01:35:31Z</dcterms:modified>
</cp:coreProperties>
</file>