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5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86997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87" name="Shape 38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50" name="Shape 45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13" name="Shape 51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22" name="Shape 52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31" name="Shape 53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40" name="Shape 54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8" name="Shape 5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49" name="Shape 54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Shape 60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096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endParaRPr lang="en-US" sz="50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781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Conflagrations: </a:t>
            </a:r>
            <a:b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War II and the Cold War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Fall of France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1940: Germany occupies Denmark, Norway, Belgium, France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forces French to sign armistice agreement in same railroad car used for the armistice imposed on Germany in 1918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Battle of Britain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Air war conducted by the German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Luftwaffe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“The Blitz”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40,000 British civilians killed in urban bombing raids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Especially London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Royal Air Force prevents Germans from invading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Operation Barbarossa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Lebensraum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(“living space”)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June 22, 1941, Hitler double-crosses Stalin and invades Soviet Union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Stalin caught off-guard, rapid advance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severe winter, long supply lines weakened German efforts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Soviets regroup and attack in spring 1942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Turning point: battle of Stalingrad (ends February 1943)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Tide of Axis Expansion in Europe and North Africa, 1942-1943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600200"/>
            <a:ext cx="5637212" cy="4364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Involvement in WWII before Pearl Harbor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initiates “cash and carry” policy to supply Allies with arms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“Lend-lease” program: U.S. lends war goods to Allies, leases naval bases in return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freezes Japanese assets in U.S.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places embargo on oil shipments to Japan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Japanese Defense Minister Tojo Hideki (1884-1948) plans for war with U.S.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Pearl Harbor (December 7, 1941)	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FDR: “a date which will live in infamy”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Destroyed U.S. Navy in the Pacific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Hitler, Mussolini declare war on the U.S. on December 11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joins Great Britain and the Soviet Union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Wreckage from Pearl Harbor</a:t>
            </a: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447800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Japanese Victories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 dominates southeast Asia, Pacific islands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Establishes “Greater East Asia Co-Prosperity Sphere”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War II in Asia and the Pacific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990600"/>
            <a:ext cx="5283200" cy="4948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Defeat of the Axis Powers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factors: personnel reserves, industrial capacity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joining the war turned the tide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Shipbuilding, automotive production especially important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Second World War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Allies vs. Axis powers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Italy, Germany and Japan form Axis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“Revisionists”: wished to revise post-World War I peace treaties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Allies initially follow policy of appeasement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erupts 1939, global by 1941, over 1945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Allied Victory in Europe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 Army (Soviet Union) gains offensive after Stalingrad (February 1943)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British, U.S. forces attack in north Africa, Italy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D-Day: June 6, 1944, British and U.S. forces land in France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U.S., Britain bomb German cities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Dresden, February 1945: 135,000 Germans killed in shelters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 April 1945, Hitler commits suicide; </a:t>
            </a:r>
            <a:b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 May, Germany surrenders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Turning the Tide in the Pacific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code breaking operation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Magic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discovers Japanese plans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 of Midway (June 4, 1942)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takes the offensive, engages in island-hopping strategy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Iwo Jima and Okinawa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Japanese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kamikaze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suicide bombers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Savage two-month battle for Okinawa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Japanese Surrender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firebombs Tokyo, March 1945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100,000 killed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25% of buildings destroyed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Atomic bombs dropped on Hiroshima and Nagasaki, August 1945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Emperor Hirohito (1901-1989) surrenders unconditionally September 2, 1945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Hiroshima after the Bomb</a:t>
            </a:r>
          </a:p>
        </p:txBody>
      </p:sp>
      <p:pic>
        <p:nvPicPr>
          <p:cNvPr id="273" name="Shape 2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447800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Shape 27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Varieties of Wartime Occupation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 states with enforced alliances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Thailand, Denmark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Puppet states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Manchukuo, Vichy France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Military administration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Indochina, Poland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Collaboration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some, opportunity for social mobility under conquerors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Sometimes considered a lesser evil than military administration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Resistance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Military forms of resistance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Intelligence gathering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Protecting refugees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Symbolic gestures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Nazi Genocide and the Jews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Jews primary target of Nazi genocidal efforts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groups also slated for destruction: Roma (Gypsies), homosexuals, Jehovah’s Witnesses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Nazis initially encouraged Jewish emigration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Few countries willing to accept Jewish refugees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Aborted plans to deport Jews to Madagascar, reservation in Poland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Final Solution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Einsatzgruppen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(mobile killing squads) follow German army into Soviet Union with Operation Barbarossa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Round up of Jews and others, machine-gun executions of 1.4 million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Later in 1941 decided on “final solution”: deportation of all European Jews to death camps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Plans solidified at Wannsee Conference, January 1942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Holocaust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Jews deported from ghettos all over Europe in cattle cars, spring 1942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Destination: six specially-designed death camps in eastern Europe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Technologically advanced, assembly-line style of murder through poison gas (Zyklon B)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Corpses destroyed in crematoria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Estimated number of Jews killed: 5.7 million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Axis Rally in Tokyo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447800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Holocaust in Europe, 1933-1945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338" name="Shape 3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143000"/>
            <a:ext cx="6867525" cy="4741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Jewish Resistance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 policy of collective punishment, generations of life as a minority hamper Jewish resistance efforts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ghetto uprisings, armed conflict nevertheless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Warsaw ghetto uprising, spring 1943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Jews in partisan guerilla units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and the War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WAVES (Women Appointed for Volunteer Emergency Service)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U.S., Great Britain bar women from serving in combat units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Soviet, Chinese forces include women fighters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very active in resistance movements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Women’s Roles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occupy jobs of men away at war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take on “head of household” duties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Temporary: men returning from war displace women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lasting impact on women’s movement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Shape 36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“Comfort Women”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women forced into prostitution by Japanese forces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20-30 men per day, in war zones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“Comfort houses,” “consolation centers”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Killed when infected with venereal disease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Large-scale massacres at end of war to hide crimes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ostracism for survivors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Origins of the Cold War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Creation of United Nations, October 1945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Five permanent Security Council members: U.S., Great Britain, France, Soviet Union, China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Differences over future of Poland, eastern Europe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Soviets help bring communist governments to power, 1946-1947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Romania, Bulgaria, Hungary, Poland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Albania and Yugoslavia already communist-controlled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Truman Doctrine (1947)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divided into free and enslaved states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to support all movements for democracy; commits to interventionist foreign policy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“Containment” of communism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Marshall Plan  </a:t>
            </a:r>
          </a:p>
        </p:txBody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Named for George C. Marshall (1880-1959), </a:t>
            </a:r>
            <a:b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Secretary of State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Proposed in 1947, $13 billion to reconstruct western Europe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 Union establishes Council for Mutual Economic Assistance (COMECON), 1949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Shape 40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Military Alliances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 Atlantic Treaty Organization (NATO), 1949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Collective defense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Warsaw Pact, 1955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Countermeasure consisting of seven communist European nations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Divided Germany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Division of postwar Germany, especially Berlin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Western powers merge occupation zones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 blockade of Berlin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Japan’s War in China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Conquest of Chinese Manchuria 1931-1932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Full-scale invasion in 1937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Rape of Nanjing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Ariel bombing of urban center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400,000 Chinese used for bayonet practice, massacred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7,000 women raped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1/3 of all homes destroyed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 signs Tripartite Pact with Germany, Italy (1940); neutrality pact with Soviet Union (1941)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Occupied Germany, 1945-1949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428" name="Shape 4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1058862"/>
            <a:ext cx="6019800" cy="496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Berlin Airlift</a:t>
            </a:r>
          </a:p>
        </p:txBody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months of air shipments to Berlin, beginning June 1948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Cold war did not go “hot”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Soviets lift blockade in summer 1949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 Berlin capital of “German Democratic Republic”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Bonn capital of “Federal Republic of Germany”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Construction of the Berlin Wall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1949-1961: 3.5 million East Germans flee to West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Especially younger, highly-skilled workers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August 1961, construction of wall separating East and West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 of the cold war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People’s Republic of China</a:t>
            </a:r>
          </a:p>
        </p:txBody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war between Communists and Nationalists erupts after defeat of Japan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Jiang Jieshi (Chiang Kai-shek) forced to retreat to island of Taiwan with Nationalist forces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Takes most of China’s gold reserves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Mao Zedong proclaims People’s Republic of China, 1949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Begins dramatic transformation of Chinese society into communist mold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Beijing-Moscow Relations</a:t>
            </a:r>
          </a:p>
        </p:txBody>
      </p:sp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felt threatened by U.S.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Mutual concern over U.S. rehabilitation of Japan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Beijing recognizes primacy of Moscow as communist leader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Receives military, economic aid in return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Division of Korea</a:t>
            </a: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Korea divided along 38th parallel after WWII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1948, two Koreas: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Republic of Korea (South, capital Seoul)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People’s Democratic Republic of Korea (North, capital Pyongyang)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Korean War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 Korea invades in 1950, captures Seoul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lands, drives North Koreans back to 38th parallel, then goes on to capture Pyongyang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Chinese invade, push U.S. back to 38th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million killed until ceasefire reached in summer 1953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peace treaty signed; continued tensions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Containment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Southeast Asian Treaty Organization (SEATO), Asian version of NATO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“Domino theory” moves President Eisenhower (1890-1969) to consider nuclear weapon use in Korea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91" name="Shape 49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Soviet-Chinese Tensions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Chinese believe Soviet aid programs too modest, too many strings attached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Competing for influence in Africa, Asia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Successful nuclear testing in 1964 elevates Chinese prestige</a:t>
            </a:r>
          </a:p>
        </p:txBody>
      </p:sp>
      <p:sp>
        <p:nvSpPr>
          <p:cNvPr id="499" name="Shape 49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Cuba</a:t>
            </a: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Fidel Castro Ruz (1926-), 1959 revolution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Accepts massive Soviet aid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Supports USSR’s foreign policy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Chinese Resistance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Japanese aggression spurs “united front” policy between Chinese Communists and Nationalists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Guerilla warfare ties down half of the Japanese army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continued clashes between Communists and Nationalists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Communists gain popular support, upper hand by end of the war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Bay of Pigs</a:t>
            </a:r>
          </a:p>
        </p:txBody>
      </p:sp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Castro declares undying allegiance to Soviet foreign policy, 1960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Kennedy and CIA send 1,500 Cubans into Bay of Pigs to spur revolution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air support does not appear; force destroyed in 3 days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embarrassment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Fidel Castro at the Bay of Pigs  </a:t>
            </a:r>
          </a:p>
        </p:txBody>
      </p:sp>
      <p:pic>
        <p:nvPicPr>
          <p:cNvPr id="525" name="Shape 5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5625" y="1447800"/>
            <a:ext cx="549275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Shape 52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Cuban Missile Crisis</a:t>
            </a: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 1962, Soviets begin assembling missiles in Cuba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Kennedy publicly challenges Soviet Union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Quarantines Cuba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Soviets concede, but U.S. guarantees noninterference with Castro regime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 Intervention</a:t>
            </a:r>
          </a:p>
        </p:txBody>
      </p:sp>
      <p:sp>
        <p:nvSpPr>
          <p:cNvPr id="543" name="Shape 5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De-Stalinization under Nikita Khrushchev </a:t>
            </a:r>
            <a:b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(1894-1971)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thaw in governmental control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Emboldens experimentation by other communist leaders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Hungarian uprising; crushed by Soviets 1956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“Prague Spring”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Brezhnev doctrine (doctrine of limited sovereignty)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Détente</a:t>
            </a:r>
          </a:p>
        </p:txBody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Reduction in hostility between nuclear superpowers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Arms Limitations Talks (SALT)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visit by President Nixon (1913-1994) to China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Italian Aggression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Benito Mussolini invades Ethiopia with overpowering force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2,000 Italian troops killed, 275,000 Ethiopians killed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takes Libya, Albania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Adolf Hitler (1889-1945) withdraws from League of Nations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Remilitarizes Germany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Anschluss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(“Union”) with Austria, 1938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Pressure on Sudetenland (Czechoslovakia)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Munich Conference (1938)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Italy, France, Great Britain, Germany meet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Allies follow policy of appeasement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promises to halt expansionist efforts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 Prime Minister Neville Chamberlain (1869-1940) promises “peace for our time”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signs secret Russian-German Treaty of Nonaggression (August 1939)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Germany Conquers Europe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Invades Poland, September 1, 1939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Blitzkrieg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“lightning war” strategy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Air forces soften up target, armored divisions rush in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 U-boats (submarines) patrol Atlantic, threaten British shipping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2512</Words>
  <Application>Microsoft Office PowerPoint</Application>
  <PresentationFormat>On-screen Show (4:3)</PresentationFormat>
  <Paragraphs>408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bentley5</vt:lpstr>
      <vt:lpstr>1_bentley5</vt:lpstr>
      <vt:lpstr>2_bentley5</vt:lpstr>
      <vt:lpstr>PowerPoint Presentation</vt:lpstr>
      <vt:lpstr>The Second World War</vt:lpstr>
      <vt:lpstr>Axis Rally in Tokyo</vt:lpstr>
      <vt:lpstr>Japan’s War in China</vt:lpstr>
      <vt:lpstr>Chinese Resistance</vt:lpstr>
      <vt:lpstr>Italian Aggression</vt:lpstr>
      <vt:lpstr>Germany</vt:lpstr>
      <vt:lpstr>Munich Conference (1938)</vt:lpstr>
      <vt:lpstr>Germany Conquers Europe</vt:lpstr>
      <vt:lpstr>The Fall of France</vt:lpstr>
      <vt:lpstr>The Battle of Britain</vt:lpstr>
      <vt:lpstr>Operation Barbarossa</vt:lpstr>
      <vt:lpstr>High Tide of Axis Expansion in Europe and North Africa, 1942-1943</vt:lpstr>
      <vt:lpstr>U.S. Involvement in WWII before Pearl Harbor</vt:lpstr>
      <vt:lpstr>Pearl Harbor (December 7, 1941) </vt:lpstr>
      <vt:lpstr>Wreckage from Pearl Harbor</vt:lpstr>
      <vt:lpstr>Japanese Victories</vt:lpstr>
      <vt:lpstr>World War II in Asia and the Pacific</vt:lpstr>
      <vt:lpstr>Defeat of the Axis Powers</vt:lpstr>
      <vt:lpstr>Allied Victory in Europe</vt:lpstr>
      <vt:lpstr>Turning the Tide in the Pacific</vt:lpstr>
      <vt:lpstr>Japanese Surrender</vt:lpstr>
      <vt:lpstr>Hiroshima after the Bomb</vt:lpstr>
      <vt:lpstr>Varieties of Wartime Occupation</vt:lpstr>
      <vt:lpstr>Collaboration</vt:lpstr>
      <vt:lpstr>Resistance</vt:lpstr>
      <vt:lpstr>Nazi Genocide and the Jews</vt:lpstr>
      <vt:lpstr>The Final Solution</vt:lpstr>
      <vt:lpstr>The Holocaust</vt:lpstr>
      <vt:lpstr>The Holocaust in Europe, 1933-1945</vt:lpstr>
      <vt:lpstr>Jewish Resistance</vt:lpstr>
      <vt:lpstr>Women and the War</vt:lpstr>
      <vt:lpstr>Women’s Roles</vt:lpstr>
      <vt:lpstr>“Comfort Women”</vt:lpstr>
      <vt:lpstr>Origins of the Cold War</vt:lpstr>
      <vt:lpstr>The Truman Doctrine (1947)</vt:lpstr>
      <vt:lpstr>The Marshall Plan  </vt:lpstr>
      <vt:lpstr>Military Alliances</vt:lpstr>
      <vt:lpstr>A Divided Germany</vt:lpstr>
      <vt:lpstr>Occupied Germany, 1945-1949</vt:lpstr>
      <vt:lpstr>Berlin Airlift</vt:lpstr>
      <vt:lpstr>Construction of the Berlin Wall</vt:lpstr>
      <vt:lpstr>The People’s Republic of China</vt:lpstr>
      <vt:lpstr>Beijing-Moscow Relations</vt:lpstr>
      <vt:lpstr>Division of Korea</vt:lpstr>
      <vt:lpstr>Korean War</vt:lpstr>
      <vt:lpstr>Containment</vt:lpstr>
      <vt:lpstr>Soviet-Chinese Tensions</vt:lpstr>
      <vt:lpstr>Cuba</vt:lpstr>
      <vt:lpstr>The Bay of Pigs</vt:lpstr>
      <vt:lpstr>Fidel Castro at the Bay of Pigs  </vt:lpstr>
      <vt:lpstr>Cuban Missile Crisis</vt:lpstr>
      <vt:lpstr>Soviet Intervention</vt:lpstr>
      <vt:lpstr>Détente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Caitlin</cp:lastModifiedBy>
  <cp:revision>1</cp:revision>
  <dcterms:modified xsi:type="dcterms:W3CDTF">2018-02-23T20:07:41Z</dcterms:modified>
</cp:coreProperties>
</file>