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37"/>
  </p:notesMasterIdLst>
  <p:sldIdLst>
    <p:sldId id="256" r:id="rId2"/>
    <p:sldId id="315" r:id="rId3"/>
    <p:sldId id="299" r:id="rId4"/>
    <p:sldId id="300" r:id="rId5"/>
    <p:sldId id="301" r:id="rId6"/>
    <p:sldId id="302" r:id="rId7"/>
    <p:sldId id="303" r:id="rId8"/>
    <p:sldId id="304" r:id="rId9"/>
    <p:sldId id="305" r:id="rId10"/>
    <p:sldId id="306" r:id="rId11"/>
    <p:sldId id="316" r:id="rId12"/>
    <p:sldId id="310" r:id="rId13"/>
    <p:sldId id="312" r:id="rId14"/>
    <p:sldId id="313" r:id="rId15"/>
    <p:sldId id="314" r:id="rId16"/>
    <p:sldId id="279" r:id="rId17"/>
    <p:sldId id="260" r:id="rId18"/>
    <p:sldId id="262" r:id="rId19"/>
    <p:sldId id="263" r:id="rId20"/>
    <p:sldId id="264" r:id="rId21"/>
    <p:sldId id="276" r:id="rId22"/>
    <p:sldId id="259" r:id="rId23"/>
    <p:sldId id="265" r:id="rId24"/>
    <p:sldId id="258" r:id="rId25"/>
    <p:sldId id="277" r:id="rId26"/>
    <p:sldId id="278" r:id="rId27"/>
    <p:sldId id="257" r:id="rId28"/>
    <p:sldId id="267" r:id="rId29"/>
    <p:sldId id="268" r:id="rId30"/>
    <p:sldId id="270" r:id="rId31"/>
    <p:sldId id="269" r:id="rId32"/>
    <p:sldId id="271" r:id="rId33"/>
    <p:sldId id="272" r:id="rId34"/>
    <p:sldId id="273" r:id="rId35"/>
    <p:sldId id="2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p:restoredTop sz="94697"/>
  </p:normalViewPr>
  <p:slideViewPr>
    <p:cSldViewPr snapToGrid="0" snapToObjects="1">
      <p:cViewPr varScale="1">
        <p:scale>
          <a:sx n="86" d="100"/>
          <a:sy n="86" d="100"/>
        </p:scale>
        <p:origin x="12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AB02D-53C0-8D41-BE78-DC6DA1FC8D14}" type="datetimeFigureOut">
              <a:rPr lang="en-US" smtClean="0"/>
              <a:t>6/29/19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D693E-86C9-3C47-97B8-8124424CB234}" type="slidenum">
              <a:rPr lang="en-US" smtClean="0"/>
              <a:t>‹#›</a:t>
            </a:fld>
            <a:endParaRPr lang="en-US"/>
          </a:p>
        </p:txBody>
      </p:sp>
    </p:spTree>
    <p:extLst>
      <p:ext uri="{BB962C8B-B14F-4D97-AF65-F5344CB8AC3E}">
        <p14:creationId xmlns:p14="http://schemas.microsoft.com/office/powerpoint/2010/main" val="150869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36FCC-E1BA-43E4-A3E9-B9804AAD35B8}" type="slidenum">
              <a:rPr lang="en-US" smtClean="0"/>
              <a:t>13</a:t>
            </a:fld>
            <a:endParaRPr lang="en-US"/>
          </a:p>
        </p:txBody>
      </p:sp>
    </p:spTree>
    <p:extLst>
      <p:ext uri="{BB962C8B-B14F-4D97-AF65-F5344CB8AC3E}">
        <p14:creationId xmlns:p14="http://schemas.microsoft.com/office/powerpoint/2010/main" val="387843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1BFE48-3552-42A4-90B0-7E2D7FB1E2B4}" type="slidenum">
              <a:rPr lang="en-US" altLang="en-US"/>
              <a:pPr eaLnBrk="1" hangingPunct="1"/>
              <a:t>22</a:t>
            </a:fld>
            <a:endParaRPr lang="en-US" altLang="en-US"/>
          </a:p>
        </p:txBody>
      </p:sp>
      <p:sp>
        <p:nvSpPr>
          <p:cNvPr id="22531" name="Rectangle 2"/>
          <p:cNvSpPr>
            <a:spLocks noGrp="1" noRot="1" noChangeAspect="1" noChangeArrowheads="1" noTextEdit="1"/>
          </p:cNvSpPr>
          <p:nvPr>
            <p:ph type="sldImg"/>
          </p:nvPr>
        </p:nvSpPr>
        <p:spPr>
          <a:xfrm>
            <a:off x="381000" y="687388"/>
            <a:ext cx="6096000" cy="3429000"/>
          </a:xfrm>
          <a:ln/>
        </p:spPr>
      </p:sp>
      <p:sp>
        <p:nvSpPr>
          <p:cNvPr id="22532"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dirty="0">
                <a:solidFill>
                  <a:srgbClr val="000000"/>
                </a:solidFill>
              </a:rPr>
              <a:t>Gold Belt Buckle, Xiongnu, Second Century B.C.E.</a:t>
            </a:r>
          </a:p>
          <a:p>
            <a:pPr eaLnBrk="1" hangingPunct="1"/>
            <a:r>
              <a:rPr lang="el-GR" altLang="en-US" dirty="0">
                <a:solidFill>
                  <a:srgbClr val="000000"/>
                </a:solidFill>
              </a:rPr>
              <a:t>The Xiongnu, herders in the lands north of China, shared the artistic conventions of nomadic peoples across the steppes of Asia and eastern Europe, such as this fluid, twisting representation of the animals on which they depended for their livelihood. Shi Huangdi’s military incursion into their pasturelands in the late third century B.C.E. catalyzed the formation of the Xiongnu Confederacy, whose horse-riding warriors challenged the Chinese for centur</a:t>
            </a:r>
            <a:r>
              <a:rPr lang="el-GR" altLang="en-US" dirty="0">
                <a:solidFill>
                  <a:srgbClr val="000000"/>
                </a:solidFill>
                <a:latin typeface="ScalaSansPro-Regular" charset="0"/>
              </a:rPr>
              <a:t>ies.</a:t>
            </a:r>
          </a:p>
        </p:txBody>
      </p:sp>
    </p:spTree>
    <p:extLst>
      <p:ext uri="{BB962C8B-B14F-4D97-AF65-F5344CB8AC3E}">
        <p14:creationId xmlns:p14="http://schemas.microsoft.com/office/powerpoint/2010/main" val="139332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2FEB57-2670-408E-B62C-37FB1C71C180}" type="slidenum">
              <a:rPr lang="en-US" altLang="en-US"/>
              <a:pPr eaLnBrk="1" hangingPunct="1"/>
              <a:t>24</a:t>
            </a:fld>
            <a:endParaRPr lang="en-US" altLang="en-US"/>
          </a:p>
        </p:txBody>
      </p:sp>
      <p:sp>
        <p:nvSpPr>
          <p:cNvPr id="21507" name="Rectangle 2"/>
          <p:cNvSpPr>
            <a:spLocks noGrp="1" noRot="1" noChangeAspect="1" noChangeArrowheads="1" noTextEdit="1"/>
          </p:cNvSpPr>
          <p:nvPr>
            <p:ph type="sldImg"/>
          </p:nvPr>
        </p:nvSpPr>
        <p:spPr>
          <a:xfrm>
            <a:off x="381000" y="687388"/>
            <a:ext cx="6096000" cy="3429000"/>
          </a:xfrm>
          <a:ln/>
        </p:spPr>
      </p:sp>
      <p:sp>
        <p:nvSpPr>
          <p:cNvPr id="2150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Terracotta Soldiers from the Tomb of Shi Huangdi, “First Emperor” of China, Late Third Century B.C.E.</a:t>
            </a:r>
          </a:p>
          <a:p>
            <a:pPr eaLnBrk="1" hangingPunct="1"/>
            <a:r>
              <a:rPr lang="el-GR" altLang="en-US">
                <a:solidFill>
                  <a:srgbClr val="000000"/>
                </a:solidFill>
              </a:rPr>
              <a:t>Near the monumental tomb that he built for himself, the First Emperor filled a huge underground chamber with more than seven thousand life-sized baked-clay statues of soldiers. The terracotta army was unearthed in the 1970</a:t>
            </a:r>
            <a:r>
              <a:rPr lang="el-GR" altLang="en-US">
                <a:solidFill>
                  <a:srgbClr val="000000"/>
                </a:solidFill>
                <a:latin typeface="ScalaSansPro-Regular" charset="0"/>
              </a:rPr>
              <a:t>s.</a:t>
            </a:r>
          </a:p>
        </p:txBody>
      </p:sp>
    </p:spTree>
    <p:extLst>
      <p:ext uri="{BB962C8B-B14F-4D97-AF65-F5344CB8AC3E}">
        <p14:creationId xmlns:p14="http://schemas.microsoft.com/office/powerpoint/2010/main" val="2949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533AE3-856D-460F-A1D6-24D9AED516F3}" type="slidenum">
              <a:rPr lang="en-US" altLang="en-US"/>
              <a:pPr eaLnBrk="1" hangingPunct="1"/>
              <a:t>27</a:t>
            </a:fld>
            <a:endParaRPr lang="en-US" altLang="en-US"/>
          </a:p>
        </p:txBody>
      </p:sp>
      <p:sp>
        <p:nvSpPr>
          <p:cNvPr id="20483" name="Rectangle 2"/>
          <p:cNvSpPr>
            <a:spLocks noGrp="1" noRot="1" noChangeAspect="1" noChangeArrowheads="1" noTextEdit="1"/>
          </p:cNvSpPr>
          <p:nvPr>
            <p:ph type="sldImg"/>
          </p:nvPr>
        </p:nvSpPr>
        <p:spPr>
          <a:xfrm>
            <a:off x="381000" y="687388"/>
            <a:ext cx="6096000" cy="3429000"/>
          </a:xfrm>
          <a:ln/>
        </p:spPr>
      </p:sp>
      <p:sp>
        <p:nvSpPr>
          <p:cNvPr id="20484"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Map 6.2:</a:t>
            </a:r>
            <a:r>
              <a:rPr lang="el-GR" altLang="en-US">
                <a:solidFill>
                  <a:srgbClr val="000000"/>
                </a:solidFill>
              </a:rPr>
              <a:t> </a:t>
            </a:r>
            <a:r>
              <a:rPr lang="el-GR" altLang="en-US" b="1">
                <a:solidFill>
                  <a:srgbClr val="000000"/>
                </a:solidFill>
              </a:rPr>
              <a:t>Han China.</a:t>
            </a:r>
          </a:p>
          <a:p>
            <a:pPr eaLnBrk="1" hangingPunct="1"/>
            <a:r>
              <a:rPr lang="el-GR" altLang="en-US">
                <a:solidFill>
                  <a:srgbClr val="000000"/>
                </a:solidFill>
              </a:rPr>
              <a:t>The Qin and Han rulers of northeast China extended their control over all of eastern China and extensive territories to the west. A series of walls in the north and northwest, built to check the incursions of nomadic peoples from the steppes, were joined together to form the ancestor of the present-day Great Wall of China. An extensive network of roads connecting towns, cities, and frontier forts promoted rapid communication and facilitated trade. The Silk Road carried China’s most treasured products to Central, South, and West Asia and the Mediterranean lands.</a:t>
            </a:r>
          </a:p>
        </p:txBody>
      </p:sp>
    </p:spTree>
    <p:extLst>
      <p:ext uri="{BB962C8B-B14F-4D97-AF65-F5344CB8AC3E}">
        <p14:creationId xmlns:p14="http://schemas.microsoft.com/office/powerpoint/2010/main" val="3823863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94B8C3-22E5-174A-9736-915AA0AEFA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127003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1442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172823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1BFDC75-CEFE-4F43-BF4D-63C3BFCFD26C}"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2357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427745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C94B8C3-22E5-174A-9736-915AA0AEFAA8}"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233267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C94B8C3-22E5-174A-9736-915AA0AEFAA8}"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34955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4B8C3-22E5-174A-9736-915AA0AEFA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337747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C94B8C3-22E5-174A-9736-915AA0AEFAA8}" type="datetimeFigureOut">
              <a:rPr lang="en-US" smtClean="0"/>
              <a:t>6/29/19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1BFDC75-CEFE-4F43-BF4D-63C3BFCFD26C}" type="slidenum">
              <a:rPr lang="en-US" smtClean="0"/>
              <a:t>‹#›</a:t>
            </a:fld>
            <a:endParaRPr lang="en-US"/>
          </a:p>
        </p:txBody>
      </p:sp>
    </p:spTree>
    <p:extLst>
      <p:ext uri="{BB962C8B-B14F-4D97-AF65-F5344CB8AC3E}">
        <p14:creationId xmlns:p14="http://schemas.microsoft.com/office/powerpoint/2010/main" val="274087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4B8C3-22E5-174A-9736-915AA0AEFA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3453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4B8C3-22E5-174A-9736-915AA0AEFA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269129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149823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4B8C3-22E5-174A-9736-915AA0AEFAA8}"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292498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94B8C3-22E5-174A-9736-915AA0AEFAA8}"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373028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C94B8C3-22E5-174A-9736-915AA0AEFAA8}" type="datetimeFigureOut">
              <a:rPr lang="en-US" smtClean="0"/>
              <a:t>6/29/19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182103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323428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4B8C3-22E5-174A-9736-915AA0AEFA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FDC75-CEFE-4F43-BF4D-63C3BFCFD26C}" type="slidenum">
              <a:rPr lang="en-US" smtClean="0"/>
              <a:t>‹#›</a:t>
            </a:fld>
            <a:endParaRPr lang="en-US"/>
          </a:p>
        </p:txBody>
      </p:sp>
    </p:spTree>
    <p:extLst>
      <p:ext uri="{BB962C8B-B14F-4D97-AF65-F5344CB8AC3E}">
        <p14:creationId xmlns:p14="http://schemas.microsoft.com/office/powerpoint/2010/main" val="97473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94B8C3-22E5-174A-9736-915AA0AEFAA8}" type="datetimeFigureOut">
              <a:rPr lang="en-US" smtClean="0"/>
              <a:t>6/29/19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1BFDC75-CEFE-4F43-BF4D-63C3BFCFD26C}" type="slidenum">
              <a:rPr lang="en-US" smtClean="0"/>
              <a:t>‹#›</a:t>
            </a:fld>
            <a:endParaRPr lang="en-US"/>
          </a:p>
        </p:txBody>
      </p:sp>
    </p:spTree>
    <p:extLst>
      <p:ext uri="{BB962C8B-B14F-4D97-AF65-F5344CB8AC3E}">
        <p14:creationId xmlns:p14="http://schemas.microsoft.com/office/powerpoint/2010/main" val="1327239022"/>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4820-5128-B342-AD79-3F60BC076943}"/>
              </a:ext>
            </a:extLst>
          </p:cNvPr>
          <p:cNvSpPr>
            <a:spLocks noGrp="1"/>
          </p:cNvSpPr>
          <p:nvPr>
            <p:ph type="ctrTitle"/>
          </p:nvPr>
        </p:nvSpPr>
        <p:spPr/>
        <p:txBody>
          <a:bodyPr/>
          <a:lstStyle/>
          <a:p>
            <a:r>
              <a:rPr lang="en-US" dirty="0"/>
              <a:t>Classical Asian Empires</a:t>
            </a:r>
          </a:p>
        </p:txBody>
      </p:sp>
      <p:sp>
        <p:nvSpPr>
          <p:cNvPr id="3" name="Subtitle 2">
            <a:extLst>
              <a:ext uri="{FF2B5EF4-FFF2-40B4-BE49-F238E27FC236}">
                <a16:creationId xmlns:a16="http://schemas.microsoft.com/office/drawing/2014/main" id="{F1C3E238-9B04-0448-AC9C-1E195F2293C7}"/>
              </a:ext>
            </a:extLst>
          </p:cNvPr>
          <p:cNvSpPr>
            <a:spLocks noGrp="1"/>
          </p:cNvSpPr>
          <p:nvPr>
            <p:ph type="subTitle" idx="1"/>
          </p:nvPr>
        </p:nvSpPr>
        <p:spPr/>
        <p:txBody>
          <a:bodyPr>
            <a:normAutofit/>
          </a:bodyPr>
          <a:lstStyle/>
          <a:p>
            <a:r>
              <a:rPr lang="en-US" sz="2400" b="1" dirty="0"/>
              <a:t>Maurya, Gupta, Zhou/Qin/Han</a:t>
            </a:r>
            <a:endParaRPr lang="en-US" sz="2400" dirty="0"/>
          </a:p>
        </p:txBody>
      </p:sp>
    </p:spTree>
    <p:extLst>
      <p:ext uri="{BB962C8B-B14F-4D97-AF65-F5344CB8AC3E}">
        <p14:creationId xmlns:p14="http://schemas.microsoft.com/office/powerpoint/2010/main" val="30950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 and Fall of the Empire</a:t>
            </a:r>
          </a:p>
        </p:txBody>
      </p:sp>
      <p:sp>
        <p:nvSpPr>
          <p:cNvPr id="3" name="Content Placeholder 2"/>
          <p:cNvSpPr>
            <a:spLocks noGrp="1"/>
          </p:cNvSpPr>
          <p:nvPr>
            <p:ph sz="half" idx="1"/>
          </p:nvPr>
        </p:nvSpPr>
        <p:spPr/>
        <p:txBody>
          <a:bodyPr>
            <a:normAutofit/>
          </a:bodyPr>
          <a:lstStyle/>
          <a:p>
            <a:r>
              <a:rPr lang="en-US" dirty="0"/>
              <a:t>Gupta monarchs were Hindu</a:t>
            </a:r>
          </a:p>
          <a:p>
            <a:r>
              <a:rPr lang="en-US" dirty="0"/>
              <a:t>Reestablishment of caste system</a:t>
            </a:r>
          </a:p>
          <a:p>
            <a:r>
              <a:rPr lang="en-US" dirty="0"/>
              <a:t>Brahmins receive land</a:t>
            </a:r>
          </a:p>
          <a:p>
            <a:pPr lvl="1"/>
            <a:r>
              <a:rPr lang="en-US" dirty="0"/>
              <a:t>Taxes go to priests</a:t>
            </a:r>
          </a:p>
          <a:p>
            <a:r>
              <a:rPr lang="en-US" dirty="0"/>
              <a:t>Practiced religious tolerance</a:t>
            </a:r>
          </a:p>
          <a:p>
            <a:r>
              <a:rPr lang="en-US" dirty="0"/>
              <a:t>Traditional temple style emerges</a:t>
            </a:r>
          </a:p>
          <a:p>
            <a:pPr lvl="1"/>
            <a:r>
              <a:rPr lang="en-US" dirty="0"/>
              <a:t>Raised platform and towers</a:t>
            </a:r>
          </a:p>
          <a:p>
            <a:endParaRPr lang="en-US" dirty="0"/>
          </a:p>
        </p:txBody>
      </p:sp>
      <p:sp>
        <p:nvSpPr>
          <p:cNvPr id="4" name="Content Placeholder 3"/>
          <p:cNvSpPr>
            <a:spLocks noGrp="1"/>
          </p:cNvSpPr>
          <p:nvPr>
            <p:ph sz="half" idx="2"/>
          </p:nvPr>
        </p:nvSpPr>
        <p:spPr/>
        <p:txBody>
          <a:bodyPr>
            <a:normAutofit/>
          </a:bodyPr>
          <a:lstStyle/>
          <a:p>
            <a:r>
              <a:rPr lang="en-US" dirty="0"/>
              <a:t>Trade declines due to failing of Roman Empire</a:t>
            </a:r>
          </a:p>
          <a:p>
            <a:pPr lvl="1"/>
            <a:r>
              <a:rPr lang="en-US" dirty="0"/>
              <a:t>Begin trading with Malay Peninsula and Indonesia</a:t>
            </a:r>
          </a:p>
          <a:p>
            <a:pPr lvl="1"/>
            <a:r>
              <a:rPr lang="en-US" dirty="0"/>
              <a:t>Silk Roads still dangerous</a:t>
            </a:r>
          </a:p>
          <a:p>
            <a:r>
              <a:rPr lang="en-US" dirty="0"/>
              <a:t>Fall of Empire</a:t>
            </a:r>
          </a:p>
          <a:p>
            <a:pPr lvl="1"/>
            <a:r>
              <a:rPr lang="en-US" dirty="0"/>
              <a:t>5</a:t>
            </a:r>
            <a:r>
              <a:rPr lang="en-US" baseline="30000" dirty="0"/>
              <a:t>th</a:t>
            </a:r>
            <a:r>
              <a:rPr lang="en-US" dirty="0"/>
              <a:t> century CE: Invasion of Huns</a:t>
            </a:r>
          </a:p>
          <a:p>
            <a:pPr lvl="1"/>
            <a:r>
              <a:rPr lang="en-US" dirty="0"/>
              <a:t>Exhaustion of treasury</a:t>
            </a:r>
          </a:p>
        </p:txBody>
      </p:sp>
    </p:spTree>
    <p:extLst>
      <p:ext uri="{BB962C8B-B14F-4D97-AF65-F5344CB8AC3E}">
        <p14:creationId xmlns:p14="http://schemas.microsoft.com/office/powerpoint/2010/main" val="74907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1B641-86C3-AB41-BB25-0AE1605471B3}"/>
              </a:ext>
            </a:extLst>
          </p:cNvPr>
          <p:cNvSpPr>
            <a:spLocks noGrp="1"/>
          </p:cNvSpPr>
          <p:nvPr>
            <p:ph type="title"/>
          </p:nvPr>
        </p:nvSpPr>
        <p:spPr/>
        <p:txBody>
          <a:bodyPr/>
          <a:lstStyle/>
          <a:p>
            <a:r>
              <a:rPr lang="en-US" dirty="0"/>
              <a:t>Classical China</a:t>
            </a:r>
          </a:p>
        </p:txBody>
      </p:sp>
      <p:sp>
        <p:nvSpPr>
          <p:cNvPr id="5" name="Text Placeholder 4">
            <a:extLst>
              <a:ext uri="{FF2B5EF4-FFF2-40B4-BE49-F238E27FC236}">
                <a16:creationId xmlns:a16="http://schemas.microsoft.com/office/drawing/2014/main" id="{8F5B8B4A-D18D-314A-9B8B-3C76BF547219}"/>
              </a:ext>
            </a:extLst>
          </p:cNvPr>
          <p:cNvSpPr>
            <a:spLocks noGrp="1"/>
          </p:cNvSpPr>
          <p:nvPr>
            <p:ph type="body" idx="1"/>
          </p:nvPr>
        </p:nvSpPr>
        <p:spPr/>
        <p:txBody>
          <a:bodyPr>
            <a:normAutofit/>
          </a:bodyPr>
          <a:lstStyle/>
          <a:p>
            <a:r>
              <a:rPr lang="en-US" sz="2800" dirty="0"/>
              <a:t>Zhou, Qin, and Han Dynasties</a:t>
            </a:r>
          </a:p>
        </p:txBody>
      </p:sp>
    </p:spTree>
    <p:extLst>
      <p:ext uri="{BB962C8B-B14F-4D97-AF65-F5344CB8AC3E}">
        <p14:creationId xmlns:p14="http://schemas.microsoft.com/office/powerpoint/2010/main" val="318106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Rise of the Zhou</a:t>
            </a:r>
          </a:p>
        </p:txBody>
      </p:sp>
      <p:sp>
        <p:nvSpPr>
          <p:cNvPr id="10" name="Content Placeholder 9"/>
          <p:cNvSpPr>
            <a:spLocks noGrp="1"/>
          </p:cNvSpPr>
          <p:nvPr>
            <p:ph idx="1"/>
          </p:nvPr>
        </p:nvSpPr>
        <p:spPr>
          <a:xfrm>
            <a:off x="680321" y="2336872"/>
            <a:ext cx="9613861" cy="4308139"/>
          </a:xfrm>
        </p:spPr>
        <p:txBody>
          <a:bodyPr>
            <a:normAutofit/>
          </a:bodyPr>
          <a:lstStyle/>
          <a:p>
            <a:r>
              <a:rPr lang="en-US" dirty="0"/>
              <a:t>11</a:t>
            </a:r>
            <a:r>
              <a:rPr lang="en-US" baseline="30000" dirty="0"/>
              <a:t>th</a:t>
            </a:r>
            <a:r>
              <a:rPr lang="en-US" dirty="0"/>
              <a:t> century BCE: overthrow of the Shang</a:t>
            </a:r>
          </a:p>
          <a:p>
            <a:r>
              <a:rPr lang="en-US" dirty="0"/>
              <a:t>Longest, most revered dynasty in Chinese history</a:t>
            </a:r>
          </a:p>
          <a:p>
            <a:r>
              <a:rPr lang="en-US" dirty="0"/>
              <a:t>Wen and Wu</a:t>
            </a:r>
          </a:p>
          <a:p>
            <a:pPr lvl="1"/>
            <a:r>
              <a:rPr lang="en-US" dirty="0"/>
              <a:t>Rebellion and attack of Shang capital</a:t>
            </a:r>
          </a:p>
          <a:p>
            <a:pPr lvl="1"/>
            <a:r>
              <a:rPr lang="en-US" dirty="0"/>
              <a:t>Wu is first ruler of dynasty </a:t>
            </a:r>
            <a:r>
              <a:rPr lang="en-US" dirty="0">
                <a:sym typeface="Wingdings" pitchFamily="2" charset="2"/>
              </a:rPr>
              <a:t> </a:t>
            </a:r>
            <a:endParaRPr lang="en-US" dirty="0"/>
          </a:p>
          <a:p>
            <a:r>
              <a:rPr lang="en-US" dirty="0"/>
              <a:t>Zhou Timeline:</a:t>
            </a:r>
          </a:p>
          <a:p>
            <a:pPr lvl="1"/>
            <a:r>
              <a:rPr lang="en-US" dirty="0"/>
              <a:t>Western Zhou </a:t>
            </a:r>
            <a:r>
              <a:rPr lang="en-US" sz="1200" dirty="0"/>
              <a:t>(</a:t>
            </a:r>
            <a:r>
              <a:rPr lang="en-US" sz="1200" i="1" dirty="0"/>
              <a:t>1045-771 BCE)</a:t>
            </a:r>
          </a:p>
          <a:p>
            <a:pPr lvl="1"/>
            <a:r>
              <a:rPr lang="en-US" dirty="0"/>
              <a:t>Eastern Zhou  </a:t>
            </a:r>
            <a:r>
              <a:rPr lang="en-US" sz="1200" dirty="0"/>
              <a:t>(</a:t>
            </a:r>
            <a:r>
              <a:rPr lang="en-US" sz="1200" i="1" dirty="0"/>
              <a:t>771-221 BCE)</a:t>
            </a:r>
          </a:p>
          <a:p>
            <a:pPr lvl="2"/>
            <a:r>
              <a:rPr lang="en-US" dirty="0"/>
              <a:t>Spring and Autumn Period </a:t>
            </a:r>
            <a:r>
              <a:rPr lang="en-US" sz="1200" dirty="0"/>
              <a:t>(</a:t>
            </a:r>
            <a:r>
              <a:rPr lang="en-US" sz="1200" i="1" dirty="0"/>
              <a:t>771-481 BCE)</a:t>
            </a:r>
          </a:p>
          <a:p>
            <a:pPr lvl="2"/>
            <a:r>
              <a:rPr lang="en-US" dirty="0"/>
              <a:t>Warring States Period </a:t>
            </a:r>
            <a:r>
              <a:rPr lang="en-US" sz="1200" dirty="0"/>
              <a:t>(</a:t>
            </a:r>
            <a:r>
              <a:rPr lang="en-US" sz="1200" i="1" dirty="0"/>
              <a:t>481-221 BCE</a:t>
            </a:r>
            <a:r>
              <a:rPr lang="en-US" sz="1200" dirty="0"/>
              <a:t>)</a:t>
            </a:r>
          </a:p>
          <a:p>
            <a:pPr lvl="1"/>
            <a:endParaRPr lang="en-US" dirty="0"/>
          </a:p>
          <a:p>
            <a:endParaRPr lang="en-US" dirty="0"/>
          </a:p>
        </p:txBody>
      </p:sp>
      <p:pic>
        <p:nvPicPr>
          <p:cNvPr id="5" name="Picture 2" descr="King Wu">
            <a:extLst>
              <a:ext uri="{FF2B5EF4-FFF2-40B4-BE49-F238E27FC236}">
                <a16:creationId xmlns:a16="http://schemas.microsoft.com/office/drawing/2014/main" id="{29763B0A-F5E6-EC4E-AA7B-D3B78B463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97"/>
          <a:stretch/>
        </p:blipFill>
        <p:spPr bwMode="auto">
          <a:xfrm>
            <a:off x="8442960" y="212988"/>
            <a:ext cx="3581400" cy="61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7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Mandate of Heaven</a:t>
            </a:r>
          </a:p>
        </p:txBody>
      </p:sp>
      <p:sp>
        <p:nvSpPr>
          <p:cNvPr id="6" name="Content Placeholder 5"/>
          <p:cNvSpPr>
            <a:spLocks noGrp="1"/>
          </p:cNvSpPr>
          <p:nvPr>
            <p:ph idx="1"/>
          </p:nvPr>
        </p:nvSpPr>
        <p:spPr/>
        <p:txBody>
          <a:bodyPr>
            <a:normAutofit/>
          </a:bodyPr>
          <a:lstStyle/>
          <a:p>
            <a:pPr marL="0" indent="0" algn="ctr">
              <a:buNone/>
            </a:pPr>
            <a:r>
              <a:rPr lang="en-US" i="1" dirty="0"/>
              <a:t>Use of religion to justify the rule of a king/emperor</a:t>
            </a:r>
          </a:p>
          <a:p>
            <a:r>
              <a:rPr lang="en-US" dirty="0"/>
              <a:t>Heaven gave authority to rulers</a:t>
            </a:r>
          </a:p>
          <a:p>
            <a:r>
              <a:rPr lang="en-US" dirty="0"/>
              <a:t>Authority could be taken away if the ruler did not look out for the well being of subjects</a:t>
            </a:r>
          </a:p>
          <a:p>
            <a:r>
              <a:rPr lang="en-US" dirty="0"/>
              <a:t>Proof of favor with the gods</a:t>
            </a:r>
          </a:p>
          <a:p>
            <a:pPr lvl="1"/>
            <a:r>
              <a:rPr lang="en-US" dirty="0"/>
              <a:t>Stability and prosperity of kingdom</a:t>
            </a:r>
          </a:p>
          <a:p>
            <a:r>
              <a:rPr lang="en-US" dirty="0"/>
              <a:t>Signs of disfavor of a ruler</a:t>
            </a:r>
          </a:p>
          <a:p>
            <a:pPr lvl="1"/>
            <a:r>
              <a:rPr lang="en-US" dirty="0"/>
              <a:t>Natural disasters</a:t>
            </a:r>
          </a:p>
          <a:p>
            <a:pPr lvl="1"/>
            <a:r>
              <a:rPr lang="en-US" dirty="0"/>
              <a:t>Invasion </a:t>
            </a:r>
          </a:p>
        </p:txBody>
      </p:sp>
    </p:spTree>
    <p:extLst>
      <p:ext uri="{BB962C8B-B14F-4D97-AF65-F5344CB8AC3E}">
        <p14:creationId xmlns:p14="http://schemas.microsoft.com/office/powerpoint/2010/main" val="103935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US" dirty="0"/>
              <a:t>Politics</a:t>
            </a:r>
          </a:p>
        </p:txBody>
      </p:sp>
      <p:sp>
        <p:nvSpPr>
          <p:cNvPr id="3" name="Content Placeholder 2"/>
          <p:cNvSpPr>
            <a:spLocks noGrp="1"/>
          </p:cNvSpPr>
          <p:nvPr>
            <p:ph idx="1"/>
          </p:nvPr>
        </p:nvSpPr>
        <p:spPr>
          <a:xfrm>
            <a:off x="1295402" y="2438799"/>
            <a:ext cx="6196405" cy="3970469"/>
          </a:xfrm>
        </p:spPr>
        <p:txBody>
          <a:bodyPr/>
          <a:lstStyle/>
          <a:p>
            <a:r>
              <a:rPr lang="en-US" dirty="0"/>
              <a:t>Written texts</a:t>
            </a:r>
          </a:p>
          <a:p>
            <a:pPr lvl="1"/>
            <a:r>
              <a:rPr lang="en-US" dirty="0"/>
              <a:t>Book of Documents (letters, historical record)</a:t>
            </a:r>
          </a:p>
          <a:p>
            <a:pPr lvl="1"/>
            <a:r>
              <a:rPr lang="en-US" dirty="0"/>
              <a:t>Book of Songs (poems, songs—details the lives of all classes of citizens)</a:t>
            </a:r>
          </a:p>
          <a:p>
            <a:r>
              <a:rPr lang="en-US" dirty="0"/>
              <a:t>Xi’an: new capital city</a:t>
            </a:r>
          </a:p>
          <a:p>
            <a:pPr lvl="1"/>
            <a:r>
              <a:rPr lang="en-US" dirty="0"/>
              <a:t>Grid plan</a:t>
            </a:r>
          </a:p>
          <a:p>
            <a:pPr lvl="1"/>
            <a:r>
              <a:rPr lang="en-US" dirty="0"/>
              <a:t>Gates in walls opening at cardinal directions</a:t>
            </a:r>
          </a:p>
          <a:p>
            <a:pPr lvl="1"/>
            <a:r>
              <a:rPr lang="en-US" dirty="0"/>
              <a:t>Feng </a:t>
            </a:r>
            <a:r>
              <a:rPr lang="en-US" dirty="0" err="1"/>
              <a:t>shui</a:t>
            </a:r>
            <a:endParaRPr lang="en-US" dirty="0"/>
          </a:p>
          <a:p>
            <a:endParaRPr lang="en-US" dirty="0"/>
          </a:p>
          <a:p>
            <a:pPr lvl="1"/>
            <a:endParaRPr lang="en-US" dirty="0"/>
          </a:p>
        </p:txBody>
      </p:sp>
    </p:spTree>
    <p:extLst>
      <p:ext uri="{BB962C8B-B14F-4D97-AF65-F5344CB8AC3E}">
        <p14:creationId xmlns:p14="http://schemas.microsoft.com/office/powerpoint/2010/main" val="249742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Eastern Zhou (771-221 BCE)</a:t>
            </a:r>
            <a:endParaRPr lang="en-US" dirty="0"/>
          </a:p>
        </p:txBody>
      </p:sp>
      <p:sp>
        <p:nvSpPr>
          <p:cNvPr id="3" name="Content Placeholder 2"/>
          <p:cNvSpPr>
            <a:spLocks noGrp="1"/>
          </p:cNvSpPr>
          <p:nvPr>
            <p:ph idx="1"/>
          </p:nvPr>
        </p:nvSpPr>
        <p:spPr/>
        <p:txBody>
          <a:bodyPr>
            <a:normAutofit/>
          </a:bodyPr>
          <a:lstStyle/>
          <a:p>
            <a:r>
              <a:rPr lang="en-US" dirty="0"/>
              <a:t>Power of Zhou monarch is gradually reduced from 1045-771 BCE</a:t>
            </a:r>
          </a:p>
          <a:p>
            <a:r>
              <a:rPr lang="en-US" dirty="0"/>
              <a:t>771 BCE: attack of Xi’an</a:t>
            </a:r>
          </a:p>
          <a:p>
            <a:pPr lvl="1"/>
            <a:r>
              <a:rPr lang="en-US" dirty="0"/>
              <a:t>Capital moved east to Luoyang</a:t>
            </a:r>
          </a:p>
          <a:p>
            <a:pPr lvl="1"/>
            <a:r>
              <a:rPr lang="en-US" dirty="0"/>
              <a:t>(thus the name “Eastern Zhou)</a:t>
            </a:r>
          </a:p>
          <a:p>
            <a:r>
              <a:rPr lang="en-US" dirty="0"/>
              <a:t>Spring and Autumn Period</a:t>
            </a:r>
          </a:p>
          <a:p>
            <a:pPr lvl="1"/>
            <a:r>
              <a:rPr lang="en-US" dirty="0"/>
              <a:t>Spring and Autumn Annals are the historical record of the time period</a:t>
            </a:r>
          </a:p>
          <a:p>
            <a:r>
              <a:rPr lang="en-US" dirty="0"/>
              <a:t>Warring States Period</a:t>
            </a:r>
          </a:p>
        </p:txBody>
      </p:sp>
    </p:spTree>
    <p:extLst>
      <p:ext uri="{BB962C8B-B14F-4D97-AF65-F5344CB8AC3E}">
        <p14:creationId xmlns:p14="http://schemas.microsoft.com/office/powerpoint/2010/main" val="192259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Spring and Autumn Period</a:t>
            </a:r>
          </a:p>
        </p:txBody>
      </p:sp>
      <p:sp>
        <p:nvSpPr>
          <p:cNvPr id="6" name="Content Placeholder 5"/>
          <p:cNvSpPr>
            <a:spLocks noGrp="1"/>
          </p:cNvSpPr>
          <p:nvPr>
            <p:ph idx="1"/>
          </p:nvPr>
        </p:nvSpPr>
        <p:spPr>
          <a:xfrm>
            <a:off x="1295402" y="2424057"/>
            <a:ext cx="6196405" cy="4052943"/>
          </a:xfrm>
        </p:spPr>
        <p:txBody>
          <a:bodyPr>
            <a:normAutofit fontScale="85000" lnSpcReduction="10000"/>
          </a:bodyPr>
          <a:lstStyle/>
          <a:p>
            <a:r>
              <a:rPr lang="en-US" dirty="0"/>
              <a:t>771-481 BCE</a:t>
            </a:r>
          </a:p>
          <a:p>
            <a:r>
              <a:rPr lang="en-US" dirty="0"/>
              <a:t>Regional lords hold the power in China</a:t>
            </a:r>
          </a:p>
          <a:p>
            <a:r>
              <a:rPr lang="en-US" dirty="0"/>
              <a:t>Constant warfare between regions/states</a:t>
            </a:r>
          </a:p>
          <a:p>
            <a:r>
              <a:rPr lang="en-US" dirty="0"/>
              <a:t>Armies made up of farmers instead of the elite</a:t>
            </a:r>
          </a:p>
          <a:p>
            <a:r>
              <a:rPr lang="en-US" dirty="0"/>
              <a:t>Warriors on horseback</a:t>
            </a:r>
          </a:p>
          <a:p>
            <a:r>
              <a:rPr lang="en-US" dirty="0"/>
              <a:t>Bronze replaced by iron</a:t>
            </a:r>
          </a:p>
          <a:p>
            <a:pPr lvl="1"/>
            <a:r>
              <a:rPr lang="en-US" dirty="0"/>
              <a:t>First people in the world to forge steel</a:t>
            </a:r>
          </a:p>
          <a:p>
            <a:r>
              <a:rPr lang="en-US" dirty="0"/>
              <a:t>Development of a large and extensive bureaucracy</a:t>
            </a:r>
          </a:p>
          <a:p>
            <a:pPr lvl="1"/>
            <a:r>
              <a:rPr lang="en-US" dirty="0"/>
              <a:t>Government made up of appointed officials rather than elected ones</a:t>
            </a:r>
          </a:p>
          <a:p>
            <a:r>
              <a:rPr lang="en-US" dirty="0"/>
              <a:t>Development of philosophical systems of China</a:t>
            </a:r>
          </a:p>
          <a:p>
            <a:endParaRPr lang="en-US" dirty="0"/>
          </a:p>
        </p:txBody>
      </p:sp>
    </p:spTree>
    <p:extLst>
      <p:ext uri="{BB962C8B-B14F-4D97-AF65-F5344CB8AC3E}">
        <p14:creationId xmlns:p14="http://schemas.microsoft.com/office/powerpoint/2010/main" val="291302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421" y="560568"/>
            <a:ext cx="9947705" cy="1080938"/>
          </a:xfrm>
        </p:spPr>
        <p:txBody>
          <a:bodyPr/>
          <a:lstStyle/>
          <a:p>
            <a:r>
              <a:rPr lang="en-US" dirty="0"/>
              <a:t>Unification of China – Qin Dynasty, 221-206 BCE </a:t>
            </a:r>
          </a:p>
        </p:txBody>
      </p:sp>
      <p:sp>
        <p:nvSpPr>
          <p:cNvPr id="4" name="Content Placeholder 3"/>
          <p:cNvSpPr>
            <a:spLocks noGrp="1"/>
          </p:cNvSpPr>
          <p:nvPr>
            <p:ph sz="half" idx="1"/>
          </p:nvPr>
        </p:nvSpPr>
        <p:spPr/>
        <p:txBody>
          <a:bodyPr>
            <a:normAutofit/>
          </a:bodyPr>
          <a:lstStyle/>
          <a:p>
            <a:r>
              <a:rPr lang="en-US" dirty="0"/>
              <a:t>Qin = superior warring state from Warring States Period (see </a:t>
            </a:r>
            <a:r>
              <a:rPr lang="en-US" dirty="0" err="1"/>
              <a:t>Ch</a:t>
            </a:r>
            <a:r>
              <a:rPr lang="en-US" dirty="0"/>
              <a:t> 3)</a:t>
            </a:r>
          </a:p>
          <a:p>
            <a:r>
              <a:rPr lang="en-US" dirty="0"/>
              <a:t>Qin conquered various neighbors and rivals</a:t>
            </a:r>
          </a:p>
          <a:p>
            <a:pPr lvl="1"/>
            <a:r>
              <a:rPr lang="en-US" dirty="0"/>
              <a:t>By 221 BCE, all of northern/central China unified under Qin</a:t>
            </a:r>
          </a:p>
          <a:p>
            <a:pPr lvl="1"/>
            <a:r>
              <a:rPr lang="en-US" dirty="0"/>
              <a:t>Creation of the first Chinese Empire</a:t>
            </a:r>
          </a:p>
        </p:txBody>
      </p:sp>
      <p:sp>
        <p:nvSpPr>
          <p:cNvPr id="5" name="Content Placeholder 4"/>
          <p:cNvSpPr>
            <a:spLocks noGrp="1"/>
          </p:cNvSpPr>
          <p:nvPr>
            <p:ph sz="half" idx="2"/>
          </p:nvPr>
        </p:nvSpPr>
        <p:spPr/>
        <p:txBody>
          <a:bodyPr>
            <a:normAutofit/>
          </a:bodyPr>
          <a:lstStyle/>
          <a:p>
            <a:endParaRPr lang="en-US"/>
          </a:p>
        </p:txBody>
      </p:sp>
      <p:pic>
        <p:nvPicPr>
          <p:cNvPr id="1026" name="Picture 2" descr="https://upload.wikimedia.org/wikipedia/commons/e/ea/Qin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524000"/>
            <a:ext cx="397192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6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Qin Shi </a:t>
            </a:r>
            <a:r>
              <a:rPr lang="en-US" dirty="0" err="1"/>
              <a:t>Huangdi</a:t>
            </a:r>
            <a:endParaRPr lang="en-US" dirty="0"/>
          </a:p>
        </p:txBody>
      </p:sp>
      <p:sp>
        <p:nvSpPr>
          <p:cNvPr id="3" name="Content Placeholder 2"/>
          <p:cNvSpPr>
            <a:spLocks noGrp="1"/>
          </p:cNvSpPr>
          <p:nvPr>
            <p:ph sz="half" idx="1"/>
          </p:nvPr>
        </p:nvSpPr>
        <p:spPr>
          <a:xfrm>
            <a:off x="0" y="2186971"/>
            <a:ext cx="4698358" cy="4288779"/>
          </a:xfrm>
        </p:spPr>
        <p:txBody>
          <a:bodyPr>
            <a:normAutofit/>
          </a:bodyPr>
          <a:lstStyle/>
          <a:p>
            <a:r>
              <a:rPr lang="en-US" dirty="0"/>
              <a:t>Ascended the throne in 246 BCE at age of 13 under the name Zheng</a:t>
            </a:r>
          </a:p>
          <a:p>
            <a:r>
              <a:rPr lang="en-US" dirty="0"/>
              <a:t>Shi </a:t>
            </a:r>
            <a:r>
              <a:rPr lang="en-US" dirty="0" err="1"/>
              <a:t>Huangdi</a:t>
            </a:r>
            <a:r>
              <a:rPr lang="en-US" dirty="0"/>
              <a:t> means “First Emperor”</a:t>
            </a:r>
          </a:p>
          <a:p>
            <a:pPr lvl="1"/>
            <a:r>
              <a:rPr lang="en-US" dirty="0"/>
              <a:t>Claimed his dynasty would last for 1000 years</a:t>
            </a:r>
          </a:p>
          <a:p>
            <a:pPr lvl="1"/>
            <a:r>
              <a:rPr lang="en-US" dirty="0"/>
              <a:t>Central administration of the empire with Legalist principles and policies</a:t>
            </a:r>
          </a:p>
        </p:txBody>
      </p:sp>
      <p:sp>
        <p:nvSpPr>
          <p:cNvPr id="4" name="Content Placeholder 3"/>
          <p:cNvSpPr>
            <a:spLocks noGrp="1"/>
          </p:cNvSpPr>
          <p:nvPr>
            <p:ph sz="half" idx="2"/>
          </p:nvPr>
        </p:nvSpPr>
        <p:spPr>
          <a:xfrm>
            <a:off x="4499842" y="2186972"/>
            <a:ext cx="3800901" cy="4288778"/>
          </a:xfrm>
        </p:spPr>
        <p:txBody>
          <a:bodyPr>
            <a:normAutofit/>
          </a:bodyPr>
          <a:lstStyle/>
          <a:p>
            <a:r>
              <a:rPr lang="en-US" dirty="0"/>
              <a:t>Reform</a:t>
            </a:r>
          </a:p>
          <a:p>
            <a:pPr lvl="1"/>
            <a:r>
              <a:rPr lang="en-US" dirty="0"/>
              <a:t>Abolition of primogeniture</a:t>
            </a:r>
          </a:p>
          <a:p>
            <a:pPr lvl="2"/>
            <a:r>
              <a:rPr lang="en-US" dirty="0"/>
              <a:t>Passing of all land to eldest son</a:t>
            </a:r>
          </a:p>
          <a:p>
            <a:pPr lvl="2"/>
            <a:r>
              <a:rPr lang="en-US" dirty="0"/>
              <a:t>New laws requiring land to be divided among several heirs</a:t>
            </a:r>
          </a:p>
          <a:p>
            <a:r>
              <a:rPr lang="en-US" dirty="0"/>
              <a:t>Standardization </a:t>
            </a:r>
          </a:p>
          <a:p>
            <a:pPr lvl="1"/>
            <a:r>
              <a:rPr lang="en-US" dirty="0"/>
              <a:t>Weights, measures, coinage, writing, law</a:t>
            </a:r>
          </a:p>
          <a:p>
            <a:pPr lvl="1"/>
            <a:r>
              <a:rPr lang="en-US" dirty="0"/>
              <a:t>Help unified diverse groups</a:t>
            </a:r>
          </a:p>
        </p:txBody>
      </p:sp>
      <p:pic>
        <p:nvPicPr>
          <p:cNvPr id="5" name="Picture 2" descr="Qinshihuang.jpg">
            <a:extLst>
              <a:ext uri="{FF2B5EF4-FFF2-40B4-BE49-F238E27FC236}">
                <a16:creationId xmlns:a16="http://schemas.microsoft.com/office/drawing/2014/main" id="{13A283C4-DFCA-5845-BF69-94A5EBCBFD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4" t="9731" r="12353"/>
          <a:stretch/>
        </p:blipFill>
        <p:spPr bwMode="auto">
          <a:xfrm>
            <a:off x="8393730" y="54879"/>
            <a:ext cx="3800901" cy="674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0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 Si and Legalism</a:t>
            </a:r>
          </a:p>
        </p:txBody>
      </p:sp>
      <p:sp>
        <p:nvSpPr>
          <p:cNvPr id="3" name="Content Placeholder 2"/>
          <p:cNvSpPr>
            <a:spLocks noGrp="1"/>
          </p:cNvSpPr>
          <p:nvPr>
            <p:ph sz="half" idx="1"/>
          </p:nvPr>
        </p:nvSpPr>
        <p:spPr/>
        <p:txBody>
          <a:bodyPr>
            <a:normAutofit/>
          </a:bodyPr>
          <a:lstStyle/>
          <a:p>
            <a:r>
              <a:rPr lang="en-US" dirty="0"/>
              <a:t>Li Si = Prime Minister</a:t>
            </a:r>
          </a:p>
          <a:p>
            <a:r>
              <a:rPr lang="en-US" dirty="0"/>
              <a:t>Convinced Shi </a:t>
            </a:r>
            <a:r>
              <a:rPr lang="en-US" dirty="0" err="1"/>
              <a:t>Huangdi</a:t>
            </a:r>
            <a:r>
              <a:rPr lang="en-US" dirty="0"/>
              <a:t> that scholars were “subverting the goals of the regime”</a:t>
            </a:r>
          </a:p>
          <a:p>
            <a:r>
              <a:rPr lang="en-US" dirty="0"/>
              <a:t>Felt that the Confucian morals were in direct opposition of a ruler’s absolute power</a:t>
            </a:r>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a:t>Crackdown on Confucians and Confucian traditions</a:t>
            </a:r>
          </a:p>
          <a:p>
            <a:pPr lvl="1"/>
            <a:r>
              <a:rPr lang="en-US" dirty="0"/>
              <a:t>Burned Confucian books</a:t>
            </a:r>
          </a:p>
          <a:p>
            <a:pPr lvl="1"/>
            <a:r>
              <a:rPr lang="en-US" dirty="0"/>
              <a:t>Killed Confucian scholars</a:t>
            </a:r>
          </a:p>
          <a:p>
            <a:endParaRPr lang="en-US" dirty="0"/>
          </a:p>
          <a:p>
            <a:endParaRPr lang="en-US" dirty="0"/>
          </a:p>
        </p:txBody>
      </p:sp>
    </p:spTree>
    <p:extLst>
      <p:ext uri="{BB962C8B-B14F-4D97-AF65-F5344CB8AC3E}">
        <p14:creationId xmlns:p14="http://schemas.microsoft.com/office/powerpoint/2010/main" val="355418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50EB5-8389-D745-9D89-353D0B186E98}"/>
              </a:ext>
            </a:extLst>
          </p:cNvPr>
          <p:cNvSpPr>
            <a:spLocks noGrp="1"/>
          </p:cNvSpPr>
          <p:nvPr>
            <p:ph type="title"/>
          </p:nvPr>
        </p:nvSpPr>
        <p:spPr/>
        <p:txBody>
          <a:bodyPr/>
          <a:lstStyle/>
          <a:p>
            <a:r>
              <a:rPr lang="en-US" dirty="0"/>
              <a:t>Classical India</a:t>
            </a:r>
          </a:p>
        </p:txBody>
      </p:sp>
      <p:sp>
        <p:nvSpPr>
          <p:cNvPr id="6" name="Text Placeholder 5">
            <a:extLst>
              <a:ext uri="{FF2B5EF4-FFF2-40B4-BE49-F238E27FC236}">
                <a16:creationId xmlns:a16="http://schemas.microsoft.com/office/drawing/2014/main" id="{3BED150B-2138-5147-A787-F68A22DDE278}"/>
              </a:ext>
            </a:extLst>
          </p:cNvPr>
          <p:cNvSpPr>
            <a:spLocks noGrp="1"/>
          </p:cNvSpPr>
          <p:nvPr>
            <p:ph type="body" idx="1"/>
          </p:nvPr>
        </p:nvSpPr>
        <p:spPr/>
        <p:txBody>
          <a:bodyPr/>
          <a:lstStyle/>
          <a:p>
            <a:r>
              <a:rPr lang="en-US" dirty="0"/>
              <a:t>Maurya and Gupta Empires</a:t>
            </a:r>
          </a:p>
        </p:txBody>
      </p:sp>
    </p:spTree>
    <p:extLst>
      <p:ext uri="{BB962C8B-B14F-4D97-AF65-F5344CB8AC3E}">
        <p14:creationId xmlns:p14="http://schemas.microsoft.com/office/powerpoint/2010/main" val="366439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Threats from </a:t>
            </a:r>
            <a:r>
              <a:rPr lang="en-US" dirty="0" err="1"/>
              <a:t>Xiongnu</a:t>
            </a:r>
            <a:endParaRPr lang="en-US" dirty="0"/>
          </a:p>
        </p:txBody>
      </p:sp>
      <p:sp>
        <p:nvSpPr>
          <p:cNvPr id="5" name="Content Placeholder 4"/>
          <p:cNvSpPr>
            <a:spLocks noGrp="1"/>
          </p:cNvSpPr>
          <p:nvPr>
            <p:ph sz="half" idx="1"/>
          </p:nvPr>
        </p:nvSpPr>
        <p:spPr>
          <a:xfrm>
            <a:off x="680321" y="2121108"/>
            <a:ext cx="4191000" cy="5181600"/>
          </a:xfrm>
        </p:spPr>
        <p:txBody>
          <a:bodyPr>
            <a:normAutofit/>
          </a:bodyPr>
          <a:lstStyle/>
          <a:p>
            <a:r>
              <a:rPr lang="en-US" dirty="0"/>
              <a:t>Nomads on the northern border of the empire</a:t>
            </a:r>
          </a:p>
          <a:p>
            <a:pPr lvl="1"/>
            <a:r>
              <a:rPr lang="en-US" dirty="0"/>
              <a:t>At times, peaceful trade between nomads and Chinese farmers</a:t>
            </a:r>
          </a:p>
          <a:p>
            <a:pPr lvl="1"/>
            <a:r>
              <a:rPr lang="en-US" dirty="0"/>
              <a:t>Other times, nomads raided villages</a:t>
            </a:r>
          </a:p>
          <a:p>
            <a:r>
              <a:rPr lang="en-US" dirty="0"/>
              <a:t>Chinese response</a:t>
            </a:r>
          </a:p>
          <a:p>
            <a:pPr lvl="1"/>
            <a:r>
              <a:rPr lang="en-US" dirty="0"/>
              <a:t>Began building walls to keep out invaders</a:t>
            </a:r>
          </a:p>
          <a:p>
            <a:pPr lvl="1"/>
            <a:r>
              <a:rPr lang="en-US" dirty="0"/>
              <a:t>Began training mounted soldiers (cavalry)</a:t>
            </a:r>
          </a:p>
          <a:p>
            <a:pPr lvl="1"/>
            <a:endParaRPr lang="en-US" dirty="0"/>
          </a:p>
        </p:txBody>
      </p:sp>
      <p:sp>
        <p:nvSpPr>
          <p:cNvPr id="6" name="Content Placeholder 5"/>
          <p:cNvSpPr>
            <a:spLocks noGrp="1"/>
          </p:cNvSpPr>
          <p:nvPr>
            <p:ph sz="half" idx="2"/>
          </p:nvPr>
        </p:nvSpPr>
        <p:spPr>
          <a:xfrm>
            <a:off x="6096000" y="2121108"/>
            <a:ext cx="4343400" cy="5257800"/>
          </a:xfrm>
        </p:spPr>
        <p:txBody>
          <a:bodyPr>
            <a:normAutofit/>
          </a:bodyPr>
          <a:lstStyle/>
          <a:p>
            <a:r>
              <a:rPr lang="en-US" dirty="0"/>
              <a:t>Shi </a:t>
            </a:r>
            <a:r>
              <a:rPr lang="en-US" dirty="0" err="1"/>
              <a:t>Huangdi’s</a:t>
            </a:r>
            <a:r>
              <a:rPr lang="en-US" dirty="0"/>
              <a:t> response</a:t>
            </a:r>
          </a:p>
          <a:p>
            <a:pPr lvl="1"/>
            <a:r>
              <a:rPr lang="en-US" dirty="0"/>
              <a:t>Send soldiers to drive nomads from empire</a:t>
            </a:r>
          </a:p>
          <a:p>
            <a:pPr lvl="1"/>
            <a:r>
              <a:rPr lang="en-US" dirty="0"/>
              <a:t>Connected/extended existing walls around empire</a:t>
            </a:r>
          </a:p>
          <a:p>
            <a:pPr lvl="2"/>
            <a:r>
              <a:rPr lang="en-US" dirty="0"/>
              <a:t>Precursor to Great Wall</a:t>
            </a:r>
          </a:p>
          <a:p>
            <a:r>
              <a:rPr lang="en-US" dirty="0" err="1"/>
              <a:t>Huangdi’s</a:t>
            </a:r>
            <a:r>
              <a:rPr lang="en-US" dirty="0"/>
              <a:t> aggression caused nomads to band together and create the </a:t>
            </a:r>
            <a:r>
              <a:rPr lang="en-US" dirty="0" err="1"/>
              <a:t>Xiongnu</a:t>
            </a:r>
            <a:r>
              <a:rPr lang="en-US" dirty="0"/>
              <a:t> Confederacy</a:t>
            </a:r>
          </a:p>
          <a:p>
            <a:pPr lvl="1"/>
            <a:r>
              <a:rPr lang="en-US" dirty="0"/>
              <a:t>The </a:t>
            </a:r>
            <a:r>
              <a:rPr lang="en-US" dirty="0" err="1"/>
              <a:t>Xiongnu</a:t>
            </a:r>
            <a:r>
              <a:rPr lang="en-US" dirty="0"/>
              <a:t> would continue to cause problems for China for hundreds of years</a:t>
            </a:r>
          </a:p>
        </p:txBody>
      </p:sp>
    </p:spTree>
    <p:extLst>
      <p:ext uri="{BB962C8B-B14F-4D97-AF65-F5344CB8AC3E}">
        <p14:creationId xmlns:p14="http://schemas.microsoft.com/office/powerpoint/2010/main" val="72599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1266" name="Picture 2" descr="http://allempires.com/empires/xiongnu/xiongnu_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97" y="566739"/>
            <a:ext cx="9144606"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4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06p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239" y="76200"/>
            <a:ext cx="81375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hidden="1"/>
          <p:cNvSpPr>
            <a:spLocks noGrp="1" noChangeArrowheads="1"/>
          </p:cNvSpPr>
          <p:nvPr>
            <p:ph type="title"/>
          </p:nvPr>
        </p:nvSpPr>
        <p:spPr/>
        <p:txBody>
          <a:bodyPr/>
          <a:lstStyle/>
          <a:p>
            <a:pPr eaLnBrk="1" hangingPunct="1"/>
            <a:endParaRPr lang="en-US" altLang="en-US"/>
          </a:p>
        </p:txBody>
      </p:sp>
      <p:sp>
        <p:nvSpPr>
          <p:cNvPr id="11268" name="Rectangle 3"/>
          <p:cNvSpPr>
            <a:spLocks noChangeArrowheads="1"/>
          </p:cNvSpPr>
          <p:nvPr/>
        </p:nvSpPr>
        <p:spPr bwMode="auto">
          <a:xfrm>
            <a:off x="10066264" y="6584951"/>
            <a:ext cx="601737"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168</a:t>
            </a:r>
          </a:p>
        </p:txBody>
      </p:sp>
    </p:spTree>
    <p:extLst>
      <p:ext uri="{BB962C8B-B14F-4D97-AF65-F5344CB8AC3E}">
        <p14:creationId xmlns:p14="http://schemas.microsoft.com/office/powerpoint/2010/main" val="146354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Fall of the Qin</a:t>
            </a:r>
          </a:p>
        </p:txBody>
      </p:sp>
      <p:sp>
        <p:nvSpPr>
          <p:cNvPr id="6" name="Content Placeholder 5"/>
          <p:cNvSpPr>
            <a:spLocks noGrp="1"/>
          </p:cNvSpPr>
          <p:nvPr>
            <p:ph idx="1"/>
          </p:nvPr>
        </p:nvSpPr>
        <p:spPr/>
        <p:txBody>
          <a:bodyPr>
            <a:normAutofit/>
          </a:bodyPr>
          <a:lstStyle/>
          <a:p>
            <a:r>
              <a:rPr lang="en-US" sz="2800" dirty="0"/>
              <a:t>Oppressive policies</a:t>
            </a:r>
          </a:p>
          <a:p>
            <a:pPr lvl="1"/>
            <a:r>
              <a:rPr lang="en-US" sz="2400" dirty="0"/>
              <a:t>Mandatory military service</a:t>
            </a:r>
          </a:p>
          <a:p>
            <a:pPr lvl="1"/>
            <a:r>
              <a:rPr lang="en-US" sz="2400" dirty="0"/>
              <a:t>Forced labor for roads, walls, buildings</a:t>
            </a:r>
          </a:p>
          <a:p>
            <a:r>
              <a:rPr lang="en-US" sz="2800" dirty="0"/>
              <a:t>The Terra Cotta Army</a:t>
            </a:r>
          </a:p>
          <a:p>
            <a:pPr lvl="1"/>
            <a:r>
              <a:rPr lang="en-US" sz="2400" dirty="0" err="1"/>
              <a:t>Huangdi’s</a:t>
            </a:r>
            <a:r>
              <a:rPr lang="en-US" sz="2400" dirty="0"/>
              <a:t> elaborate tomb that mimicked China’s geography</a:t>
            </a:r>
          </a:p>
          <a:p>
            <a:pPr lvl="1"/>
            <a:r>
              <a:rPr lang="en-US" sz="2400" dirty="0"/>
              <a:t>7000 life sized terra cotta soldiers to guard the afterlife</a:t>
            </a:r>
          </a:p>
          <a:p>
            <a:r>
              <a:rPr lang="en-US" sz="2800" dirty="0" err="1"/>
              <a:t>Huangdi’s</a:t>
            </a:r>
            <a:r>
              <a:rPr lang="en-US" sz="2800" dirty="0"/>
              <a:t> successors were weak and the dynasty collapsed after only a few years</a:t>
            </a:r>
          </a:p>
        </p:txBody>
      </p:sp>
    </p:spTree>
    <p:extLst>
      <p:ext uri="{BB962C8B-B14F-4D97-AF65-F5344CB8AC3E}">
        <p14:creationId xmlns:p14="http://schemas.microsoft.com/office/powerpoint/2010/main" val="113770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06p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6089"/>
            <a:ext cx="8991600"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 hidden="1"/>
          <p:cNvSpPr>
            <a:spLocks noGrp="1" noChangeArrowheads="1"/>
          </p:cNvSpPr>
          <p:nvPr>
            <p:ph type="title"/>
          </p:nvPr>
        </p:nvSpPr>
        <p:spPr/>
        <p:txBody>
          <a:bodyPr/>
          <a:lstStyle/>
          <a:p>
            <a:pPr eaLnBrk="1" hangingPunct="1"/>
            <a:endParaRPr lang="en-US" altLang="en-US"/>
          </a:p>
        </p:txBody>
      </p:sp>
      <p:sp>
        <p:nvSpPr>
          <p:cNvPr id="10244" name="Rectangle 3"/>
          <p:cNvSpPr>
            <a:spLocks noChangeArrowheads="1"/>
          </p:cNvSpPr>
          <p:nvPr/>
        </p:nvSpPr>
        <p:spPr bwMode="auto">
          <a:xfrm>
            <a:off x="10066264" y="6584951"/>
            <a:ext cx="601737"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167</a:t>
            </a:r>
          </a:p>
        </p:txBody>
      </p:sp>
    </p:spTree>
    <p:extLst>
      <p:ext uri="{BB962C8B-B14F-4D97-AF65-F5344CB8AC3E}">
        <p14:creationId xmlns:p14="http://schemas.microsoft.com/office/powerpoint/2010/main" val="58083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travelphotos.picturetheplanet.com/China/Xian-Terracotta-Warriors/Xian-Terracotta-Warriors-China/1127118213_QW5U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229" y="373743"/>
            <a:ext cx="9173545" cy="611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8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s://riyadhspruced.files.wordpress.com/2015/03/terracotta-warriors-essential-full-day-tour-from-xi-an-in-xian-39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2816"/>
            <a:ext cx="9208316" cy="609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44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06map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687" y="177006"/>
            <a:ext cx="8020050" cy="650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hidden="1"/>
          <p:cNvSpPr>
            <a:spLocks noGrp="1" noChangeArrowheads="1"/>
          </p:cNvSpPr>
          <p:nvPr>
            <p:ph type="title"/>
          </p:nvPr>
        </p:nvSpPr>
        <p:spPr/>
        <p:txBody>
          <a:bodyPr/>
          <a:lstStyle/>
          <a:p>
            <a:pPr eaLnBrk="1" hangingPunct="1"/>
            <a:endParaRPr lang="en-US" altLang="en-US"/>
          </a:p>
        </p:txBody>
      </p:sp>
      <p:sp>
        <p:nvSpPr>
          <p:cNvPr id="3" name="TextBox 2">
            <a:extLst>
              <a:ext uri="{FF2B5EF4-FFF2-40B4-BE49-F238E27FC236}">
                <a16:creationId xmlns:a16="http://schemas.microsoft.com/office/drawing/2014/main" id="{502E1627-DAE8-104F-8ECA-E2A9382B4284}"/>
              </a:ext>
            </a:extLst>
          </p:cNvPr>
          <p:cNvSpPr txBox="1"/>
          <p:nvPr/>
        </p:nvSpPr>
        <p:spPr>
          <a:xfrm>
            <a:off x="314793" y="974360"/>
            <a:ext cx="2888932" cy="954107"/>
          </a:xfrm>
          <a:prstGeom prst="rect">
            <a:avLst/>
          </a:prstGeom>
          <a:noFill/>
        </p:spPr>
        <p:txBody>
          <a:bodyPr wrap="none" rtlCol="0">
            <a:spAutoFit/>
          </a:bodyPr>
          <a:lstStyle/>
          <a:p>
            <a:r>
              <a:rPr lang="en-US" sz="2800" dirty="0"/>
              <a:t>The Han Dynasty</a:t>
            </a:r>
          </a:p>
          <a:p>
            <a:r>
              <a:rPr lang="en-US" sz="2800" dirty="0"/>
              <a:t>202 BCE – 220 CE</a:t>
            </a:r>
          </a:p>
        </p:txBody>
      </p:sp>
    </p:spTree>
    <p:extLst>
      <p:ext uri="{BB962C8B-B14F-4D97-AF65-F5344CB8AC3E}">
        <p14:creationId xmlns:p14="http://schemas.microsoft.com/office/powerpoint/2010/main" val="129931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Early Emperors</a:t>
            </a:r>
          </a:p>
        </p:txBody>
      </p:sp>
      <p:sp>
        <p:nvSpPr>
          <p:cNvPr id="6" name="Text Placeholder 5"/>
          <p:cNvSpPr>
            <a:spLocks noGrp="1"/>
          </p:cNvSpPr>
          <p:nvPr>
            <p:ph type="body" idx="1"/>
          </p:nvPr>
        </p:nvSpPr>
        <p:spPr>
          <a:xfrm>
            <a:off x="268962" y="2112999"/>
            <a:ext cx="4472327" cy="693135"/>
          </a:xfrm>
        </p:spPr>
        <p:txBody>
          <a:bodyPr/>
          <a:lstStyle/>
          <a:p>
            <a:r>
              <a:rPr lang="en-US" dirty="0" err="1"/>
              <a:t>Gaozu</a:t>
            </a:r>
            <a:endParaRPr lang="en-US" dirty="0"/>
          </a:p>
        </p:txBody>
      </p:sp>
      <p:sp>
        <p:nvSpPr>
          <p:cNvPr id="5" name="Content Placeholder 4"/>
          <p:cNvSpPr>
            <a:spLocks noGrp="1"/>
          </p:cNvSpPr>
          <p:nvPr>
            <p:ph sz="half" idx="2"/>
          </p:nvPr>
        </p:nvSpPr>
        <p:spPr>
          <a:xfrm>
            <a:off x="1864332" y="2459037"/>
            <a:ext cx="4698355" cy="2906179"/>
          </a:xfrm>
        </p:spPr>
        <p:txBody>
          <a:bodyPr>
            <a:normAutofit fontScale="92500"/>
          </a:bodyPr>
          <a:lstStyle/>
          <a:p>
            <a:r>
              <a:rPr lang="en-US" dirty="0"/>
              <a:t>First emperor of the Han Dynasty</a:t>
            </a:r>
          </a:p>
          <a:p>
            <a:r>
              <a:rPr lang="en-US" dirty="0"/>
              <a:t>Denounced extreme Qin policies, but retained Legalist institutions</a:t>
            </a:r>
          </a:p>
          <a:p>
            <a:r>
              <a:rPr lang="en-US" dirty="0"/>
              <a:t>Adopted an appeasement policy when dealing with </a:t>
            </a:r>
            <a:r>
              <a:rPr lang="en-US" dirty="0" err="1"/>
              <a:t>Xiongnu</a:t>
            </a:r>
            <a:endParaRPr lang="en-US" dirty="0"/>
          </a:p>
          <a:p>
            <a:pPr lvl="1"/>
            <a:r>
              <a:rPr lang="en-US" dirty="0"/>
              <a:t>“gifts” (aka bribes) to buy safety</a:t>
            </a:r>
          </a:p>
        </p:txBody>
      </p:sp>
      <p:sp>
        <p:nvSpPr>
          <p:cNvPr id="7" name="Text Placeholder 6"/>
          <p:cNvSpPr>
            <a:spLocks noGrp="1"/>
          </p:cNvSpPr>
          <p:nvPr>
            <p:ph type="body" sz="quarter" idx="3"/>
          </p:nvPr>
        </p:nvSpPr>
        <p:spPr>
          <a:xfrm>
            <a:off x="6731674" y="2112999"/>
            <a:ext cx="4474028" cy="692076"/>
          </a:xfrm>
        </p:spPr>
        <p:txBody>
          <a:bodyPr/>
          <a:lstStyle/>
          <a:p>
            <a:r>
              <a:rPr lang="en-US" dirty="0"/>
              <a:t>Wu</a:t>
            </a:r>
          </a:p>
        </p:txBody>
      </p:sp>
      <p:sp>
        <p:nvSpPr>
          <p:cNvPr id="8" name="Content Placeholder 7"/>
          <p:cNvSpPr>
            <a:spLocks noGrp="1"/>
          </p:cNvSpPr>
          <p:nvPr>
            <p:ph sz="quarter" idx="4"/>
          </p:nvPr>
        </p:nvSpPr>
        <p:spPr>
          <a:xfrm>
            <a:off x="7746697" y="2459037"/>
            <a:ext cx="4288536" cy="4398963"/>
          </a:xfrm>
        </p:spPr>
        <p:txBody>
          <a:bodyPr>
            <a:normAutofit fontScale="92500"/>
          </a:bodyPr>
          <a:lstStyle/>
          <a:p>
            <a:r>
              <a:rPr lang="en-US" dirty="0"/>
              <a:t>Substantially increased the power of the emperor</a:t>
            </a:r>
          </a:p>
          <a:p>
            <a:r>
              <a:rPr lang="en-US" dirty="0"/>
              <a:t>Increased size of empire</a:t>
            </a:r>
          </a:p>
          <a:p>
            <a:r>
              <a:rPr lang="en-US" dirty="0"/>
              <a:t>Abandoned </a:t>
            </a:r>
            <a:r>
              <a:rPr lang="en-US" dirty="0" err="1"/>
              <a:t>Xiongnu</a:t>
            </a:r>
            <a:r>
              <a:rPr lang="en-US" dirty="0"/>
              <a:t> appeasement</a:t>
            </a:r>
          </a:p>
          <a:p>
            <a:pPr lvl="1"/>
            <a:r>
              <a:rPr lang="en-US" dirty="0"/>
              <a:t>Built up Chinese military</a:t>
            </a:r>
          </a:p>
          <a:p>
            <a:pPr lvl="1"/>
            <a:r>
              <a:rPr lang="en-US" dirty="0"/>
              <a:t>By first century CE the </a:t>
            </a:r>
            <a:r>
              <a:rPr lang="en-US" dirty="0" err="1"/>
              <a:t>Xiongnu</a:t>
            </a:r>
            <a:r>
              <a:rPr lang="en-US" dirty="0"/>
              <a:t> had disbanded</a:t>
            </a:r>
          </a:p>
          <a:p>
            <a:r>
              <a:rPr lang="en-US" dirty="0"/>
              <a:t>Expensive wars caused Wu to establish monopolies on salt, iron, alcohol</a:t>
            </a:r>
          </a:p>
          <a:p>
            <a:endParaRPr lang="en-US" dirty="0"/>
          </a:p>
        </p:txBody>
      </p:sp>
    </p:spTree>
    <p:extLst>
      <p:ext uri="{BB962C8B-B14F-4D97-AF65-F5344CB8AC3E}">
        <p14:creationId xmlns:p14="http://schemas.microsoft.com/office/powerpoint/2010/main" val="1308880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Confucianism</a:t>
            </a:r>
          </a:p>
        </p:txBody>
      </p:sp>
      <p:sp>
        <p:nvSpPr>
          <p:cNvPr id="3" name="Content Placeholder 2"/>
          <p:cNvSpPr>
            <a:spLocks noGrp="1"/>
          </p:cNvSpPr>
          <p:nvPr>
            <p:ph idx="1"/>
          </p:nvPr>
        </p:nvSpPr>
        <p:spPr/>
        <p:txBody>
          <a:bodyPr/>
          <a:lstStyle/>
          <a:p>
            <a:r>
              <a:rPr lang="en-US" sz="3200" dirty="0"/>
              <a:t>Adopted by the Han as the “official ideology” of the empire</a:t>
            </a:r>
          </a:p>
          <a:p>
            <a:r>
              <a:rPr lang="en-US" sz="3200" dirty="0"/>
              <a:t>Confucian university</a:t>
            </a:r>
          </a:p>
          <a:p>
            <a:pPr lvl="1"/>
            <a:r>
              <a:rPr lang="en-US" sz="2800" dirty="0" err="1"/>
              <a:t>Chang’an</a:t>
            </a:r>
            <a:r>
              <a:rPr lang="en-US" sz="2800" dirty="0"/>
              <a:t> (capital)</a:t>
            </a:r>
          </a:p>
          <a:p>
            <a:pPr lvl="1"/>
            <a:r>
              <a:rPr lang="en-US" sz="2800" dirty="0"/>
              <a:t>Confucian scholar exam for official positions</a:t>
            </a:r>
          </a:p>
          <a:p>
            <a:pPr lvl="1"/>
            <a:endParaRPr lang="en-US" dirty="0"/>
          </a:p>
        </p:txBody>
      </p:sp>
    </p:spTree>
    <p:extLst>
      <p:ext uri="{BB962C8B-B14F-4D97-AF65-F5344CB8AC3E}">
        <p14:creationId xmlns:p14="http://schemas.microsoft.com/office/powerpoint/2010/main" val="390282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Mauryan</a:t>
            </a:r>
            <a:r>
              <a:rPr lang="en-US" dirty="0"/>
              <a:t> Empire (324 BCE – 184 BCE)</a:t>
            </a:r>
          </a:p>
        </p:txBody>
      </p:sp>
      <p:sp>
        <p:nvSpPr>
          <p:cNvPr id="3" name="Content Placeholder 2"/>
          <p:cNvSpPr>
            <a:spLocks noGrp="1"/>
          </p:cNvSpPr>
          <p:nvPr>
            <p:ph sz="half" idx="1"/>
          </p:nvPr>
        </p:nvSpPr>
        <p:spPr>
          <a:xfrm>
            <a:off x="680320" y="2336873"/>
            <a:ext cx="4698358" cy="4270248"/>
          </a:xfrm>
        </p:spPr>
        <p:txBody>
          <a:bodyPr>
            <a:noAutofit/>
          </a:bodyPr>
          <a:lstStyle/>
          <a:p>
            <a:r>
              <a:rPr lang="en-US" sz="2000" dirty="0"/>
              <a:t>India’s first centralized empire</a:t>
            </a:r>
          </a:p>
          <a:p>
            <a:r>
              <a:rPr lang="en-US" sz="2000" dirty="0"/>
              <a:t>Chandragupta </a:t>
            </a:r>
            <a:r>
              <a:rPr lang="en-US" sz="2000" dirty="0" err="1"/>
              <a:t>Maurya</a:t>
            </a:r>
            <a:r>
              <a:rPr lang="en-US" sz="2000" dirty="0"/>
              <a:t> </a:t>
            </a:r>
          </a:p>
          <a:p>
            <a:pPr lvl="1"/>
            <a:r>
              <a:rPr lang="en-US" dirty="0"/>
              <a:t>4</a:t>
            </a:r>
            <a:r>
              <a:rPr lang="en-US" baseline="30000" dirty="0"/>
              <a:t>th</a:t>
            </a:r>
            <a:r>
              <a:rPr lang="en-US" dirty="0"/>
              <a:t> Century BCE</a:t>
            </a:r>
          </a:p>
          <a:p>
            <a:pPr lvl="1"/>
            <a:r>
              <a:rPr lang="en-US" dirty="0"/>
              <a:t>Control of Magadha</a:t>
            </a:r>
          </a:p>
          <a:p>
            <a:r>
              <a:rPr lang="en-US" sz="2000" dirty="0" err="1"/>
              <a:t>Kautilya</a:t>
            </a:r>
            <a:endParaRPr lang="en-US" sz="2000" dirty="0"/>
          </a:p>
          <a:p>
            <a:pPr lvl="1"/>
            <a:r>
              <a:rPr lang="en-US" dirty="0"/>
              <a:t>Brahmin advisor to Chandragupta</a:t>
            </a:r>
          </a:p>
          <a:p>
            <a:pPr lvl="1"/>
            <a:r>
              <a:rPr lang="en-US" dirty="0" err="1"/>
              <a:t>Arthashastra</a:t>
            </a:r>
            <a:r>
              <a:rPr lang="en-US" dirty="0"/>
              <a:t> (treatise on government)</a:t>
            </a:r>
          </a:p>
          <a:p>
            <a:pPr lvl="1"/>
            <a:r>
              <a:rPr lang="en-US" dirty="0"/>
              <a:t>“My enemy’s enemy is my friend”</a:t>
            </a:r>
          </a:p>
          <a:p>
            <a:pPr lvl="1"/>
            <a:r>
              <a:rPr lang="en-US" dirty="0"/>
              <a:t>Tax collection</a:t>
            </a:r>
          </a:p>
          <a:p>
            <a:pPr lvl="1"/>
            <a:r>
              <a:rPr lang="en-US" dirty="0"/>
              <a:t>Spy “agency”</a:t>
            </a:r>
          </a:p>
        </p:txBody>
      </p:sp>
      <p:sp>
        <p:nvSpPr>
          <p:cNvPr id="4" name="Content Placeholder 3"/>
          <p:cNvSpPr>
            <a:spLocks noGrp="1"/>
          </p:cNvSpPr>
          <p:nvPr>
            <p:ph sz="half" idx="2"/>
          </p:nvPr>
        </p:nvSpPr>
        <p:spPr>
          <a:xfrm>
            <a:off x="5640516" y="2336873"/>
            <a:ext cx="4957763" cy="4270248"/>
          </a:xfrm>
        </p:spPr>
        <p:txBody>
          <a:bodyPr>
            <a:normAutofit fontScale="92500" lnSpcReduction="20000"/>
          </a:bodyPr>
          <a:lstStyle/>
          <a:p>
            <a:r>
              <a:rPr lang="en-US" dirty="0"/>
              <a:t>Economy</a:t>
            </a:r>
          </a:p>
          <a:p>
            <a:pPr lvl="1"/>
            <a:r>
              <a:rPr lang="en-US" dirty="0"/>
              <a:t>¼ harvest value tax to gov’t</a:t>
            </a:r>
          </a:p>
          <a:p>
            <a:pPr lvl="1"/>
            <a:r>
              <a:rPr lang="en-US" dirty="0"/>
              <a:t>Mining, liquor, weapon monopolies</a:t>
            </a:r>
          </a:p>
          <a:p>
            <a:pPr lvl="1"/>
            <a:r>
              <a:rPr lang="en-US" dirty="0"/>
              <a:t>Irrigation fees</a:t>
            </a:r>
          </a:p>
          <a:p>
            <a:pPr lvl="1"/>
            <a:r>
              <a:rPr lang="en-US" dirty="0"/>
              <a:t>Standard coinage</a:t>
            </a:r>
          </a:p>
          <a:p>
            <a:r>
              <a:rPr lang="en-US" dirty="0"/>
              <a:t>Armed Forces</a:t>
            </a:r>
          </a:p>
          <a:p>
            <a:pPr lvl="1"/>
            <a:r>
              <a:rPr lang="en-US" dirty="0"/>
              <a:t>Infantry, cavalry, chariot</a:t>
            </a:r>
          </a:p>
          <a:p>
            <a:pPr lvl="1"/>
            <a:r>
              <a:rPr lang="en-US" dirty="0"/>
              <a:t>War elephants</a:t>
            </a:r>
          </a:p>
          <a:p>
            <a:r>
              <a:rPr lang="en-US" dirty="0" err="1"/>
              <a:t>Pataliputra</a:t>
            </a:r>
            <a:r>
              <a:rPr lang="en-US" dirty="0"/>
              <a:t>: capital</a:t>
            </a:r>
          </a:p>
          <a:p>
            <a:r>
              <a:rPr lang="en-US" dirty="0"/>
              <a:t>Height during/after </a:t>
            </a:r>
            <a:r>
              <a:rPr lang="en-US" dirty="0" err="1"/>
              <a:t>Ashoka</a:t>
            </a:r>
            <a:r>
              <a:rPr lang="en-US" dirty="0"/>
              <a:t> (see next slide)</a:t>
            </a:r>
          </a:p>
          <a:p>
            <a:r>
              <a:rPr lang="en-US" dirty="0"/>
              <a:t>Fall of Empire</a:t>
            </a:r>
          </a:p>
          <a:p>
            <a:pPr lvl="1"/>
            <a:r>
              <a:rPr lang="en-US" dirty="0"/>
              <a:t>$$$$$ of army/bureaucracy</a:t>
            </a:r>
          </a:p>
          <a:p>
            <a:pPr lvl="1"/>
            <a:r>
              <a:rPr lang="en-US" dirty="0"/>
              <a:t>External threats</a:t>
            </a:r>
          </a:p>
          <a:p>
            <a:endParaRPr lang="en-US" dirty="0"/>
          </a:p>
          <a:p>
            <a:pPr lvl="1"/>
            <a:endParaRPr lang="en-US" dirty="0"/>
          </a:p>
        </p:txBody>
      </p:sp>
    </p:spTree>
    <p:extLst>
      <p:ext uri="{BB962C8B-B14F-4D97-AF65-F5344CB8AC3E}">
        <p14:creationId xmlns:p14="http://schemas.microsoft.com/office/powerpoint/2010/main" val="313926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Chang’an</a:t>
            </a:r>
            <a:endParaRPr lang="en-US" dirty="0"/>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a:xfrm>
            <a:off x="6813324" y="2336873"/>
            <a:ext cx="4700058" cy="3599316"/>
          </a:xfrm>
        </p:spPr>
        <p:txBody>
          <a:bodyPr>
            <a:normAutofit lnSpcReduction="10000"/>
          </a:bodyPr>
          <a:lstStyle/>
          <a:p>
            <a:r>
              <a:rPr lang="en-US" dirty="0"/>
              <a:t>Modern Xi’an</a:t>
            </a:r>
          </a:p>
          <a:p>
            <a:r>
              <a:rPr lang="en-US" dirty="0"/>
              <a:t>Surrounded by a wall</a:t>
            </a:r>
          </a:p>
          <a:p>
            <a:r>
              <a:rPr lang="en-US" dirty="0"/>
              <a:t>Carefully planned with roads, imperial compound, homes/buildings</a:t>
            </a:r>
          </a:p>
          <a:p>
            <a:r>
              <a:rPr lang="en-US" dirty="0"/>
              <a:t>Model of urban planning</a:t>
            </a:r>
          </a:p>
          <a:p>
            <a:r>
              <a:rPr lang="en-US" dirty="0"/>
              <a:t>Dichotomy of elite and poor</a:t>
            </a:r>
          </a:p>
          <a:p>
            <a:pPr lvl="1"/>
            <a:r>
              <a:rPr lang="en-US" dirty="0"/>
              <a:t>Elite live in lavish homes </a:t>
            </a:r>
          </a:p>
          <a:p>
            <a:pPr lvl="1"/>
            <a:r>
              <a:rPr lang="en-US" dirty="0"/>
              <a:t>Poor live “as closely as the teeth of a comb”</a:t>
            </a:r>
          </a:p>
          <a:p>
            <a:endParaRPr lang="en-US" dirty="0"/>
          </a:p>
        </p:txBody>
      </p:sp>
      <p:pic>
        <p:nvPicPr>
          <p:cNvPr id="14338" name="Picture 2" descr="http://i2.w.yun.hjfile.cn/doc/201304/f68d36edf60245c787fe211af0cb0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24" y="2170293"/>
            <a:ext cx="6353996" cy="447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5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Society</a:t>
            </a:r>
          </a:p>
        </p:txBody>
      </p:sp>
      <p:sp>
        <p:nvSpPr>
          <p:cNvPr id="3" name="Content Placeholder 2"/>
          <p:cNvSpPr>
            <a:spLocks noGrp="1"/>
          </p:cNvSpPr>
          <p:nvPr>
            <p:ph sz="half" idx="1"/>
          </p:nvPr>
        </p:nvSpPr>
        <p:spPr/>
        <p:txBody>
          <a:bodyPr/>
          <a:lstStyle/>
          <a:p>
            <a:r>
              <a:rPr lang="en-US" dirty="0"/>
              <a:t>Patriarchal</a:t>
            </a:r>
          </a:p>
          <a:p>
            <a:r>
              <a:rPr lang="en-US" dirty="0"/>
              <a:t>Family = fundamental social unit</a:t>
            </a:r>
          </a:p>
          <a:p>
            <a:pPr lvl="1"/>
            <a:r>
              <a:rPr lang="en-US" dirty="0"/>
              <a:t>Included living AND ancestral spirits</a:t>
            </a:r>
          </a:p>
          <a:p>
            <a:pPr lvl="1"/>
            <a:r>
              <a:rPr lang="en-US" dirty="0"/>
              <a:t>Ancestor veneration</a:t>
            </a:r>
          </a:p>
          <a:p>
            <a:pPr lvl="1"/>
            <a:r>
              <a:rPr lang="en-US" dirty="0"/>
              <a:t>Sons favored over daughters</a:t>
            </a:r>
          </a:p>
          <a:p>
            <a:pPr lvl="1"/>
            <a:r>
              <a:rPr lang="en-US" dirty="0"/>
              <a:t>Filial piety (Confucianism)</a:t>
            </a:r>
          </a:p>
        </p:txBody>
      </p:sp>
      <p:sp>
        <p:nvSpPr>
          <p:cNvPr id="4" name="Content Placeholder 3"/>
          <p:cNvSpPr>
            <a:spLocks noGrp="1"/>
          </p:cNvSpPr>
          <p:nvPr>
            <p:ph sz="half" idx="2"/>
          </p:nvPr>
        </p:nvSpPr>
        <p:spPr/>
        <p:txBody>
          <a:bodyPr/>
          <a:lstStyle/>
          <a:p>
            <a:r>
              <a:rPr lang="en-US" dirty="0"/>
              <a:t>Women </a:t>
            </a:r>
          </a:p>
          <a:p>
            <a:pPr lvl="1"/>
            <a:r>
              <a:rPr lang="en-US" dirty="0"/>
              <a:t>Cook, take care of family, make clothes</a:t>
            </a:r>
          </a:p>
          <a:p>
            <a:pPr lvl="1"/>
            <a:r>
              <a:rPr lang="en-US" dirty="0"/>
              <a:t>Submit to males</a:t>
            </a:r>
          </a:p>
          <a:p>
            <a:pPr lvl="1"/>
            <a:r>
              <a:rPr lang="en-US" dirty="0"/>
              <a:t>Arranged marriages</a:t>
            </a:r>
          </a:p>
          <a:p>
            <a:r>
              <a:rPr lang="en-US" dirty="0"/>
              <a:t>Ban Zhao</a:t>
            </a:r>
          </a:p>
          <a:p>
            <a:pPr lvl="1"/>
            <a:r>
              <a:rPr lang="en-US" dirty="0"/>
              <a:t>“Lessons for Women”</a:t>
            </a:r>
          </a:p>
        </p:txBody>
      </p:sp>
    </p:spTree>
    <p:extLst>
      <p:ext uri="{BB962C8B-B14F-4D97-AF65-F5344CB8AC3E}">
        <p14:creationId xmlns:p14="http://schemas.microsoft.com/office/powerpoint/2010/main" val="3518526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Classes</a:t>
            </a:r>
          </a:p>
        </p:txBody>
      </p:sp>
      <p:sp>
        <p:nvSpPr>
          <p:cNvPr id="3" name="Content Placeholder 2"/>
          <p:cNvSpPr>
            <a:spLocks noGrp="1"/>
          </p:cNvSpPr>
          <p:nvPr>
            <p:ph sz="half" idx="1"/>
          </p:nvPr>
        </p:nvSpPr>
        <p:spPr/>
        <p:txBody>
          <a:bodyPr>
            <a:normAutofit lnSpcReduction="10000"/>
          </a:bodyPr>
          <a:lstStyle/>
          <a:p>
            <a:r>
              <a:rPr lang="en-US" dirty="0"/>
              <a:t>Gentry</a:t>
            </a:r>
          </a:p>
          <a:p>
            <a:pPr lvl="1"/>
            <a:r>
              <a:rPr lang="en-US" dirty="0"/>
              <a:t>Scholar </a:t>
            </a:r>
            <a:r>
              <a:rPr lang="en-US" dirty="0" err="1"/>
              <a:t>offiials</a:t>
            </a:r>
            <a:endParaRPr lang="en-US" dirty="0"/>
          </a:p>
          <a:p>
            <a:pPr lvl="1"/>
            <a:r>
              <a:rPr lang="en-US" dirty="0"/>
              <a:t>Confucian</a:t>
            </a:r>
          </a:p>
          <a:p>
            <a:pPr lvl="1"/>
            <a:r>
              <a:rPr lang="en-US" dirty="0"/>
              <a:t>Exempt from taxes, military/labor service</a:t>
            </a:r>
          </a:p>
          <a:p>
            <a:pPr lvl="1"/>
            <a:r>
              <a:rPr lang="en-US" dirty="0"/>
              <a:t>Became a privileged class</a:t>
            </a:r>
          </a:p>
          <a:p>
            <a:r>
              <a:rPr lang="en-US" dirty="0"/>
              <a:t>Merchants</a:t>
            </a:r>
          </a:p>
          <a:p>
            <a:pPr lvl="1"/>
            <a:r>
              <a:rPr lang="en-US" dirty="0"/>
              <a:t>Some wealthy</a:t>
            </a:r>
          </a:p>
          <a:p>
            <a:pPr lvl="1"/>
            <a:r>
              <a:rPr lang="en-US" dirty="0"/>
              <a:t>Viewed as being greedy parasites</a:t>
            </a:r>
          </a:p>
          <a:p>
            <a:pPr lvl="1"/>
            <a:r>
              <a:rPr lang="en-US" dirty="0"/>
              <a:t>Blamed for China’s problems on occasion</a:t>
            </a:r>
          </a:p>
          <a:p>
            <a:pPr lvl="1"/>
            <a:endParaRPr lang="en-US" dirty="0"/>
          </a:p>
          <a:p>
            <a:pPr lvl="1"/>
            <a:endParaRPr lang="en-US" dirty="0"/>
          </a:p>
          <a:p>
            <a:pPr lvl="1"/>
            <a:endParaRPr lang="en-US" dirty="0"/>
          </a:p>
        </p:txBody>
      </p:sp>
      <p:sp>
        <p:nvSpPr>
          <p:cNvPr id="4" name="Content Placeholder 3"/>
          <p:cNvSpPr>
            <a:spLocks noGrp="1"/>
          </p:cNvSpPr>
          <p:nvPr>
            <p:ph sz="half" idx="2"/>
          </p:nvPr>
        </p:nvSpPr>
        <p:spPr/>
        <p:txBody>
          <a:bodyPr>
            <a:normAutofit lnSpcReduction="10000"/>
          </a:bodyPr>
          <a:lstStyle/>
          <a:p>
            <a:pPr lvl="1"/>
            <a:endParaRPr lang="en-US" dirty="0"/>
          </a:p>
        </p:txBody>
      </p:sp>
      <p:pic>
        <p:nvPicPr>
          <p:cNvPr id="6" name="Picture 2" descr="http://38.media.tumblr.com/405a52127bd87faf9b04a31f3b0ef199/tumblr_inline_mhbwvk8J5M1qz4rgp.jpg">
            <a:extLst>
              <a:ext uri="{FF2B5EF4-FFF2-40B4-BE49-F238E27FC236}">
                <a16:creationId xmlns:a16="http://schemas.microsoft.com/office/drawing/2014/main" id="{26465587-4B01-2D47-8BEA-BC1ED2A8F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306" y="2336872"/>
            <a:ext cx="6098032" cy="425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22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p:txBody>
          <a:bodyPr>
            <a:normAutofit lnSpcReduction="10000"/>
          </a:bodyPr>
          <a:lstStyle/>
          <a:p>
            <a:r>
              <a:rPr lang="en-US" dirty="0"/>
              <a:t>Astrology/Observation of celestial bodies</a:t>
            </a:r>
          </a:p>
          <a:p>
            <a:r>
              <a:rPr lang="en-US" dirty="0"/>
              <a:t>Watermill</a:t>
            </a:r>
          </a:p>
          <a:p>
            <a:r>
              <a:rPr lang="en-US" dirty="0"/>
              <a:t>Horse collar</a:t>
            </a:r>
          </a:p>
          <a:p>
            <a:pPr lvl="1"/>
            <a:r>
              <a:rPr lang="en-US" dirty="0"/>
              <a:t>Heavier loads could be pulled by horses</a:t>
            </a:r>
          </a:p>
          <a:p>
            <a:r>
              <a:rPr lang="en-US" dirty="0"/>
              <a:t>Paper by 2</a:t>
            </a:r>
            <a:r>
              <a:rPr lang="en-US" baseline="30000" dirty="0"/>
              <a:t>nd</a:t>
            </a:r>
            <a:r>
              <a:rPr lang="en-US" dirty="0"/>
              <a:t> century BCE</a:t>
            </a:r>
          </a:p>
          <a:p>
            <a:r>
              <a:rPr lang="en-US" dirty="0"/>
              <a:t>Crossbow trigger</a:t>
            </a:r>
          </a:p>
          <a:p>
            <a:r>
              <a:rPr lang="en-US" dirty="0"/>
              <a:t>Roads that traversed the empire </a:t>
            </a:r>
          </a:p>
          <a:p>
            <a:pPr lvl="1"/>
            <a:r>
              <a:rPr lang="en-US" dirty="0"/>
              <a:t>Similar to Roman Road</a:t>
            </a:r>
          </a:p>
          <a:p>
            <a:r>
              <a:rPr lang="en-US" dirty="0"/>
              <a:t>Canal system</a:t>
            </a:r>
          </a:p>
        </p:txBody>
      </p:sp>
    </p:spTree>
    <p:extLst>
      <p:ext uri="{BB962C8B-B14F-4D97-AF65-F5344CB8AC3E}">
        <p14:creationId xmlns:p14="http://schemas.microsoft.com/office/powerpoint/2010/main" val="115417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a:t>
            </a:r>
          </a:p>
        </p:txBody>
      </p:sp>
      <p:sp>
        <p:nvSpPr>
          <p:cNvPr id="3" name="Content Placeholder 2"/>
          <p:cNvSpPr>
            <a:spLocks noGrp="1"/>
          </p:cNvSpPr>
          <p:nvPr>
            <p:ph sz="half" idx="1"/>
          </p:nvPr>
        </p:nvSpPr>
        <p:spPr/>
        <p:txBody>
          <a:bodyPr>
            <a:normAutofit/>
          </a:bodyPr>
          <a:lstStyle/>
          <a:p>
            <a:r>
              <a:rPr lang="en-US" dirty="0"/>
              <a:t>Based in nature</a:t>
            </a:r>
          </a:p>
          <a:p>
            <a:r>
              <a:rPr lang="en-US" dirty="0"/>
              <a:t>Ghosts/spirits</a:t>
            </a:r>
          </a:p>
          <a:p>
            <a:r>
              <a:rPr lang="en-US" dirty="0"/>
              <a:t>Daoism</a:t>
            </a:r>
          </a:p>
          <a:p>
            <a:pPr lvl="1"/>
            <a:r>
              <a:rPr lang="en-US" dirty="0"/>
              <a:t>Alchemy</a:t>
            </a:r>
          </a:p>
          <a:p>
            <a:pPr lvl="2"/>
            <a:r>
              <a:rPr lang="en-US" dirty="0"/>
              <a:t>Turn common items into precious metals</a:t>
            </a:r>
          </a:p>
          <a:p>
            <a:pPr lvl="1"/>
            <a:r>
              <a:rPr lang="en-US" dirty="0"/>
              <a:t>Challenged Chinese tradition and led to uprisings</a:t>
            </a:r>
          </a:p>
        </p:txBody>
      </p:sp>
      <p:sp>
        <p:nvSpPr>
          <p:cNvPr id="7" name="Content Placeholder 6"/>
          <p:cNvSpPr>
            <a:spLocks noGrp="1"/>
          </p:cNvSpPr>
          <p:nvPr>
            <p:ph sz="half" idx="2"/>
          </p:nvPr>
        </p:nvSpPr>
        <p:spPr/>
        <p:txBody>
          <a:bodyPr>
            <a:normAutofit/>
          </a:bodyPr>
          <a:lstStyle/>
          <a:p>
            <a:r>
              <a:rPr lang="en-US" dirty="0"/>
              <a:t>Buddhism</a:t>
            </a:r>
          </a:p>
          <a:p>
            <a:pPr lvl="1"/>
            <a:r>
              <a:rPr lang="en-US" dirty="0"/>
              <a:t>Originated in India in 5</a:t>
            </a:r>
            <a:r>
              <a:rPr lang="en-US" baseline="30000" dirty="0"/>
              <a:t>th</a:t>
            </a:r>
            <a:r>
              <a:rPr lang="en-US" dirty="0"/>
              <a:t> century BCE</a:t>
            </a:r>
          </a:p>
          <a:p>
            <a:pPr lvl="1"/>
            <a:r>
              <a:rPr lang="en-US" dirty="0"/>
              <a:t>Arrival in China c. 1</a:t>
            </a:r>
            <a:r>
              <a:rPr lang="en-US" baseline="30000" dirty="0"/>
              <a:t>st</a:t>
            </a:r>
            <a:r>
              <a:rPr lang="en-US" dirty="0"/>
              <a:t> century CE</a:t>
            </a:r>
          </a:p>
          <a:p>
            <a:pPr lvl="1"/>
            <a:r>
              <a:rPr lang="en-US" dirty="0"/>
              <a:t>Spread via Silk Road</a:t>
            </a:r>
          </a:p>
          <a:p>
            <a:pPr lvl="1"/>
            <a:r>
              <a:rPr lang="en-US" dirty="0"/>
              <a:t>Opposed traditional values of children and the family</a:t>
            </a:r>
          </a:p>
          <a:p>
            <a:pPr lvl="1"/>
            <a:r>
              <a:rPr lang="en-US" dirty="0"/>
              <a:t>Eventually changed to fit Chinese traditions</a:t>
            </a:r>
          </a:p>
        </p:txBody>
      </p:sp>
    </p:spTree>
    <p:extLst>
      <p:ext uri="{BB962C8B-B14F-4D97-AF65-F5344CB8AC3E}">
        <p14:creationId xmlns:p14="http://schemas.microsoft.com/office/powerpoint/2010/main" val="2249379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of the Han (220 CE)</a:t>
            </a:r>
          </a:p>
        </p:txBody>
      </p:sp>
      <p:sp>
        <p:nvSpPr>
          <p:cNvPr id="3" name="Content Placeholder 2"/>
          <p:cNvSpPr>
            <a:spLocks noGrp="1"/>
          </p:cNvSpPr>
          <p:nvPr>
            <p:ph idx="1"/>
          </p:nvPr>
        </p:nvSpPr>
        <p:spPr/>
        <p:txBody>
          <a:bodyPr/>
          <a:lstStyle/>
          <a:p>
            <a:r>
              <a:rPr lang="en-US" dirty="0"/>
              <a:t>Yellow River</a:t>
            </a:r>
          </a:p>
          <a:p>
            <a:pPr lvl="1"/>
            <a:r>
              <a:rPr lang="en-US" dirty="0"/>
              <a:t>Flood caused river to change course</a:t>
            </a:r>
          </a:p>
          <a:p>
            <a:pPr lvl="1"/>
            <a:r>
              <a:rPr lang="en-US" dirty="0"/>
              <a:t>Many deaths</a:t>
            </a:r>
          </a:p>
          <a:p>
            <a:pPr lvl="1"/>
            <a:r>
              <a:rPr lang="en-US" dirty="0"/>
              <a:t>Economy destroyed</a:t>
            </a:r>
          </a:p>
          <a:p>
            <a:pPr lvl="1"/>
            <a:r>
              <a:rPr lang="en-US" dirty="0"/>
              <a:t>Widespread poverty</a:t>
            </a:r>
          </a:p>
          <a:p>
            <a:r>
              <a:rPr lang="en-US" dirty="0"/>
              <a:t>25 CE: capital moved to Luoyang</a:t>
            </a:r>
          </a:p>
          <a:p>
            <a:r>
              <a:rPr lang="en-US" dirty="0"/>
              <a:t>Corrupt officials, weak leaders, poverty</a:t>
            </a:r>
          </a:p>
          <a:p>
            <a:endParaRPr lang="en-US" dirty="0"/>
          </a:p>
        </p:txBody>
      </p:sp>
    </p:spTree>
    <p:extLst>
      <p:ext uri="{BB962C8B-B14F-4D97-AF65-F5344CB8AC3E}">
        <p14:creationId xmlns:p14="http://schemas.microsoft.com/office/powerpoint/2010/main" val="206238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https://twsanborn.wikispaces.com/file/view/Mauryan_Empire_Map.gif/254799736/400x336/Mauryan_Empire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0"/>
            <a:ext cx="8153400" cy="686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Ashoka</a:t>
            </a:r>
            <a:endParaRPr lang="en-US" dirty="0"/>
          </a:p>
        </p:txBody>
      </p:sp>
      <p:sp>
        <p:nvSpPr>
          <p:cNvPr id="5" name="Content Placeholder 4"/>
          <p:cNvSpPr>
            <a:spLocks noGrp="1"/>
          </p:cNvSpPr>
          <p:nvPr>
            <p:ph idx="1"/>
          </p:nvPr>
        </p:nvSpPr>
        <p:spPr>
          <a:xfrm>
            <a:off x="1981200" y="2019300"/>
            <a:ext cx="8229600" cy="4838700"/>
          </a:xfrm>
        </p:spPr>
        <p:txBody>
          <a:bodyPr>
            <a:normAutofit/>
          </a:bodyPr>
          <a:lstStyle/>
          <a:p>
            <a:r>
              <a:rPr lang="en-US" dirty="0" err="1"/>
              <a:t>Chandrapgupta’s</a:t>
            </a:r>
            <a:r>
              <a:rPr lang="en-US" dirty="0"/>
              <a:t> grandson</a:t>
            </a:r>
          </a:p>
          <a:p>
            <a:r>
              <a:rPr lang="en-US" dirty="0"/>
              <a:t>Conquest of </a:t>
            </a:r>
            <a:r>
              <a:rPr lang="en-US" dirty="0" err="1"/>
              <a:t>Kalinga</a:t>
            </a:r>
            <a:endParaRPr lang="en-US" dirty="0"/>
          </a:p>
          <a:p>
            <a:pPr lvl="1"/>
            <a:r>
              <a:rPr lang="en-US" dirty="0"/>
              <a:t>Hundreds of thousands killed</a:t>
            </a:r>
          </a:p>
          <a:p>
            <a:pPr lvl="1"/>
            <a:r>
              <a:rPr lang="en-US" dirty="0"/>
              <a:t>Brutality caused </a:t>
            </a:r>
            <a:r>
              <a:rPr lang="en-US" dirty="0" err="1"/>
              <a:t>Ashoka</a:t>
            </a:r>
            <a:r>
              <a:rPr lang="en-US" dirty="0"/>
              <a:t> to convert to Buddhism</a:t>
            </a:r>
          </a:p>
          <a:p>
            <a:pPr lvl="2"/>
            <a:r>
              <a:rPr lang="en-US" dirty="0"/>
              <a:t>Nonviolence, morality, moderation , religious toleration </a:t>
            </a:r>
          </a:p>
          <a:p>
            <a:r>
              <a:rPr lang="en-US" dirty="0"/>
              <a:t>Pillars of </a:t>
            </a:r>
            <a:r>
              <a:rPr lang="en-US" dirty="0" err="1"/>
              <a:t>Ashoka</a:t>
            </a:r>
            <a:endParaRPr lang="en-US" dirty="0"/>
          </a:p>
          <a:p>
            <a:pPr lvl="1"/>
            <a:r>
              <a:rPr lang="en-US" dirty="0"/>
              <a:t>40-50 </a:t>
            </a:r>
            <a:r>
              <a:rPr lang="en-US" dirty="0" err="1"/>
              <a:t>ft</a:t>
            </a:r>
            <a:r>
              <a:rPr lang="en-US" dirty="0"/>
              <a:t> tall / 50 tons</a:t>
            </a:r>
          </a:p>
          <a:p>
            <a:pPr lvl="1"/>
            <a:r>
              <a:rPr lang="en-US" dirty="0"/>
              <a:t>Earliest, decipherable Indian writing</a:t>
            </a:r>
          </a:p>
          <a:p>
            <a:pPr lvl="1"/>
            <a:r>
              <a:rPr lang="en-US" dirty="0"/>
              <a:t>Edicts of </a:t>
            </a:r>
            <a:r>
              <a:rPr lang="en-US" dirty="0" err="1"/>
              <a:t>Ashoka</a:t>
            </a:r>
            <a:r>
              <a:rPr lang="en-US" dirty="0"/>
              <a:t> for all to see</a:t>
            </a:r>
          </a:p>
          <a:p>
            <a:pPr lvl="1"/>
            <a:r>
              <a:rPr lang="en-US" dirty="0"/>
              <a:t>Emphasized morality, nonviolence</a:t>
            </a:r>
          </a:p>
          <a:p>
            <a:pPr lvl="1"/>
            <a:r>
              <a:rPr lang="en-US" dirty="0"/>
              <a:t>Reminded people of his ability to </a:t>
            </a:r>
          </a:p>
          <a:p>
            <a:pPr marL="365760" lvl="1" indent="0">
              <a:buNone/>
            </a:pPr>
            <a:r>
              <a:rPr lang="en-US" dirty="0"/>
              <a:t>   punish those who did wrong</a:t>
            </a:r>
          </a:p>
        </p:txBody>
      </p:sp>
      <p:pic>
        <p:nvPicPr>
          <p:cNvPr id="2052" name="Picture 4" descr="Indian relief from Amaravati, Guntur. Preserved in Guimet Muse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9553" y="278539"/>
            <a:ext cx="232249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1/10/AsokaKandah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167" y="3682444"/>
            <a:ext cx="3111798" cy="268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6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ka-perseus-images.s3.amazonaws.com/2f1cb14d1c7a4f122e21e4741f32b68eac93aa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927" y="0"/>
            <a:ext cx="9137073" cy="685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39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Fragmentation</a:t>
            </a:r>
          </a:p>
        </p:txBody>
      </p:sp>
      <p:sp>
        <p:nvSpPr>
          <p:cNvPr id="3" name="Content Placeholder 2"/>
          <p:cNvSpPr>
            <a:spLocks noGrp="1"/>
          </p:cNvSpPr>
          <p:nvPr>
            <p:ph idx="1"/>
          </p:nvPr>
        </p:nvSpPr>
        <p:spPr>
          <a:xfrm>
            <a:off x="680321" y="2336873"/>
            <a:ext cx="9613861" cy="4363730"/>
          </a:xfrm>
        </p:spPr>
        <p:txBody>
          <a:bodyPr>
            <a:normAutofit/>
          </a:bodyPr>
          <a:lstStyle/>
          <a:p>
            <a:r>
              <a:rPr lang="en-US" dirty="0"/>
              <a:t>500 years of foreign rule after fall of </a:t>
            </a:r>
            <a:r>
              <a:rPr lang="en-US" dirty="0" err="1"/>
              <a:t>Mauryan</a:t>
            </a:r>
            <a:r>
              <a:rPr lang="en-US" dirty="0"/>
              <a:t> Empire</a:t>
            </a:r>
          </a:p>
          <a:p>
            <a:pPr lvl="1"/>
            <a:r>
              <a:rPr lang="en-US" dirty="0"/>
              <a:t>Greco-Bactrian forces (Alexander the Great)</a:t>
            </a:r>
          </a:p>
          <a:p>
            <a:pPr lvl="1"/>
            <a:r>
              <a:rPr lang="en-US" dirty="0"/>
              <a:t>Central Asian groups</a:t>
            </a:r>
          </a:p>
          <a:p>
            <a:pPr lvl="1"/>
            <a:r>
              <a:rPr lang="en-US" dirty="0" err="1"/>
              <a:t>Kushans</a:t>
            </a:r>
            <a:endParaRPr lang="en-US" dirty="0"/>
          </a:p>
          <a:p>
            <a:r>
              <a:rPr lang="en-US" dirty="0"/>
              <a:t>Flourishing of economy and culture</a:t>
            </a:r>
          </a:p>
          <a:p>
            <a:pPr lvl="1"/>
            <a:r>
              <a:rPr lang="en-US" dirty="0"/>
              <a:t>India becomes center for international trade</a:t>
            </a:r>
          </a:p>
          <a:p>
            <a:pPr lvl="1"/>
            <a:r>
              <a:rPr lang="en-US" dirty="0"/>
              <a:t>Merchants and artisans become political powers</a:t>
            </a:r>
          </a:p>
          <a:p>
            <a:pPr lvl="1"/>
            <a:r>
              <a:rPr lang="en-US" dirty="0"/>
              <a:t>Ramayana and Mahabharata</a:t>
            </a:r>
          </a:p>
          <a:p>
            <a:pPr lvl="2"/>
            <a:r>
              <a:rPr lang="en-US" dirty="0"/>
              <a:t>Indian epics</a:t>
            </a:r>
          </a:p>
          <a:p>
            <a:r>
              <a:rPr lang="en-US" dirty="0"/>
              <a:t>Science and Technology </a:t>
            </a:r>
          </a:p>
          <a:p>
            <a:pPr lvl="1"/>
            <a:r>
              <a:rPr lang="en-US" dirty="0"/>
              <a:t>Herbal remedies</a:t>
            </a:r>
          </a:p>
          <a:p>
            <a:pPr lvl="1"/>
            <a:r>
              <a:rPr lang="en-US" dirty="0"/>
              <a:t>Standardization of Sanskrit into administrative language</a:t>
            </a:r>
          </a:p>
          <a:p>
            <a:pPr lvl="2"/>
            <a:endParaRPr lang="en-US" dirty="0"/>
          </a:p>
        </p:txBody>
      </p:sp>
    </p:spTree>
    <p:extLst>
      <p:ext uri="{BB962C8B-B14F-4D97-AF65-F5344CB8AC3E}">
        <p14:creationId xmlns:p14="http://schemas.microsoft.com/office/powerpoint/2010/main" val="197060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Gupta Empire (320-550 CE)</a:t>
            </a:r>
          </a:p>
        </p:txBody>
      </p:sp>
      <p:sp>
        <p:nvSpPr>
          <p:cNvPr id="3" name="Content Placeholder 2"/>
          <p:cNvSpPr>
            <a:spLocks noGrp="1"/>
          </p:cNvSpPr>
          <p:nvPr>
            <p:ph sz="half" idx="1"/>
          </p:nvPr>
        </p:nvSpPr>
        <p:spPr/>
        <p:txBody>
          <a:bodyPr>
            <a:normAutofit fontScale="92500"/>
          </a:bodyPr>
          <a:lstStyle/>
          <a:p>
            <a:r>
              <a:rPr lang="en-US" dirty="0"/>
              <a:t>Founded by Chandra Gupta </a:t>
            </a:r>
          </a:p>
          <a:p>
            <a:pPr lvl="1"/>
            <a:r>
              <a:rPr lang="en-US" dirty="0"/>
              <a:t>Named after Chandragupta </a:t>
            </a:r>
            <a:r>
              <a:rPr lang="en-US" dirty="0" err="1"/>
              <a:t>Maurya</a:t>
            </a:r>
            <a:endParaRPr lang="en-US" dirty="0"/>
          </a:p>
          <a:p>
            <a:r>
              <a:rPr lang="en-US" dirty="0"/>
              <a:t>Smaller in territory size than </a:t>
            </a:r>
            <a:r>
              <a:rPr lang="en-US" dirty="0" err="1"/>
              <a:t>Mauryan</a:t>
            </a:r>
            <a:endParaRPr lang="en-US" dirty="0"/>
          </a:p>
          <a:p>
            <a:r>
              <a:rPr lang="en-US" dirty="0"/>
              <a:t>Not as centralized as </a:t>
            </a:r>
            <a:r>
              <a:rPr lang="en-US" dirty="0" err="1"/>
              <a:t>Mauryan</a:t>
            </a:r>
            <a:endParaRPr lang="en-US" dirty="0"/>
          </a:p>
          <a:p>
            <a:r>
              <a:rPr lang="en-US" dirty="0"/>
              <a:t>“Theater state”</a:t>
            </a:r>
          </a:p>
          <a:p>
            <a:pPr lvl="1"/>
            <a:r>
              <a:rPr lang="en-US" dirty="0"/>
              <a:t>Full of rituals and ceremonies</a:t>
            </a:r>
          </a:p>
          <a:p>
            <a:r>
              <a:rPr lang="en-US" dirty="0"/>
              <a:t>Invention of zero</a:t>
            </a:r>
          </a:p>
          <a:p>
            <a:r>
              <a:rPr lang="en-US" dirty="0"/>
              <a:t>Arabic numerals</a:t>
            </a:r>
          </a:p>
        </p:txBody>
      </p:sp>
      <p:sp>
        <p:nvSpPr>
          <p:cNvPr id="4" name="Content Placeholder 3"/>
          <p:cNvSpPr>
            <a:spLocks noGrp="1"/>
          </p:cNvSpPr>
          <p:nvPr>
            <p:ph sz="half" idx="2"/>
          </p:nvPr>
        </p:nvSpPr>
        <p:spPr>
          <a:xfrm>
            <a:off x="5594123" y="2336873"/>
            <a:ext cx="4700058" cy="3944006"/>
          </a:xfrm>
        </p:spPr>
        <p:txBody>
          <a:bodyPr>
            <a:normAutofit fontScale="92500"/>
          </a:bodyPr>
          <a:lstStyle/>
          <a:p>
            <a:r>
              <a:rPr lang="en-US" dirty="0"/>
              <a:t>Decline in women’s rights</a:t>
            </a:r>
          </a:p>
          <a:p>
            <a:pPr lvl="1"/>
            <a:r>
              <a:rPr lang="en-US" dirty="0"/>
              <a:t>Loss of right to own/inherit property</a:t>
            </a:r>
          </a:p>
          <a:p>
            <a:pPr lvl="1"/>
            <a:r>
              <a:rPr lang="en-US" dirty="0"/>
              <a:t>Barred from (some) religious ceremonies</a:t>
            </a:r>
          </a:p>
          <a:p>
            <a:pPr lvl="1"/>
            <a:r>
              <a:rPr lang="en-US" dirty="0"/>
              <a:t>Treated like the </a:t>
            </a:r>
            <a:r>
              <a:rPr lang="en-US" dirty="0" err="1"/>
              <a:t>Shudra</a:t>
            </a:r>
            <a:endParaRPr lang="en-US" dirty="0"/>
          </a:p>
          <a:p>
            <a:pPr lvl="1"/>
            <a:r>
              <a:rPr lang="en-US" dirty="0"/>
              <a:t>Obey father, husband, sons</a:t>
            </a:r>
          </a:p>
          <a:p>
            <a:pPr lvl="1"/>
            <a:r>
              <a:rPr lang="en-US" dirty="0"/>
              <a:t>Sati: widow cremation</a:t>
            </a:r>
          </a:p>
          <a:p>
            <a:pPr lvl="1"/>
            <a:r>
              <a:rPr lang="en-US" dirty="0"/>
              <a:t>Escape to monasteries</a:t>
            </a:r>
          </a:p>
          <a:p>
            <a:pPr lvl="1"/>
            <a:r>
              <a:rPr lang="en-US" dirty="0"/>
              <a:t>Higher social status = more freedom</a:t>
            </a:r>
          </a:p>
        </p:txBody>
      </p:sp>
    </p:spTree>
    <p:extLst>
      <p:ext uri="{BB962C8B-B14F-4D97-AF65-F5344CB8AC3E}">
        <p14:creationId xmlns:p14="http://schemas.microsoft.com/office/powerpoint/2010/main" val="140517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descr="http://s3.amazonaws.com/readers/2011/04/09/guptaempir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0"/>
            <a:ext cx="8153400" cy="686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{6B63B8EB-33D7-FD49-A0EE-B5299D7A7611}tf10001057</Template>
  <TotalTime>79</TotalTime>
  <Words>1621</Words>
  <Application>Microsoft Macintosh PowerPoint</Application>
  <PresentationFormat>Widescreen</PresentationFormat>
  <Paragraphs>274</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ScalaSansPro-Regular</vt:lpstr>
      <vt:lpstr>Trebuchet MS</vt:lpstr>
      <vt:lpstr>Berlin</vt:lpstr>
      <vt:lpstr>Classical Asian Empires</vt:lpstr>
      <vt:lpstr>Classical India</vt:lpstr>
      <vt:lpstr>Mauryan Empire (324 BCE – 184 BCE)</vt:lpstr>
      <vt:lpstr>PowerPoint Presentation</vt:lpstr>
      <vt:lpstr>Ashoka</vt:lpstr>
      <vt:lpstr>PowerPoint Presentation</vt:lpstr>
      <vt:lpstr>Political Fragmentation</vt:lpstr>
      <vt:lpstr>Gupta Empire (320-550 CE)</vt:lpstr>
      <vt:lpstr>PowerPoint Presentation</vt:lpstr>
      <vt:lpstr>Religion and Fall of the Empire</vt:lpstr>
      <vt:lpstr>Classical China</vt:lpstr>
      <vt:lpstr>Rise of the Zhou</vt:lpstr>
      <vt:lpstr>Mandate of Heaven</vt:lpstr>
      <vt:lpstr>Politics</vt:lpstr>
      <vt:lpstr>Eastern Zhou (771-221 BCE)</vt:lpstr>
      <vt:lpstr>Spring and Autumn Period</vt:lpstr>
      <vt:lpstr>Unification of China – Qin Dynasty, 221-206 BCE </vt:lpstr>
      <vt:lpstr>Qin Shi Huangdi</vt:lpstr>
      <vt:lpstr>LI Si and Legalism</vt:lpstr>
      <vt:lpstr>External Threats from Xiongnu</vt:lpstr>
      <vt:lpstr>PowerPoint Presentation</vt:lpstr>
      <vt:lpstr>PowerPoint Presentation</vt:lpstr>
      <vt:lpstr>Fall of the Qin</vt:lpstr>
      <vt:lpstr>PowerPoint Presentation</vt:lpstr>
      <vt:lpstr>PowerPoint Presentation</vt:lpstr>
      <vt:lpstr>PowerPoint Presentation</vt:lpstr>
      <vt:lpstr>PowerPoint Presentation</vt:lpstr>
      <vt:lpstr>Early Emperors</vt:lpstr>
      <vt:lpstr>Confucianism</vt:lpstr>
      <vt:lpstr>Chang’an</vt:lpstr>
      <vt:lpstr>Society</vt:lpstr>
      <vt:lpstr>Social Classes</vt:lpstr>
      <vt:lpstr>Technology</vt:lpstr>
      <vt:lpstr>Religion</vt:lpstr>
      <vt:lpstr>Fall of the Han (220 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Tripp, Caitlin</dc:creator>
  <cp:lastModifiedBy>Tripp, Caitlin</cp:lastModifiedBy>
  <cp:revision>3</cp:revision>
  <dcterms:created xsi:type="dcterms:W3CDTF">2019-06-29T18:52:52Z</dcterms:created>
  <dcterms:modified xsi:type="dcterms:W3CDTF">2019-06-29T20:12:04Z</dcterms:modified>
</cp:coreProperties>
</file>