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  <p:sldMasterId id="2147483661" r:id="rId3"/>
  </p:sldMasterIdLst>
  <p:notesMasterIdLst>
    <p:notesMasterId r:id="rId25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A64079F-8433-4F4B-94CA-072AAD6D7394}">
  <a:tblStyle styleId="{BA64079F-8433-4F4B-94CA-072AAD6D739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4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4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4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4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1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2" indent="-88900">
              <a:spcBef>
                <a:spcPts val="0"/>
              </a:spcBef>
              <a:buSzPts val="1400"/>
              <a:buChar char="■"/>
            </a:pPr>
            <a:endParaRPr/>
          </a:p>
          <a:p>
            <a:pPr marL="0" lvl="3" indent="-8890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5" indent="-88900">
              <a:spcBef>
                <a:spcPts val="0"/>
              </a:spcBef>
              <a:buSzPts val="1400"/>
              <a:buChar char="■"/>
            </a:pPr>
            <a:endParaRPr/>
          </a:p>
          <a:p>
            <a:pPr marL="0" lvl="6" indent="-8890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8" indent="-88900">
              <a:spcBef>
                <a:spcPts val="0"/>
              </a:spcBef>
              <a:buSzPts val="1400"/>
              <a:buChar char="■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686894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81" name="Shape 181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90" name="Shape 190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99" name="Shape 199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08" name="Shape 208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17" name="Shape 217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26" name="Shape 226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35" name="Shape 235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44" name="Shape 244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53" name="Shape 253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spcBef>
                <a:spcPts val="0"/>
              </a:spcBef>
              <a:buSzPts val="1400"/>
              <a:buChar char="●"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lvl="0" indent="0" rtl="0">
              <a:spcBef>
                <a:spcPts val="0"/>
              </a:spcBef>
              <a:buSzPts val="1400"/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SzPts val="1400"/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SzPts val="1400"/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SzPts val="1400"/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SzPts val="1400"/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SzPts val="1400"/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SzPts val="1400"/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SzPts val="1400"/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None/>
              <a:defRPr/>
            </a:lvl1pPr>
            <a:lvl2pPr marL="669925" marR="0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marR="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marR="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marR="0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marR="0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marR="0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marR="0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marR="0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1pPr>
            <a:lvl2pPr marL="669925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■"/>
              <a:defRPr/>
            </a:lvl1pPr>
            <a:lvl2pPr lvl="1" rtl="0">
              <a:spcBef>
                <a:spcPts val="0"/>
              </a:spcBef>
              <a:buSzPts val="1400"/>
              <a:buChar char="❑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❑"/>
              <a:defRPr/>
            </a:lvl4pPr>
            <a:lvl5pPr lvl="4" rtl="0">
              <a:spcBef>
                <a:spcPts val="0"/>
              </a:spcBef>
              <a:buSzPts val="1400"/>
              <a:buChar char="▪"/>
              <a:defRPr/>
            </a:lvl5pPr>
            <a:lvl6pPr lvl="5" rtl="0">
              <a:spcBef>
                <a:spcPts val="0"/>
              </a:spcBef>
              <a:buSzPts val="1400"/>
              <a:buChar char="▪"/>
              <a:defRPr/>
            </a:lvl6pPr>
            <a:lvl7pPr lvl="6" rtl="0">
              <a:spcBef>
                <a:spcPts val="0"/>
              </a:spcBef>
              <a:buSzPts val="1400"/>
              <a:buChar char="▪"/>
              <a:defRPr/>
            </a:lvl7pPr>
            <a:lvl8pPr lvl="7" rtl="0">
              <a:spcBef>
                <a:spcPts val="0"/>
              </a:spcBef>
              <a:buSzPts val="1400"/>
              <a:buChar char="▪"/>
              <a:defRPr/>
            </a:lvl8pPr>
            <a:lvl9pPr lvl="8" rtl="0">
              <a:spcBef>
                <a:spcPts val="0"/>
              </a:spcBef>
              <a:buSzPts val="1400"/>
              <a:buChar char="▪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■"/>
              <a:defRPr/>
            </a:lvl1pPr>
            <a:lvl2pPr lvl="1" rtl="0">
              <a:spcBef>
                <a:spcPts val="0"/>
              </a:spcBef>
              <a:buSzPts val="1400"/>
              <a:buChar char="❑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❑"/>
              <a:defRPr/>
            </a:lvl4pPr>
            <a:lvl5pPr lvl="4" rtl="0">
              <a:spcBef>
                <a:spcPts val="0"/>
              </a:spcBef>
              <a:buSzPts val="1400"/>
              <a:buChar char="▪"/>
              <a:defRPr/>
            </a:lvl5pPr>
            <a:lvl6pPr lvl="5" rtl="0">
              <a:spcBef>
                <a:spcPts val="0"/>
              </a:spcBef>
              <a:buSzPts val="1400"/>
              <a:buChar char="▪"/>
              <a:defRPr/>
            </a:lvl6pPr>
            <a:lvl7pPr lvl="6" rtl="0">
              <a:spcBef>
                <a:spcPts val="0"/>
              </a:spcBef>
              <a:buSzPts val="1400"/>
              <a:buChar char="▪"/>
              <a:defRPr/>
            </a:lvl7pPr>
            <a:lvl8pPr lvl="7" rtl="0">
              <a:spcBef>
                <a:spcPts val="0"/>
              </a:spcBef>
              <a:buSzPts val="1400"/>
              <a:buChar char="▪"/>
              <a:defRPr/>
            </a:lvl8pPr>
            <a:lvl9pPr lvl="8" rtl="0">
              <a:spcBef>
                <a:spcPts val="0"/>
              </a:spcBef>
              <a:buSzPts val="1400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●"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lvl="0" indent="0" rtl="0">
              <a:spcBef>
                <a:spcPts val="0"/>
              </a:spcBef>
              <a:buSzPts val="1400"/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SzPts val="1400"/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SzPts val="1400"/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SzPts val="1400"/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SzPts val="1400"/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SzPts val="1400"/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SzPts val="1400"/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SzPts val="1400"/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■"/>
              <a:defRPr/>
            </a:lvl1pPr>
            <a:lvl2pPr lvl="1" rtl="0">
              <a:spcBef>
                <a:spcPts val="0"/>
              </a:spcBef>
              <a:buSzPts val="1400"/>
              <a:buChar char="❑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❑"/>
              <a:defRPr/>
            </a:lvl4pPr>
            <a:lvl5pPr lvl="4" rtl="0">
              <a:spcBef>
                <a:spcPts val="0"/>
              </a:spcBef>
              <a:buSzPts val="1400"/>
              <a:buChar char="▪"/>
              <a:defRPr/>
            </a:lvl5pPr>
            <a:lvl6pPr lvl="5" rtl="0">
              <a:spcBef>
                <a:spcPts val="0"/>
              </a:spcBef>
              <a:buSzPts val="1400"/>
              <a:buChar char="▪"/>
              <a:defRPr/>
            </a:lvl6pPr>
            <a:lvl7pPr lvl="6" rtl="0">
              <a:spcBef>
                <a:spcPts val="0"/>
              </a:spcBef>
              <a:buSzPts val="1400"/>
              <a:buChar char="▪"/>
              <a:defRPr/>
            </a:lvl7pPr>
            <a:lvl8pPr lvl="7" rtl="0">
              <a:spcBef>
                <a:spcPts val="0"/>
              </a:spcBef>
              <a:buSzPts val="1400"/>
              <a:buChar char="▪"/>
              <a:defRPr/>
            </a:lvl8pPr>
            <a:lvl9pPr lvl="8" rtl="0">
              <a:spcBef>
                <a:spcPts val="0"/>
              </a:spcBef>
              <a:buSzPts val="1400"/>
              <a:buChar char="▪"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lvl="0" indent="0" rtl="0">
              <a:spcBef>
                <a:spcPts val="0"/>
              </a:spcBef>
              <a:buSzPts val="1400"/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SzPts val="1400"/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SzPts val="1400"/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SzPts val="1400"/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SzPts val="1400"/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SzPts val="1400"/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SzPts val="1400"/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SzPts val="1400"/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■"/>
              <a:defRPr/>
            </a:lvl1pPr>
            <a:lvl2pPr lvl="1" rtl="0">
              <a:spcBef>
                <a:spcPts val="0"/>
              </a:spcBef>
              <a:buSzPts val="1400"/>
              <a:buChar char="❑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❑"/>
              <a:defRPr/>
            </a:lvl4pPr>
            <a:lvl5pPr lvl="4" rtl="0">
              <a:spcBef>
                <a:spcPts val="0"/>
              </a:spcBef>
              <a:buSzPts val="1400"/>
              <a:buChar char="▪"/>
              <a:defRPr/>
            </a:lvl5pPr>
            <a:lvl6pPr lvl="5" rtl="0">
              <a:spcBef>
                <a:spcPts val="0"/>
              </a:spcBef>
              <a:buSzPts val="1400"/>
              <a:buChar char="▪"/>
              <a:defRPr/>
            </a:lvl6pPr>
            <a:lvl7pPr lvl="6" rtl="0">
              <a:spcBef>
                <a:spcPts val="0"/>
              </a:spcBef>
              <a:buSzPts val="1400"/>
              <a:buChar char="▪"/>
              <a:defRPr/>
            </a:lvl7pPr>
            <a:lvl8pPr lvl="7" rtl="0">
              <a:spcBef>
                <a:spcPts val="0"/>
              </a:spcBef>
              <a:buSzPts val="1400"/>
              <a:buChar char="▪"/>
              <a:defRPr/>
            </a:lvl8pPr>
            <a:lvl9pPr lvl="8" rtl="0">
              <a:spcBef>
                <a:spcPts val="0"/>
              </a:spcBef>
              <a:buSzPts val="1400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algn="l" rtl="0">
              <a:spcBef>
                <a:spcPts val="0"/>
              </a:spcBef>
              <a:buSzPts val="1400"/>
              <a:buChar char="●"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■"/>
              <a:defRPr/>
            </a:lvl1pPr>
            <a:lvl2pPr lvl="1" rtl="0">
              <a:spcBef>
                <a:spcPts val="0"/>
              </a:spcBef>
              <a:buSzPts val="1400"/>
              <a:buChar char="❑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❑"/>
              <a:defRPr/>
            </a:lvl4pPr>
            <a:lvl5pPr lvl="4" rtl="0">
              <a:spcBef>
                <a:spcPts val="0"/>
              </a:spcBef>
              <a:buSzPts val="1400"/>
              <a:buChar char="▪"/>
              <a:defRPr/>
            </a:lvl5pPr>
            <a:lvl6pPr lvl="5" rtl="0">
              <a:spcBef>
                <a:spcPts val="0"/>
              </a:spcBef>
              <a:buSzPts val="1400"/>
              <a:buChar char="▪"/>
              <a:defRPr/>
            </a:lvl6pPr>
            <a:lvl7pPr lvl="6" rtl="0">
              <a:spcBef>
                <a:spcPts val="0"/>
              </a:spcBef>
              <a:buSzPts val="1400"/>
              <a:buChar char="▪"/>
              <a:defRPr/>
            </a:lvl7pPr>
            <a:lvl8pPr lvl="7" rtl="0">
              <a:spcBef>
                <a:spcPts val="0"/>
              </a:spcBef>
              <a:buSzPts val="1400"/>
              <a:buChar char="▪"/>
              <a:defRPr/>
            </a:lvl8pPr>
            <a:lvl9pPr lvl="8" rtl="0">
              <a:spcBef>
                <a:spcPts val="0"/>
              </a:spcBef>
              <a:buSzPts val="1400"/>
              <a:buChar char="▪"/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lvl="0" indent="0" rtl="0">
              <a:spcBef>
                <a:spcPts val="0"/>
              </a:spcBef>
              <a:buSzPts val="1400"/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SzPts val="1400"/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SzPts val="1400"/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SzPts val="1400"/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SzPts val="1400"/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SzPts val="1400"/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SzPts val="1400"/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SzPts val="1400"/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algn="l" rtl="0">
              <a:spcBef>
                <a:spcPts val="0"/>
              </a:spcBef>
              <a:buSzPts val="1400"/>
              <a:buChar char="●"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lvl="0" indent="0" rtl="0">
              <a:spcBef>
                <a:spcPts val="0"/>
              </a:spcBef>
              <a:buSzPts val="1400"/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SzPts val="1400"/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SzPts val="1400"/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SzPts val="1400"/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SzPts val="1400"/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SzPts val="1400"/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SzPts val="1400"/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SzPts val="1400"/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 rot="5400000">
            <a:off x="2306637" y="-249238"/>
            <a:ext cx="4530725" cy="822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1pPr>
            <a:lvl2pPr marL="669925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 rot="5400000">
            <a:off x="4731544" y="2175669"/>
            <a:ext cx="5853112" cy="20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 rot="5400000">
            <a:off x="540544" y="194469"/>
            <a:ext cx="5853112" cy="6019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1pPr>
            <a:lvl2pPr marL="669925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1pPr>
            <a:lvl2pPr marL="669925" marR="0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marR="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marR="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marR="0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marR="0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marR="0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marR="0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marR="0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2286000" y="6248400"/>
            <a:ext cx="4572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457200" marR="0" lvl="1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914400" marR="0" lvl="2" indent="-88900" algn="l" rtl="0">
              <a:spcBef>
                <a:spcPts val="0"/>
              </a:spcBef>
              <a:buSzPts val="1400"/>
              <a:buChar char="■"/>
            </a:pPr>
            <a:endParaRPr/>
          </a:p>
          <a:p>
            <a:pPr marL="1371600" marR="0" lvl="3" indent="-88900" algn="l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1828800" marR="0" lvl="4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2286000" marR="0" lvl="5" indent="-88900" algn="l" rtl="0">
              <a:spcBef>
                <a:spcPts val="0"/>
              </a:spcBef>
              <a:buSzPts val="1400"/>
              <a:buChar char="■"/>
            </a:pPr>
            <a:endParaRPr/>
          </a:p>
          <a:p>
            <a:pPr marL="2743200" marR="0" lvl="6" indent="-88900" algn="l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3200400" marR="0" lvl="7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3657600" marR="0" lvl="8" indent="-88900" algn="l" rtl="0">
              <a:spcBef>
                <a:spcPts val="0"/>
              </a:spcBef>
              <a:buSzPts val="1400"/>
              <a:buChar char="■"/>
            </a:pP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381000" y="228600"/>
            <a:ext cx="8229600" cy="609600"/>
          </a:xfrm>
          <a:custGeom>
            <a:avLst/>
            <a:gdLst/>
            <a:ahLst/>
            <a:cxnLst/>
            <a:rect l="0" t="0" r="0" b="0"/>
            <a:pathLst>
              <a:path w="1000" h="1000" extrusionOk="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" name="Shape 16"/>
          <p:cNvCxnSpPr/>
          <p:nvPr/>
        </p:nvCxnSpPr>
        <p:spPr>
          <a:xfrm>
            <a:off x="457200" y="6172200"/>
            <a:ext cx="8229600" cy="0"/>
          </a:xfrm>
          <a:prstGeom prst="straightConnector1">
            <a:avLst/>
          </a:prstGeom>
          <a:noFill/>
          <a:ln w="19050" cap="rnd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609600" y="1219200"/>
            <a:ext cx="7924800" cy="914400"/>
          </a:xfrm>
          <a:custGeom>
            <a:avLst/>
            <a:gdLst/>
            <a:ahLst/>
            <a:cxnLst/>
            <a:rect l="0" t="0" r="0" b="0"/>
            <a:pathLst>
              <a:path w="1000" h="1000" extrusionOk="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9" name="Shape 49"/>
          <p:cNvCxnSpPr/>
          <p:nvPr/>
        </p:nvCxnSpPr>
        <p:spPr>
          <a:xfrm>
            <a:off x="1981200" y="3962400"/>
            <a:ext cx="6511925" cy="0"/>
          </a:xfrm>
          <a:prstGeom prst="straightConnector1">
            <a:avLst/>
          </a:prstGeom>
          <a:noFill/>
          <a:ln w="19050" cap="rnd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1pPr>
            <a:lvl2pPr marL="669925" marR="0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marR="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marR="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marR="0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marR="0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marR="0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marR="0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marR="0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2362200" y="6243637"/>
            <a:ext cx="4419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457200" marR="0" lvl="1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914400" marR="0" lvl="2" indent="-88900" algn="l" rtl="0">
              <a:spcBef>
                <a:spcPts val="0"/>
              </a:spcBef>
              <a:buSzPts val="1400"/>
              <a:buChar char="■"/>
            </a:pPr>
            <a:endParaRPr/>
          </a:p>
          <a:p>
            <a:pPr marL="1371600" marR="0" lvl="3" indent="-88900" algn="l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1828800" marR="0" lvl="4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2286000" marR="0" lvl="5" indent="-88900" algn="l" rtl="0">
              <a:spcBef>
                <a:spcPts val="0"/>
              </a:spcBef>
              <a:buSzPts val="1400"/>
              <a:buChar char="■"/>
            </a:pPr>
            <a:endParaRPr/>
          </a:p>
          <a:p>
            <a:pPr marL="2743200" marR="0" lvl="6" indent="-88900" algn="l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3200400" marR="0" lvl="7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3657600" marR="0" lvl="8" indent="-88900" algn="l" rtl="0">
              <a:spcBef>
                <a:spcPts val="0"/>
              </a:spcBef>
              <a:buSzPts val="1400"/>
              <a:buChar char="■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381000" y="228600"/>
            <a:ext cx="8229600" cy="609600"/>
          </a:xfrm>
          <a:custGeom>
            <a:avLst/>
            <a:gdLst/>
            <a:ahLst/>
            <a:cxnLst/>
            <a:rect l="0" t="0" r="0" b="0"/>
            <a:pathLst>
              <a:path w="1000" h="1000" extrusionOk="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0" name="Shape 60"/>
          <p:cNvCxnSpPr/>
          <p:nvPr/>
        </p:nvCxnSpPr>
        <p:spPr>
          <a:xfrm>
            <a:off x="457200" y="6172200"/>
            <a:ext cx="8229600" cy="0"/>
          </a:xfrm>
          <a:prstGeom prst="straightConnector1">
            <a:avLst/>
          </a:prstGeom>
          <a:noFill/>
          <a:ln w="19050" cap="rnd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1pPr>
            <a:lvl2pPr marL="669925" marR="0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marR="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marR="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marR="0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marR="0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marR="0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marR="0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marR="0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457200" y="60960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457200" marR="0" lvl="1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914400" marR="0" lvl="2" indent="-88900" algn="l" rtl="0">
              <a:spcBef>
                <a:spcPts val="0"/>
              </a:spcBef>
              <a:buSzPts val="1400"/>
              <a:buChar char="■"/>
            </a:pPr>
            <a:endParaRPr/>
          </a:p>
          <a:p>
            <a:pPr marL="1371600" marR="0" lvl="3" indent="-88900" algn="l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1828800" marR="0" lvl="4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2286000" marR="0" lvl="5" indent="-88900" algn="l" rtl="0">
              <a:spcBef>
                <a:spcPts val="0"/>
              </a:spcBef>
              <a:buSzPts val="1400"/>
              <a:buChar char="■"/>
            </a:pPr>
            <a:endParaRPr/>
          </a:p>
          <a:p>
            <a:pPr marL="2743200" marR="0" lvl="6" indent="-88900" algn="l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3200400" marR="0" lvl="7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3657600" marR="0" lvl="8" indent="-88900" algn="l" rtl="0">
              <a:spcBef>
                <a:spcPts val="0"/>
              </a:spcBef>
              <a:buSzPts val="1400"/>
              <a:buChar char="■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endParaRPr lang="en-US" sz="5000" b="0" i="0" u="none" strike="noStrike" cap="none" dirty="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World without Borders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2362200" y="6243637"/>
            <a:ext cx="4419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38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European Union Membership, 2004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pic>
        <p:nvPicPr>
          <p:cNvPr id="158" name="Shape 15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0" y="1066800"/>
            <a:ext cx="5930900" cy="49355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Consumption and Cultural Interaction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457200" y="1946275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“Americanization” or “McDonaldization” 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American culture exported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Yet cultural borrowings from non-American societies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Internal transformations: Latino culture in America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English language becomes predominant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Influence of British colonialism, America, the Internet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None/>
            </a:pPr>
            <a:endParaRPr sz="26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None/>
            </a:pPr>
            <a:endParaRPr sz="26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26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6" name="Shape 166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/>
        </p:nvSpPr>
        <p:spPr>
          <a:xfrm>
            <a:off x="419100" y="2239962"/>
            <a:ext cx="8305800" cy="3475037"/>
          </a:xfrm>
          <a:prstGeom prst="rect">
            <a:avLst/>
          </a:prstGeom>
          <a:solidFill>
            <a:schemeClr val="lt1"/>
          </a:solidFill>
          <a:ln w="25400" cap="rnd" cmpd="sng">
            <a:solidFill>
              <a:srgbClr val="956F00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Population (in Millions) for Major Areas of the World, 1900-2050</a:t>
            </a:r>
            <a:b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en-US" sz="4200" b="0" i="0" u="none" strike="noStrike" cap="none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75" name="Shape 175"/>
          <p:cNvGraphicFramePr/>
          <p:nvPr/>
        </p:nvGraphicFramePr>
        <p:xfrm>
          <a:off x="495300" y="2301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{BA64079F-8433-4F4B-94CA-072AAD6D7394}</a:tableStyleId>
              </a:tblPr>
              <a:tblGrid>
                <a:gridCol w="1981200"/>
                <a:gridCol w="1235075"/>
                <a:gridCol w="1233475"/>
                <a:gridCol w="1235075"/>
                <a:gridCol w="1233475"/>
                <a:gridCol w="12350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Arial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Major Area</a:t>
                      </a:r>
                    </a:p>
                  </a:txBody>
                  <a:tcPr marL="0" marR="0" marT="0" marB="0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Arial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1900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Arial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1950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Arial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1975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Arial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2005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Arial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2050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69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Africa</a:t>
                      </a:r>
                    </a:p>
                  </a:txBody>
                  <a:tcPr marL="0" marR="0" marT="0" marB="0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133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224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416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906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1937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Asia</a:t>
                      </a:r>
                    </a:p>
                  </a:txBody>
                  <a:tcPr marL="0" marR="0" marT="0" marB="0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947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1396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2395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3905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5217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</a:tr>
              <a:tr h="369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Europe</a:t>
                      </a:r>
                    </a:p>
                  </a:txBody>
                  <a:tcPr marL="0" marR="0" marT="0" marB="0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408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547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676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728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653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Latin America</a:t>
                      </a:r>
                    </a:p>
                  </a:txBody>
                  <a:tcPr marL="0" marR="0" marT="0" marB="0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74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167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322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561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783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North America</a:t>
                      </a:r>
                    </a:p>
                  </a:txBody>
                  <a:tcPr marL="0" marR="0" marT="0" marB="0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82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172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243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331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438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</a:tr>
              <a:tr h="369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Oceania</a:t>
                      </a:r>
                    </a:p>
                  </a:txBody>
                  <a:tcPr marL="0" marR="0" marT="0" marB="0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33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48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World (total)</a:t>
                      </a:r>
                    </a:p>
                  </a:txBody>
                  <a:tcPr marL="0" marR="0" marT="0" marB="0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1650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2519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4074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6465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9076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ECB"/>
                    </a:solidFill>
                  </a:tcPr>
                </a:tc>
              </a:tr>
              <a:tr h="369875">
                <a:tc gridSpan="6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Arial"/>
                        <a:buNone/>
                      </a:pPr>
                      <a:r>
                        <a:rPr lang="en-US" sz="14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Source: </a:t>
                      </a:r>
                      <a:r>
                        <a:rPr lang="en-US" sz="1400" b="0" i="1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World</a:t>
                      </a:r>
                      <a:r>
                        <a:rPr lang="en-US" sz="14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400" b="0" i="1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Population</a:t>
                      </a:r>
                      <a:r>
                        <a:rPr lang="en-US" sz="14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400" b="0" i="1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Prospects:</a:t>
                      </a:r>
                      <a:r>
                        <a:rPr lang="en-US" sz="14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400" b="0" i="1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</a:t>
                      </a:r>
                      <a:r>
                        <a:rPr lang="en-US" sz="14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400" b="0" i="1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2004</a:t>
                      </a:r>
                      <a:r>
                        <a:rPr lang="en-US" sz="14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400" b="0" i="1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Revision.</a:t>
                      </a:r>
                      <a:r>
                        <a:rPr lang="en-US" sz="14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400" b="0" i="1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Highlights.</a:t>
                      </a:r>
                      <a:r>
                        <a:rPr lang="en-US" sz="1400" b="0" i="0" u="none" strike="noStrike" cap="none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New York: United Nations, 2005.</a:t>
                      </a:r>
                    </a:p>
                  </a:txBody>
                  <a:tcPr marL="0" marR="0" marT="0" marB="0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F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6" name="Shape 176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Climate Change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Population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Club of Rome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Human mortality rate declines steadily; several regions work on birth control measures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Global warming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Greenhouse gases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Kyoto accords, 1997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Economic Inequities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Regional poverty a persistent problem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Unequal distribution of resources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Impact of colonialism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Slavery abolished in Saudi Arabia and Angola in 1960s; forced and bonded labor remains in place in developing world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International Labor Organization of the UN: </a:t>
            </a:r>
            <a:b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250 million children, ages 5-14, work, especially </a:t>
            </a:r>
            <a:b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southeast Asia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Global trafficking of human slaves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95" name="Shape 195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Global Diseases</a:t>
            </a:r>
          </a:p>
        </p:txBody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Disease has always played an important role in the development of human communities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1978, UN called for end to all infectious diseases by 2000; unrealistic goal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Ancient diseases tuberculosis and malaria on rise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 diseases: Ebola fever and HIV/AIDS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Threat throughout the world, but has struck the developing world the hardest – sub-Saharan Africa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Global Terrorism</a:t>
            </a:r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Terrorism: deliberate, systematic use of violence against civilians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Cheaper, more effective than conventional war, thus accessible to smaller groups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September 11, 2001: four planes hijacked by terrorists 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Crash into World Trade Center buildings (NYC), Pentagon, field in Pennsylvania (passengers thwarted mission, intended target)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Masterminded by Islamic extremist Osama bin Laden (1957- ), leader of </a:t>
            </a:r>
            <a:r>
              <a:rPr lang="en-US" sz="26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al-Qaeda</a:t>
            </a: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(“the Base”)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War in Afghanistan and Iraq</a:t>
            </a:r>
          </a:p>
        </p:txBody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President George W. Bush (1946- ) invades Afghanistan to destroy al-Qaeda training bases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Overthrows Taliban government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Invasion of Iraq to overthrow Saddam Hussein, perceived as ally of Osama bin Laden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United Nations</a:t>
            </a:r>
          </a:p>
        </p:txBody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Superseded the League of Nations (1920-1946)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Charter: to maintain international peace and security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Weak body in military areas, influential in larger public health projects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Eradication of smallpox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Supporters of universal human rights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31" name="Shape 231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United Nations</a:t>
            </a:r>
          </a:p>
        </p:txBody>
      </p:sp>
      <p:pic>
        <p:nvPicPr>
          <p:cNvPr id="238" name="Shape 2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95450" y="1447800"/>
            <a:ext cx="5753100" cy="4530725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Shape 239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End of the Cold War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President Ronald Reagan (in office 1981-1989) deeply opposes USSR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“evil empire”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Promotes massive military spending, beyond Soviet economy to keep up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Forces Soviet Mikhail S. Gorbachev (1931- ) to implement reforms, ultimately brings down the USSR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Global Feminism </a:t>
            </a:r>
          </a:p>
        </p:txBody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Displaced from jobs by returning soldiers after World War II, women in industrialized nations agitate for equal opportunities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Demand control over bodies: access to birth control and abortion, achieved in 1960s and 1970s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Arab and Muslim lands: continued gaps in literacy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Increasing number of women national leaders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Indira Gandhi (India), Golda Meir (Israel), Margaret Thatcher (UK)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Migration Patterns</a:t>
            </a:r>
          </a:p>
        </p:txBody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Rural areas depopulating to urban regions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Creation of slums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Immigration for economic reasons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Refugees fleeing war, poverty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Tourism increasingly common in twenty-first century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Revolutions in Eastern and </a:t>
            </a:r>
            <a:b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Central Europe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2022475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Polish trade union Solidarity movement opposes Polish Communist Party rule, forces multiparty elections, 1989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Bulgaria, Hungary, Czechoslovakia, Romania follow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“velvet revolution”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Bloodless revolutions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East Germany decides to open the Berlin Wall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East and West Germany reunite (1990)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38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Collapse of the Soviet Union and European Communist Regimes, 1991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pic>
        <p:nvPicPr>
          <p:cNvPr id="104" name="Shape 10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1550" y="1600200"/>
            <a:ext cx="6800850" cy="4378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Soviet Setbacks in Afghanistan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Pressures on Soviet system exacerbated by 1979 invasion of Afghanistan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Nine-year battle against Afghan </a:t>
            </a:r>
            <a:r>
              <a:rPr lang="en-US" sz="30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mujahideen</a:t>
            </a: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(Islamic warriors)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CIA supplies them with ground-to-air Stinger missiles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1986, USSR forced to pull out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UN-negotiated cease-fire leads to full withdrawal in 1989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Collapse of the Soviet Union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Reforms under Gorbachev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Economic, social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Perestroika</a:t>
            </a: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“restructuring”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Glasnost</a:t>
            </a: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“openness”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Nationalist sentiments, long suppressed, come to the surface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Several non-Russian republics secede, August 1991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Attempted hardliner takeover in Moscow fails; Soviet Union collapses by end of the year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0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1" name="Shape 121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Economic Globalization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Reduction and removal of barriers between national borders to facilitate the flow of goods, capital, services, and labor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General Agreement on Tariffs and Trade (GATT, 1947), 23 member nations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World Trade Organization (WTO) takes over from GATT in 1995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Global corporations expand, treat globe as single market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Decentralize as necessary to take maximum advantage of regional markets, labor pools, taxation policies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Economic Growth in Asia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Japan benefits from Marshall Plan, treaty limitations on defense spending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Massive postwar economic expansion, slowed in 1990s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“Four little tigers”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Interrelated economies fragile; financial crisis in 1997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China integrates elements of market economy, benefits from huge cheap labor pool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sz="30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30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Shape 139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Trading Blocs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European Union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Six nations when formed in 1957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Maastricht Treaty of 1993: moving toward political integration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Organization of Petroleum Exporting Countries (OPEC)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Established in 1960; dominated by Arab and Muslim countries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Used economic might to place embargo on U.S. oil, 1973-1975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Association of Southeast Asian Nations (ASEAN)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ntley5">
  <a:themeElements>
    <a:clrScheme name="Edge 6">
      <a:dk1>
        <a:srgbClr val="333333"/>
      </a:dk1>
      <a:lt1>
        <a:srgbClr val="FFFFFF"/>
      </a:lt1>
      <a:dk2>
        <a:srgbClr val="006699"/>
      </a:dk2>
      <a:lt2>
        <a:srgbClr val="FFFFFF"/>
      </a:lt2>
      <a:accent1>
        <a:srgbClr val="CC9900"/>
      </a:accent1>
      <a:accent2>
        <a:srgbClr val="FF9900"/>
      </a:accent2>
      <a:accent3>
        <a:srgbClr val="AAB8CA"/>
      </a:accent3>
      <a:accent4>
        <a:srgbClr val="DADADA"/>
      </a:accent4>
      <a:accent5>
        <a:srgbClr val="E2CAAA"/>
      </a:accent5>
      <a:accent6>
        <a:srgbClr val="E78A00"/>
      </a:accent6>
      <a:hlink>
        <a:srgbClr val="FFCC00"/>
      </a:hlink>
      <a:folHlink>
        <a:srgbClr val="706F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entley5">
  <a:themeElements>
    <a:clrScheme name="Edge 6">
      <a:dk1>
        <a:srgbClr val="333333"/>
      </a:dk1>
      <a:lt1>
        <a:srgbClr val="FFFFFF"/>
      </a:lt1>
      <a:dk2>
        <a:srgbClr val="006699"/>
      </a:dk2>
      <a:lt2>
        <a:srgbClr val="FFFFFF"/>
      </a:lt2>
      <a:accent1>
        <a:srgbClr val="CC9900"/>
      </a:accent1>
      <a:accent2>
        <a:srgbClr val="FF9900"/>
      </a:accent2>
      <a:accent3>
        <a:srgbClr val="AAB8CA"/>
      </a:accent3>
      <a:accent4>
        <a:srgbClr val="DADADA"/>
      </a:accent4>
      <a:accent5>
        <a:srgbClr val="E2CAAA"/>
      </a:accent5>
      <a:accent6>
        <a:srgbClr val="E78A00"/>
      </a:accent6>
      <a:hlink>
        <a:srgbClr val="FFCC00"/>
      </a:hlink>
      <a:folHlink>
        <a:srgbClr val="706F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entley5">
  <a:themeElements>
    <a:clrScheme name="Edge 6">
      <a:dk1>
        <a:srgbClr val="333333"/>
      </a:dk1>
      <a:lt1>
        <a:srgbClr val="FFFFFF"/>
      </a:lt1>
      <a:dk2>
        <a:srgbClr val="006699"/>
      </a:dk2>
      <a:lt2>
        <a:srgbClr val="FFFFFF"/>
      </a:lt2>
      <a:accent1>
        <a:srgbClr val="CC9900"/>
      </a:accent1>
      <a:accent2>
        <a:srgbClr val="FF9900"/>
      </a:accent2>
      <a:accent3>
        <a:srgbClr val="AAB8CA"/>
      </a:accent3>
      <a:accent4>
        <a:srgbClr val="DADADA"/>
      </a:accent4>
      <a:accent5>
        <a:srgbClr val="E2CAAA"/>
      </a:accent5>
      <a:accent6>
        <a:srgbClr val="E78A00"/>
      </a:accent6>
      <a:hlink>
        <a:srgbClr val="FFCC00"/>
      </a:hlink>
      <a:folHlink>
        <a:srgbClr val="706F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1219</Words>
  <Application>Microsoft Office PowerPoint</Application>
  <PresentationFormat>On-screen Show (4:3)</PresentationFormat>
  <Paragraphs>219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bentley5</vt:lpstr>
      <vt:lpstr>1_bentley5</vt:lpstr>
      <vt:lpstr>2_bentley5</vt:lpstr>
      <vt:lpstr>PowerPoint Presentation</vt:lpstr>
      <vt:lpstr>The End of the Cold War</vt:lpstr>
      <vt:lpstr>Revolutions in Eastern and  Central Europe</vt:lpstr>
      <vt:lpstr>The Collapse of the Soviet Union and European Communist Regimes, 1991</vt:lpstr>
      <vt:lpstr>Soviet Setbacks in Afghanistan</vt:lpstr>
      <vt:lpstr>Collapse of the Soviet Union</vt:lpstr>
      <vt:lpstr>Economic Globalization</vt:lpstr>
      <vt:lpstr>Economic Growth in Asia</vt:lpstr>
      <vt:lpstr>Trading Blocs</vt:lpstr>
      <vt:lpstr>European Union Membership, 2004</vt:lpstr>
      <vt:lpstr>Consumption and Cultural Interaction</vt:lpstr>
      <vt:lpstr>Population (in Millions) for Major Areas of the World, 1900-2050 </vt:lpstr>
      <vt:lpstr>Climate Change</vt:lpstr>
      <vt:lpstr>Economic Inequities</vt:lpstr>
      <vt:lpstr>Global Diseases</vt:lpstr>
      <vt:lpstr>Global Terrorism</vt:lpstr>
      <vt:lpstr>War in Afghanistan and Iraq</vt:lpstr>
      <vt:lpstr>The United Nations</vt:lpstr>
      <vt:lpstr>The United Nations</vt:lpstr>
      <vt:lpstr>Global Feminism </vt:lpstr>
      <vt:lpstr>Migration Patterns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Caitlin</cp:lastModifiedBy>
  <cp:revision>1</cp:revision>
  <dcterms:modified xsi:type="dcterms:W3CDTF">2018-02-23T20:08:18Z</dcterms:modified>
</cp:coreProperties>
</file>