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notesMasterIdLst>
    <p:notesMasterId r:id="rId33"/>
  </p:notesMasterIdLst>
  <p:sldIdLst>
    <p:sldId id="256" r:id="rId2"/>
    <p:sldId id="290" r:id="rId3"/>
    <p:sldId id="280" r:id="rId4"/>
    <p:sldId id="281" r:id="rId5"/>
    <p:sldId id="268" r:id="rId6"/>
    <p:sldId id="282" r:id="rId7"/>
    <p:sldId id="284" r:id="rId8"/>
    <p:sldId id="285" r:id="rId9"/>
    <p:sldId id="286" r:id="rId10"/>
    <p:sldId id="289" r:id="rId11"/>
    <p:sldId id="287" r:id="rId12"/>
    <p:sldId id="291" r:id="rId13"/>
    <p:sldId id="259" r:id="rId14"/>
    <p:sldId id="260" r:id="rId15"/>
    <p:sldId id="262" r:id="rId16"/>
    <p:sldId id="263" r:id="rId17"/>
    <p:sldId id="258" r:id="rId18"/>
    <p:sldId id="264" r:id="rId19"/>
    <p:sldId id="265" r:id="rId20"/>
    <p:sldId id="269" r:id="rId21"/>
    <p:sldId id="294" r:id="rId22"/>
    <p:sldId id="295" r:id="rId23"/>
    <p:sldId id="271" r:id="rId24"/>
    <p:sldId id="274" r:id="rId25"/>
    <p:sldId id="276" r:id="rId26"/>
    <p:sldId id="266" r:id="rId27"/>
    <p:sldId id="278" r:id="rId28"/>
    <p:sldId id="279" r:id="rId29"/>
    <p:sldId id="283" r:id="rId30"/>
    <p:sldId id="296"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7"/>
    <p:restoredTop sz="94667"/>
  </p:normalViewPr>
  <p:slideViewPr>
    <p:cSldViewPr snapToGrid="0" snapToObjects="1">
      <p:cViewPr varScale="1">
        <p:scale>
          <a:sx n="89" d="100"/>
          <a:sy n="89" d="100"/>
        </p:scale>
        <p:origin x="5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95714-F1F8-4E27-9B45-67B03B17C4D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D8E3AA9-D2AC-4E2C-A13B-24643DD27012}">
      <dgm:prSet/>
      <dgm:spPr/>
      <dgm:t>
        <a:bodyPr/>
        <a:lstStyle/>
        <a:p>
          <a:r>
            <a:rPr lang="en-US"/>
            <a:t>Values, virtue and duty important</a:t>
          </a:r>
        </a:p>
      </dgm:t>
    </dgm:pt>
    <dgm:pt modelId="{8149983A-9915-4DD9-BAEE-B3804B55B627}" type="parTrans" cxnId="{D4164E3A-AD9A-4C66-B70B-1268ADDBDB86}">
      <dgm:prSet/>
      <dgm:spPr/>
      <dgm:t>
        <a:bodyPr/>
        <a:lstStyle/>
        <a:p>
          <a:endParaRPr lang="en-US"/>
        </a:p>
      </dgm:t>
    </dgm:pt>
    <dgm:pt modelId="{D159BCF0-0EF6-4F66-AF5A-FAEEAE3184A6}" type="sibTrans" cxnId="{D4164E3A-AD9A-4C66-B70B-1268ADDBDB86}">
      <dgm:prSet/>
      <dgm:spPr/>
      <dgm:t>
        <a:bodyPr/>
        <a:lstStyle/>
        <a:p>
          <a:endParaRPr lang="en-US"/>
        </a:p>
      </dgm:t>
    </dgm:pt>
    <dgm:pt modelId="{8142E747-637D-4590-A4D9-590C65F98B84}">
      <dgm:prSet/>
      <dgm:spPr/>
      <dgm:t>
        <a:bodyPr/>
        <a:lstStyle/>
        <a:p>
          <a:r>
            <a:rPr lang="en-US"/>
            <a:t>Showed gods proper respect</a:t>
          </a:r>
        </a:p>
      </dgm:t>
    </dgm:pt>
    <dgm:pt modelId="{2FD875A6-2CBC-4E85-AA81-CB8FE8815655}" type="parTrans" cxnId="{FC289F58-4602-4CAD-A2FA-BAA5BC5E46C0}">
      <dgm:prSet/>
      <dgm:spPr/>
      <dgm:t>
        <a:bodyPr/>
        <a:lstStyle/>
        <a:p>
          <a:endParaRPr lang="en-US"/>
        </a:p>
      </dgm:t>
    </dgm:pt>
    <dgm:pt modelId="{781FB4B7-AD0F-4DB9-9713-FAE3D08E6136}" type="sibTrans" cxnId="{FC289F58-4602-4CAD-A2FA-BAA5BC5E46C0}">
      <dgm:prSet/>
      <dgm:spPr/>
      <dgm:t>
        <a:bodyPr/>
        <a:lstStyle/>
        <a:p>
          <a:endParaRPr lang="en-US"/>
        </a:p>
      </dgm:t>
    </dgm:pt>
    <dgm:pt modelId="{AA28EAE9-59EC-4FE3-8A30-C0A5B6B9518E}">
      <dgm:prSet/>
      <dgm:spPr/>
      <dgm:t>
        <a:bodyPr/>
        <a:lstStyle/>
        <a:p>
          <a:r>
            <a:rPr lang="en-US"/>
            <a:t>Fate was in hands of gods</a:t>
          </a:r>
        </a:p>
      </dgm:t>
    </dgm:pt>
    <dgm:pt modelId="{A78C04CD-2FEB-42C2-9A6D-95D78A7766AE}" type="parTrans" cxnId="{D16B51D4-5F08-4890-9382-CCE2C718FDEB}">
      <dgm:prSet/>
      <dgm:spPr/>
      <dgm:t>
        <a:bodyPr/>
        <a:lstStyle/>
        <a:p>
          <a:endParaRPr lang="en-US"/>
        </a:p>
      </dgm:t>
    </dgm:pt>
    <dgm:pt modelId="{F40AB001-AD5E-41E5-93DB-CEDEFF1026A8}" type="sibTrans" cxnId="{D16B51D4-5F08-4890-9382-CCE2C718FDEB}">
      <dgm:prSet/>
      <dgm:spPr/>
      <dgm:t>
        <a:bodyPr/>
        <a:lstStyle/>
        <a:p>
          <a:endParaRPr lang="en-US"/>
        </a:p>
      </dgm:t>
    </dgm:pt>
    <dgm:pt modelId="{44FF6701-3748-41DD-8FFE-D48252B7BD40}">
      <dgm:prSet/>
      <dgm:spPr/>
      <dgm:t>
        <a:bodyPr/>
        <a:lstStyle/>
        <a:p>
          <a:r>
            <a:rPr lang="en-US"/>
            <a:t>Polytheistic – based on Greek gods</a:t>
          </a:r>
        </a:p>
      </dgm:t>
    </dgm:pt>
    <dgm:pt modelId="{0D96DB6B-FBF8-4D6C-B1AE-35B98939503C}" type="parTrans" cxnId="{4F2DFFCB-1BE0-470A-928E-0795D9B826EC}">
      <dgm:prSet/>
      <dgm:spPr/>
      <dgm:t>
        <a:bodyPr/>
        <a:lstStyle/>
        <a:p>
          <a:endParaRPr lang="en-US"/>
        </a:p>
      </dgm:t>
    </dgm:pt>
    <dgm:pt modelId="{AFD71F3D-03F1-439B-B08A-79C59FD89714}" type="sibTrans" cxnId="{4F2DFFCB-1BE0-470A-928E-0795D9B826EC}">
      <dgm:prSet/>
      <dgm:spPr/>
      <dgm:t>
        <a:bodyPr/>
        <a:lstStyle/>
        <a:p>
          <a:endParaRPr lang="en-US"/>
        </a:p>
      </dgm:t>
    </dgm:pt>
    <dgm:pt modelId="{A1931933-F393-4601-9A68-F08FB12E6771}">
      <dgm:prSet/>
      <dgm:spPr/>
      <dgm:t>
        <a:bodyPr/>
        <a:lstStyle/>
        <a:p>
          <a:r>
            <a:rPr lang="en-US"/>
            <a:t>Anthropomorphic</a:t>
          </a:r>
        </a:p>
      </dgm:t>
    </dgm:pt>
    <dgm:pt modelId="{DF5DF761-EF6F-410D-955A-3B8FFA1F3948}" type="parTrans" cxnId="{E0FA116C-248E-4355-82A0-0088608FFEEA}">
      <dgm:prSet/>
      <dgm:spPr/>
      <dgm:t>
        <a:bodyPr/>
        <a:lstStyle/>
        <a:p>
          <a:endParaRPr lang="en-US"/>
        </a:p>
      </dgm:t>
    </dgm:pt>
    <dgm:pt modelId="{E8F1EB90-5390-422F-A68A-7977F586A71E}" type="sibTrans" cxnId="{E0FA116C-248E-4355-82A0-0088608FFEEA}">
      <dgm:prSet/>
      <dgm:spPr/>
      <dgm:t>
        <a:bodyPr/>
        <a:lstStyle/>
        <a:p>
          <a:endParaRPr lang="en-US"/>
        </a:p>
      </dgm:t>
    </dgm:pt>
    <dgm:pt modelId="{18E5EB5E-9EC2-4621-9AD3-64D89FA5B917}">
      <dgm:prSet/>
      <dgm:spPr/>
      <dgm:t>
        <a:bodyPr/>
        <a:lstStyle/>
        <a:p>
          <a:r>
            <a:rPr lang="en-US" dirty="0"/>
            <a:t>All equal in eyes of gods (if citizens)</a:t>
          </a:r>
        </a:p>
      </dgm:t>
    </dgm:pt>
    <dgm:pt modelId="{B0C61DFC-5702-4A2A-80C5-261B00DCBE07}" type="parTrans" cxnId="{D9705212-F77A-4D22-8918-4ECB59EC1ED5}">
      <dgm:prSet/>
      <dgm:spPr/>
      <dgm:t>
        <a:bodyPr/>
        <a:lstStyle/>
        <a:p>
          <a:endParaRPr lang="en-US"/>
        </a:p>
      </dgm:t>
    </dgm:pt>
    <dgm:pt modelId="{4BC25901-816A-4155-8672-EBDAB23D7D30}" type="sibTrans" cxnId="{D9705212-F77A-4D22-8918-4ECB59EC1ED5}">
      <dgm:prSet/>
      <dgm:spPr/>
      <dgm:t>
        <a:bodyPr/>
        <a:lstStyle/>
        <a:p>
          <a:endParaRPr lang="en-US"/>
        </a:p>
      </dgm:t>
    </dgm:pt>
    <dgm:pt modelId="{5DAD2103-5CA9-4A23-A14B-5A81E9227F8D}">
      <dgm:prSet/>
      <dgm:spPr/>
      <dgm:t>
        <a:bodyPr/>
        <a:lstStyle/>
        <a:p>
          <a:r>
            <a:rPr lang="en-US"/>
            <a:t>Examples:</a:t>
          </a:r>
        </a:p>
      </dgm:t>
    </dgm:pt>
    <dgm:pt modelId="{E78153C1-C909-4353-9E41-5928D803CC7D}" type="parTrans" cxnId="{8A494573-C271-4B2B-B5FE-286BF48328F8}">
      <dgm:prSet/>
      <dgm:spPr/>
      <dgm:t>
        <a:bodyPr/>
        <a:lstStyle/>
        <a:p>
          <a:endParaRPr lang="en-US"/>
        </a:p>
      </dgm:t>
    </dgm:pt>
    <dgm:pt modelId="{9B6014E6-F950-41BC-B90F-92B5BA7B1F18}" type="sibTrans" cxnId="{8A494573-C271-4B2B-B5FE-286BF48328F8}">
      <dgm:prSet/>
      <dgm:spPr/>
      <dgm:t>
        <a:bodyPr/>
        <a:lstStyle/>
        <a:p>
          <a:endParaRPr lang="en-US"/>
        </a:p>
      </dgm:t>
    </dgm:pt>
    <dgm:pt modelId="{41FA5A3B-6316-44D6-BAA9-2714945E4586}">
      <dgm:prSet/>
      <dgm:spPr/>
      <dgm:t>
        <a:bodyPr/>
        <a:lstStyle/>
        <a:p>
          <a:r>
            <a:rPr lang="en-US"/>
            <a:t>Jupiter - god of the sky – rain</a:t>
          </a:r>
        </a:p>
      </dgm:t>
    </dgm:pt>
    <dgm:pt modelId="{1AB83E1C-412F-4A3C-A1EE-C94BCD090406}" type="parTrans" cxnId="{EBA6CBF3-F106-46ED-BDA9-33F1812CAA44}">
      <dgm:prSet/>
      <dgm:spPr/>
      <dgm:t>
        <a:bodyPr/>
        <a:lstStyle/>
        <a:p>
          <a:endParaRPr lang="en-US"/>
        </a:p>
      </dgm:t>
    </dgm:pt>
    <dgm:pt modelId="{0A8A5857-6951-4885-A5DE-9708937F3323}" type="sibTrans" cxnId="{EBA6CBF3-F106-46ED-BDA9-33F1812CAA44}">
      <dgm:prSet/>
      <dgm:spPr/>
      <dgm:t>
        <a:bodyPr/>
        <a:lstStyle/>
        <a:p>
          <a:endParaRPr lang="en-US"/>
        </a:p>
      </dgm:t>
    </dgm:pt>
    <dgm:pt modelId="{FE780A35-3673-4E36-8E3B-8A03419EA025}">
      <dgm:prSet/>
      <dgm:spPr/>
      <dgm:t>
        <a:bodyPr/>
        <a:lstStyle/>
        <a:p>
          <a:r>
            <a:rPr lang="en-US"/>
            <a:t>Mars - protected armies</a:t>
          </a:r>
        </a:p>
      </dgm:t>
    </dgm:pt>
    <dgm:pt modelId="{E89FD23E-F2C8-4C02-90F1-1A10486B5E21}" type="parTrans" cxnId="{E4837CF9-D006-4C0E-BA5B-704BD36CF2E7}">
      <dgm:prSet/>
      <dgm:spPr/>
      <dgm:t>
        <a:bodyPr/>
        <a:lstStyle/>
        <a:p>
          <a:endParaRPr lang="en-US"/>
        </a:p>
      </dgm:t>
    </dgm:pt>
    <dgm:pt modelId="{1A2F9144-C340-40D4-8E31-84B54B39BC64}" type="sibTrans" cxnId="{E4837CF9-D006-4C0E-BA5B-704BD36CF2E7}">
      <dgm:prSet/>
      <dgm:spPr/>
      <dgm:t>
        <a:bodyPr/>
        <a:lstStyle/>
        <a:p>
          <a:endParaRPr lang="en-US"/>
        </a:p>
      </dgm:t>
    </dgm:pt>
    <dgm:pt modelId="{A667533D-1347-47D6-AEEE-454046B95533}">
      <dgm:prSet/>
      <dgm:spPr/>
      <dgm:t>
        <a:bodyPr/>
        <a:lstStyle/>
        <a:p>
          <a:r>
            <a:rPr lang="en-US"/>
            <a:t>Emperor = chief priest</a:t>
          </a:r>
        </a:p>
      </dgm:t>
    </dgm:pt>
    <dgm:pt modelId="{99E21EAC-E4DA-493E-8F35-B9D4D2DB5C5F}" type="parTrans" cxnId="{A4FFB62A-94F0-499A-8A8D-2D7E2B582551}">
      <dgm:prSet/>
      <dgm:spPr/>
      <dgm:t>
        <a:bodyPr/>
        <a:lstStyle/>
        <a:p>
          <a:endParaRPr lang="en-US"/>
        </a:p>
      </dgm:t>
    </dgm:pt>
    <dgm:pt modelId="{3B964443-B040-4124-8275-C7C7CA6515EF}" type="sibTrans" cxnId="{A4FFB62A-94F0-499A-8A8D-2D7E2B582551}">
      <dgm:prSet/>
      <dgm:spPr/>
      <dgm:t>
        <a:bodyPr/>
        <a:lstStyle/>
        <a:p>
          <a:endParaRPr lang="en-US"/>
        </a:p>
      </dgm:t>
    </dgm:pt>
    <dgm:pt modelId="{29DA39CE-77F1-2047-A0D4-CB6C05E95707}" type="pres">
      <dgm:prSet presAssocID="{65A95714-F1F8-4E27-9B45-67B03B17C4D7}" presName="linear" presStyleCnt="0">
        <dgm:presLayoutVars>
          <dgm:animLvl val="lvl"/>
          <dgm:resizeHandles val="exact"/>
        </dgm:presLayoutVars>
      </dgm:prSet>
      <dgm:spPr/>
    </dgm:pt>
    <dgm:pt modelId="{8FA5CBC7-671D-624D-9942-E4058655A00C}" type="pres">
      <dgm:prSet presAssocID="{0D8E3AA9-D2AC-4E2C-A13B-24643DD27012}" presName="parentText" presStyleLbl="node1" presStyleIdx="0" presStyleCnt="6">
        <dgm:presLayoutVars>
          <dgm:chMax val="0"/>
          <dgm:bulletEnabled val="1"/>
        </dgm:presLayoutVars>
      </dgm:prSet>
      <dgm:spPr/>
    </dgm:pt>
    <dgm:pt modelId="{D03DCFD9-04A6-DD4A-BBEF-0B6770EC00FB}" type="pres">
      <dgm:prSet presAssocID="{D159BCF0-0EF6-4F66-AF5A-FAEEAE3184A6}" presName="spacer" presStyleCnt="0"/>
      <dgm:spPr/>
    </dgm:pt>
    <dgm:pt modelId="{517E52D5-A8EB-AE42-8012-387910D0F56F}" type="pres">
      <dgm:prSet presAssocID="{8142E747-637D-4590-A4D9-590C65F98B84}" presName="parentText" presStyleLbl="node1" presStyleIdx="1" presStyleCnt="6">
        <dgm:presLayoutVars>
          <dgm:chMax val="0"/>
          <dgm:bulletEnabled val="1"/>
        </dgm:presLayoutVars>
      </dgm:prSet>
      <dgm:spPr/>
    </dgm:pt>
    <dgm:pt modelId="{11CEDAB8-F513-4045-B12A-D5F821A90A13}" type="pres">
      <dgm:prSet presAssocID="{8142E747-637D-4590-A4D9-590C65F98B84}" presName="childText" presStyleLbl="revTx" presStyleIdx="0" presStyleCnt="2">
        <dgm:presLayoutVars>
          <dgm:bulletEnabled val="1"/>
        </dgm:presLayoutVars>
      </dgm:prSet>
      <dgm:spPr/>
    </dgm:pt>
    <dgm:pt modelId="{976B02C2-767B-C845-81E1-8D17166A95C2}" type="pres">
      <dgm:prSet presAssocID="{A1931933-F393-4601-9A68-F08FB12E6771}" presName="parentText" presStyleLbl="node1" presStyleIdx="2" presStyleCnt="6">
        <dgm:presLayoutVars>
          <dgm:chMax val="0"/>
          <dgm:bulletEnabled val="1"/>
        </dgm:presLayoutVars>
      </dgm:prSet>
      <dgm:spPr/>
    </dgm:pt>
    <dgm:pt modelId="{CB194C71-4AE6-C843-892A-318464996E92}" type="pres">
      <dgm:prSet presAssocID="{E8F1EB90-5390-422F-A68A-7977F586A71E}" presName="spacer" presStyleCnt="0"/>
      <dgm:spPr/>
    </dgm:pt>
    <dgm:pt modelId="{5B936AA1-696B-5540-9DED-AC6966353A14}" type="pres">
      <dgm:prSet presAssocID="{18E5EB5E-9EC2-4621-9AD3-64D89FA5B917}" presName="parentText" presStyleLbl="node1" presStyleIdx="3" presStyleCnt="6">
        <dgm:presLayoutVars>
          <dgm:chMax val="0"/>
          <dgm:bulletEnabled val="1"/>
        </dgm:presLayoutVars>
      </dgm:prSet>
      <dgm:spPr/>
    </dgm:pt>
    <dgm:pt modelId="{941D9385-8F72-7D4A-8B25-D9B1807F3A8E}" type="pres">
      <dgm:prSet presAssocID="{4BC25901-816A-4155-8672-EBDAB23D7D30}" presName="spacer" presStyleCnt="0"/>
      <dgm:spPr/>
    </dgm:pt>
    <dgm:pt modelId="{B0F47D80-D24C-A241-822F-BE804DFBFCFA}" type="pres">
      <dgm:prSet presAssocID="{5DAD2103-5CA9-4A23-A14B-5A81E9227F8D}" presName="parentText" presStyleLbl="node1" presStyleIdx="4" presStyleCnt="6">
        <dgm:presLayoutVars>
          <dgm:chMax val="0"/>
          <dgm:bulletEnabled val="1"/>
        </dgm:presLayoutVars>
      </dgm:prSet>
      <dgm:spPr/>
    </dgm:pt>
    <dgm:pt modelId="{99CA555C-DB62-414F-8A6D-29E8F36BBDB3}" type="pres">
      <dgm:prSet presAssocID="{5DAD2103-5CA9-4A23-A14B-5A81E9227F8D}" presName="childText" presStyleLbl="revTx" presStyleIdx="1" presStyleCnt="2">
        <dgm:presLayoutVars>
          <dgm:bulletEnabled val="1"/>
        </dgm:presLayoutVars>
      </dgm:prSet>
      <dgm:spPr/>
    </dgm:pt>
    <dgm:pt modelId="{DAFA2069-F6DE-A247-A91A-B556FD84C23F}" type="pres">
      <dgm:prSet presAssocID="{A667533D-1347-47D6-AEEE-454046B95533}" presName="parentText" presStyleLbl="node1" presStyleIdx="5" presStyleCnt="6">
        <dgm:presLayoutVars>
          <dgm:chMax val="0"/>
          <dgm:bulletEnabled val="1"/>
        </dgm:presLayoutVars>
      </dgm:prSet>
      <dgm:spPr/>
    </dgm:pt>
  </dgm:ptLst>
  <dgm:cxnLst>
    <dgm:cxn modelId="{AC85CC05-F4AE-8347-BA83-EDAE64C0B96E}" type="presOf" srcId="{AA28EAE9-59EC-4FE3-8A30-C0A5B6B9518E}" destId="{11CEDAB8-F513-4045-B12A-D5F821A90A13}" srcOrd="0" destOrd="0" presId="urn:microsoft.com/office/officeart/2005/8/layout/vList2"/>
    <dgm:cxn modelId="{ED88600C-69F7-7F43-B5DA-35F1888FD9D9}" type="presOf" srcId="{65A95714-F1F8-4E27-9B45-67B03B17C4D7}" destId="{29DA39CE-77F1-2047-A0D4-CB6C05E95707}" srcOrd="0" destOrd="0" presId="urn:microsoft.com/office/officeart/2005/8/layout/vList2"/>
    <dgm:cxn modelId="{D9705212-F77A-4D22-8918-4ECB59EC1ED5}" srcId="{65A95714-F1F8-4E27-9B45-67B03B17C4D7}" destId="{18E5EB5E-9EC2-4621-9AD3-64D89FA5B917}" srcOrd="3" destOrd="0" parTransId="{B0C61DFC-5702-4A2A-80C5-261B00DCBE07}" sibTransId="{4BC25901-816A-4155-8672-EBDAB23D7D30}"/>
    <dgm:cxn modelId="{54074915-E029-AA44-9026-6212DEB085F2}" type="presOf" srcId="{FE780A35-3673-4E36-8E3B-8A03419EA025}" destId="{99CA555C-DB62-414F-8A6D-29E8F36BBDB3}" srcOrd="0" destOrd="1" presId="urn:microsoft.com/office/officeart/2005/8/layout/vList2"/>
    <dgm:cxn modelId="{24E42028-4D13-A741-85BC-09157DDE839F}" type="presOf" srcId="{5DAD2103-5CA9-4A23-A14B-5A81E9227F8D}" destId="{B0F47D80-D24C-A241-822F-BE804DFBFCFA}" srcOrd="0" destOrd="0" presId="urn:microsoft.com/office/officeart/2005/8/layout/vList2"/>
    <dgm:cxn modelId="{A4FFB62A-94F0-499A-8A8D-2D7E2B582551}" srcId="{65A95714-F1F8-4E27-9B45-67B03B17C4D7}" destId="{A667533D-1347-47D6-AEEE-454046B95533}" srcOrd="5" destOrd="0" parTransId="{99E21EAC-E4DA-493E-8F35-B9D4D2DB5C5F}" sibTransId="{3B964443-B040-4124-8275-C7C7CA6515EF}"/>
    <dgm:cxn modelId="{9F268836-84AE-C348-819E-46750476E021}" type="presOf" srcId="{A1931933-F393-4601-9A68-F08FB12E6771}" destId="{976B02C2-767B-C845-81E1-8D17166A95C2}" srcOrd="0" destOrd="0" presId="urn:microsoft.com/office/officeart/2005/8/layout/vList2"/>
    <dgm:cxn modelId="{D4164E3A-AD9A-4C66-B70B-1268ADDBDB86}" srcId="{65A95714-F1F8-4E27-9B45-67B03B17C4D7}" destId="{0D8E3AA9-D2AC-4E2C-A13B-24643DD27012}" srcOrd="0" destOrd="0" parTransId="{8149983A-9915-4DD9-BAEE-B3804B55B627}" sibTransId="{D159BCF0-0EF6-4F66-AF5A-FAEEAE3184A6}"/>
    <dgm:cxn modelId="{FC289F58-4602-4CAD-A2FA-BAA5BC5E46C0}" srcId="{65A95714-F1F8-4E27-9B45-67B03B17C4D7}" destId="{8142E747-637D-4590-A4D9-590C65F98B84}" srcOrd="1" destOrd="0" parTransId="{2FD875A6-2CBC-4E85-AA81-CB8FE8815655}" sibTransId="{781FB4B7-AD0F-4DB9-9713-FAE3D08E6136}"/>
    <dgm:cxn modelId="{716AC25C-5FDA-EF47-99FC-11414E6DB879}" type="presOf" srcId="{44FF6701-3748-41DD-8FFE-D48252B7BD40}" destId="{11CEDAB8-F513-4045-B12A-D5F821A90A13}" srcOrd="0" destOrd="1" presId="urn:microsoft.com/office/officeart/2005/8/layout/vList2"/>
    <dgm:cxn modelId="{E0FA116C-248E-4355-82A0-0088608FFEEA}" srcId="{65A95714-F1F8-4E27-9B45-67B03B17C4D7}" destId="{A1931933-F393-4601-9A68-F08FB12E6771}" srcOrd="2" destOrd="0" parTransId="{DF5DF761-EF6F-410D-955A-3B8FFA1F3948}" sibTransId="{E8F1EB90-5390-422F-A68A-7977F586A71E}"/>
    <dgm:cxn modelId="{8A494573-C271-4B2B-B5FE-286BF48328F8}" srcId="{65A95714-F1F8-4E27-9B45-67B03B17C4D7}" destId="{5DAD2103-5CA9-4A23-A14B-5A81E9227F8D}" srcOrd="4" destOrd="0" parTransId="{E78153C1-C909-4353-9E41-5928D803CC7D}" sibTransId="{9B6014E6-F950-41BC-B90F-92B5BA7B1F18}"/>
    <dgm:cxn modelId="{935FC880-5E5A-8B49-A749-9850995CF371}" type="presOf" srcId="{0D8E3AA9-D2AC-4E2C-A13B-24643DD27012}" destId="{8FA5CBC7-671D-624D-9942-E4058655A00C}" srcOrd="0" destOrd="0" presId="urn:microsoft.com/office/officeart/2005/8/layout/vList2"/>
    <dgm:cxn modelId="{1F404C83-2634-404B-A531-8361B20A0AAD}" type="presOf" srcId="{18E5EB5E-9EC2-4621-9AD3-64D89FA5B917}" destId="{5B936AA1-696B-5540-9DED-AC6966353A14}" srcOrd="0" destOrd="0" presId="urn:microsoft.com/office/officeart/2005/8/layout/vList2"/>
    <dgm:cxn modelId="{C940FD9E-EEE7-BC4B-AC3E-26608399C6FA}" type="presOf" srcId="{A667533D-1347-47D6-AEEE-454046B95533}" destId="{DAFA2069-F6DE-A247-A91A-B556FD84C23F}" srcOrd="0" destOrd="0" presId="urn:microsoft.com/office/officeart/2005/8/layout/vList2"/>
    <dgm:cxn modelId="{FF0F35A8-2914-5E4F-BB4D-CBEAB17A3D43}" type="presOf" srcId="{8142E747-637D-4590-A4D9-590C65F98B84}" destId="{517E52D5-A8EB-AE42-8012-387910D0F56F}" srcOrd="0" destOrd="0" presId="urn:microsoft.com/office/officeart/2005/8/layout/vList2"/>
    <dgm:cxn modelId="{4F2DFFCB-1BE0-470A-928E-0795D9B826EC}" srcId="{8142E747-637D-4590-A4D9-590C65F98B84}" destId="{44FF6701-3748-41DD-8FFE-D48252B7BD40}" srcOrd="1" destOrd="0" parTransId="{0D96DB6B-FBF8-4D6C-B1AE-35B98939503C}" sibTransId="{AFD71F3D-03F1-439B-B08A-79C59FD89714}"/>
    <dgm:cxn modelId="{D16B51D4-5F08-4890-9382-CCE2C718FDEB}" srcId="{8142E747-637D-4590-A4D9-590C65F98B84}" destId="{AA28EAE9-59EC-4FE3-8A30-C0A5B6B9518E}" srcOrd="0" destOrd="0" parTransId="{A78C04CD-2FEB-42C2-9A6D-95D78A7766AE}" sibTransId="{F40AB001-AD5E-41E5-93DB-CEDEFF1026A8}"/>
    <dgm:cxn modelId="{478C9BD8-837B-FA4B-AE56-A8A68500F058}" type="presOf" srcId="{41FA5A3B-6316-44D6-BAA9-2714945E4586}" destId="{99CA555C-DB62-414F-8A6D-29E8F36BBDB3}" srcOrd="0" destOrd="0" presId="urn:microsoft.com/office/officeart/2005/8/layout/vList2"/>
    <dgm:cxn modelId="{EBA6CBF3-F106-46ED-BDA9-33F1812CAA44}" srcId="{5DAD2103-5CA9-4A23-A14B-5A81E9227F8D}" destId="{41FA5A3B-6316-44D6-BAA9-2714945E4586}" srcOrd="0" destOrd="0" parTransId="{1AB83E1C-412F-4A3C-A1EE-C94BCD090406}" sibTransId="{0A8A5857-6951-4885-A5DE-9708937F3323}"/>
    <dgm:cxn modelId="{E4837CF9-D006-4C0E-BA5B-704BD36CF2E7}" srcId="{5DAD2103-5CA9-4A23-A14B-5A81E9227F8D}" destId="{FE780A35-3673-4E36-8E3B-8A03419EA025}" srcOrd="1" destOrd="0" parTransId="{E89FD23E-F2C8-4C02-90F1-1A10486B5E21}" sibTransId="{1A2F9144-C340-40D4-8E31-84B54B39BC64}"/>
    <dgm:cxn modelId="{0A0EE5B4-96B5-9A40-832C-E51C08467345}" type="presParOf" srcId="{29DA39CE-77F1-2047-A0D4-CB6C05E95707}" destId="{8FA5CBC7-671D-624D-9942-E4058655A00C}" srcOrd="0" destOrd="0" presId="urn:microsoft.com/office/officeart/2005/8/layout/vList2"/>
    <dgm:cxn modelId="{38E167BD-551C-9849-AD09-815E3E16ADFE}" type="presParOf" srcId="{29DA39CE-77F1-2047-A0D4-CB6C05E95707}" destId="{D03DCFD9-04A6-DD4A-BBEF-0B6770EC00FB}" srcOrd="1" destOrd="0" presId="urn:microsoft.com/office/officeart/2005/8/layout/vList2"/>
    <dgm:cxn modelId="{398D6282-9E24-F640-8017-F1AB096583DA}" type="presParOf" srcId="{29DA39CE-77F1-2047-A0D4-CB6C05E95707}" destId="{517E52D5-A8EB-AE42-8012-387910D0F56F}" srcOrd="2" destOrd="0" presId="urn:microsoft.com/office/officeart/2005/8/layout/vList2"/>
    <dgm:cxn modelId="{2F327DC3-8984-B94C-9541-C54E728A6263}" type="presParOf" srcId="{29DA39CE-77F1-2047-A0D4-CB6C05E95707}" destId="{11CEDAB8-F513-4045-B12A-D5F821A90A13}" srcOrd="3" destOrd="0" presId="urn:microsoft.com/office/officeart/2005/8/layout/vList2"/>
    <dgm:cxn modelId="{B09E2841-6A09-5D43-90B4-5C1BAE35C809}" type="presParOf" srcId="{29DA39CE-77F1-2047-A0D4-CB6C05E95707}" destId="{976B02C2-767B-C845-81E1-8D17166A95C2}" srcOrd="4" destOrd="0" presId="urn:microsoft.com/office/officeart/2005/8/layout/vList2"/>
    <dgm:cxn modelId="{E2DE871A-C5EE-1040-87EE-6145C1075DB3}" type="presParOf" srcId="{29DA39CE-77F1-2047-A0D4-CB6C05E95707}" destId="{CB194C71-4AE6-C843-892A-318464996E92}" srcOrd="5" destOrd="0" presId="urn:microsoft.com/office/officeart/2005/8/layout/vList2"/>
    <dgm:cxn modelId="{5084F881-FD72-1F43-BA19-5BAFF1526B3D}" type="presParOf" srcId="{29DA39CE-77F1-2047-A0D4-CB6C05E95707}" destId="{5B936AA1-696B-5540-9DED-AC6966353A14}" srcOrd="6" destOrd="0" presId="urn:microsoft.com/office/officeart/2005/8/layout/vList2"/>
    <dgm:cxn modelId="{9CDA0935-F770-E244-89CD-E67C1F2B97A3}" type="presParOf" srcId="{29DA39CE-77F1-2047-A0D4-CB6C05E95707}" destId="{941D9385-8F72-7D4A-8B25-D9B1807F3A8E}" srcOrd="7" destOrd="0" presId="urn:microsoft.com/office/officeart/2005/8/layout/vList2"/>
    <dgm:cxn modelId="{216E0429-FA21-C740-AA55-19B42AA28A52}" type="presParOf" srcId="{29DA39CE-77F1-2047-A0D4-CB6C05E95707}" destId="{B0F47D80-D24C-A241-822F-BE804DFBFCFA}" srcOrd="8" destOrd="0" presId="urn:microsoft.com/office/officeart/2005/8/layout/vList2"/>
    <dgm:cxn modelId="{ADAEA016-EF7C-EA40-A85A-A9C15F7D6341}" type="presParOf" srcId="{29DA39CE-77F1-2047-A0D4-CB6C05E95707}" destId="{99CA555C-DB62-414F-8A6D-29E8F36BBDB3}" srcOrd="9" destOrd="0" presId="urn:microsoft.com/office/officeart/2005/8/layout/vList2"/>
    <dgm:cxn modelId="{815FB18F-9AB9-E942-97E5-4597DA4A751E}" type="presParOf" srcId="{29DA39CE-77F1-2047-A0D4-CB6C05E95707}" destId="{DAFA2069-F6DE-A247-A91A-B556FD84C23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605DF-67A2-4333-96B9-9826F93575FE}"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52801B7F-74D8-4617-A3A2-F2EA4AA4A74A}">
      <dgm:prSet/>
      <dgm:spPr/>
      <dgm:t>
        <a:bodyPr/>
        <a:lstStyle/>
        <a:p>
          <a:r>
            <a:rPr lang="en-US"/>
            <a:t>3 wars fought for control of Jerusalem</a:t>
          </a:r>
        </a:p>
      </dgm:t>
    </dgm:pt>
    <dgm:pt modelId="{5017E5BE-A515-49AC-90EA-6A22072D8317}" type="parTrans" cxnId="{8E2C6947-E5A7-400C-825B-3AC17238F4C3}">
      <dgm:prSet/>
      <dgm:spPr/>
      <dgm:t>
        <a:bodyPr/>
        <a:lstStyle/>
        <a:p>
          <a:endParaRPr lang="en-US"/>
        </a:p>
      </dgm:t>
    </dgm:pt>
    <dgm:pt modelId="{1C1DBE5B-1DC8-4E45-ADE0-AB295A8BF4FB}" type="sibTrans" cxnId="{8E2C6947-E5A7-400C-825B-3AC17238F4C3}">
      <dgm:prSet/>
      <dgm:spPr/>
      <dgm:t>
        <a:bodyPr/>
        <a:lstStyle/>
        <a:p>
          <a:endParaRPr lang="en-US"/>
        </a:p>
      </dgm:t>
    </dgm:pt>
    <dgm:pt modelId="{62B728BE-E8A7-44C7-A1E7-334BF6C46692}">
      <dgm:prSet/>
      <dgm:spPr/>
      <dgm:t>
        <a:bodyPr/>
        <a:lstStyle/>
        <a:p>
          <a:r>
            <a:rPr lang="en-US"/>
            <a:t>Jews and Romans</a:t>
          </a:r>
        </a:p>
      </dgm:t>
    </dgm:pt>
    <dgm:pt modelId="{AC86D4CB-72A6-4D6E-ACDA-5DF77201B226}" type="parTrans" cxnId="{8A521D52-617D-4CF3-8D92-62AD7182C5DF}">
      <dgm:prSet/>
      <dgm:spPr/>
      <dgm:t>
        <a:bodyPr/>
        <a:lstStyle/>
        <a:p>
          <a:endParaRPr lang="en-US"/>
        </a:p>
      </dgm:t>
    </dgm:pt>
    <dgm:pt modelId="{A9276B37-B4DC-46A4-B0FB-12C916844EB9}" type="sibTrans" cxnId="{8A521D52-617D-4CF3-8D92-62AD7182C5DF}">
      <dgm:prSet/>
      <dgm:spPr/>
      <dgm:t>
        <a:bodyPr/>
        <a:lstStyle/>
        <a:p>
          <a:endParaRPr lang="en-US"/>
        </a:p>
      </dgm:t>
    </dgm:pt>
    <dgm:pt modelId="{443EE85E-A50F-4832-960C-6D6E529E5D61}">
      <dgm:prSet/>
      <dgm:spPr/>
      <dgm:t>
        <a:bodyPr/>
        <a:lstStyle/>
        <a:p>
          <a:r>
            <a:rPr lang="en-US"/>
            <a:t>Jews initially given religious autonomy</a:t>
          </a:r>
        </a:p>
      </dgm:t>
    </dgm:pt>
    <dgm:pt modelId="{F97A7A46-9727-4325-8BF6-14BAFED944C3}" type="parTrans" cxnId="{025FEE0A-8DA5-4B99-88F7-A3337D6BCA22}">
      <dgm:prSet/>
      <dgm:spPr/>
      <dgm:t>
        <a:bodyPr/>
        <a:lstStyle/>
        <a:p>
          <a:endParaRPr lang="en-US"/>
        </a:p>
      </dgm:t>
    </dgm:pt>
    <dgm:pt modelId="{5CDB2337-38FC-4EB1-AC3F-BB0E00D6766B}" type="sibTrans" cxnId="{025FEE0A-8DA5-4B99-88F7-A3337D6BCA22}">
      <dgm:prSet/>
      <dgm:spPr/>
      <dgm:t>
        <a:bodyPr/>
        <a:lstStyle/>
        <a:p>
          <a:endParaRPr lang="en-US"/>
        </a:p>
      </dgm:t>
    </dgm:pt>
    <dgm:pt modelId="{26D8F8B1-6A44-4500-927B-3B35ED5C5D2F}">
      <dgm:prSet/>
      <dgm:spPr/>
      <dgm:t>
        <a:bodyPr/>
        <a:lstStyle/>
        <a:p>
          <a:r>
            <a:rPr lang="en-US" dirty="0"/>
            <a:t>6 CE: Judaea (Jewish homeland/modern Israel) comes under Roman rule</a:t>
          </a:r>
        </a:p>
      </dgm:t>
    </dgm:pt>
    <dgm:pt modelId="{CE51D815-8976-4327-B6CE-B2D448B54C83}" type="parTrans" cxnId="{2E49E8DF-CED3-4450-A1F1-E20869BC9508}">
      <dgm:prSet/>
      <dgm:spPr/>
      <dgm:t>
        <a:bodyPr/>
        <a:lstStyle/>
        <a:p>
          <a:endParaRPr lang="en-US"/>
        </a:p>
      </dgm:t>
    </dgm:pt>
    <dgm:pt modelId="{DD5FCE51-75A5-4298-8D41-D2B28D9BEC2D}" type="sibTrans" cxnId="{2E49E8DF-CED3-4450-A1F1-E20869BC9508}">
      <dgm:prSet/>
      <dgm:spPr/>
      <dgm:t>
        <a:bodyPr/>
        <a:lstStyle/>
        <a:p>
          <a:endParaRPr lang="en-US"/>
        </a:p>
      </dgm:t>
    </dgm:pt>
    <dgm:pt modelId="{BAFDE329-8CEC-4DD6-BF4A-B263EBF86BB5}">
      <dgm:prSet/>
      <dgm:spPr/>
      <dgm:t>
        <a:bodyPr/>
        <a:lstStyle/>
        <a:p>
          <a:r>
            <a:rPr lang="en-US"/>
            <a:t>Jews waited for the Messiah to drive out the oppressive Romans</a:t>
          </a:r>
        </a:p>
      </dgm:t>
    </dgm:pt>
    <dgm:pt modelId="{537E6F39-AA43-475C-BCF0-5DC9FE22E2F8}" type="parTrans" cxnId="{EF802848-8119-421D-A371-D46473D329C2}">
      <dgm:prSet/>
      <dgm:spPr/>
      <dgm:t>
        <a:bodyPr/>
        <a:lstStyle/>
        <a:p>
          <a:endParaRPr lang="en-US"/>
        </a:p>
      </dgm:t>
    </dgm:pt>
    <dgm:pt modelId="{64B89A2E-356E-4965-9241-34C0DC1D799A}" type="sibTrans" cxnId="{EF802848-8119-421D-A371-D46473D329C2}">
      <dgm:prSet/>
      <dgm:spPr/>
      <dgm:t>
        <a:bodyPr/>
        <a:lstStyle/>
        <a:p>
          <a:endParaRPr lang="en-US"/>
        </a:p>
      </dgm:t>
    </dgm:pt>
    <dgm:pt modelId="{8BC08F8C-86EF-43F5-A51D-609C4DE06EA0}">
      <dgm:prSet/>
      <dgm:spPr/>
      <dgm:t>
        <a:bodyPr/>
        <a:lstStyle/>
        <a:p>
          <a:r>
            <a:rPr lang="en-US" dirty="0"/>
            <a:t>Pontius Pilate - Rome had direct control over Jews</a:t>
          </a:r>
        </a:p>
      </dgm:t>
    </dgm:pt>
    <dgm:pt modelId="{04FF679E-1901-4445-99BC-1EA769C2B9DF}" type="parTrans" cxnId="{992F4251-41F4-4B34-94C0-1680EC47BE0D}">
      <dgm:prSet/>
      <dgm:spPr/>
      <dgm:t>
        <a:bodyPr/>
        <a:lstStyle/>
        <a:p>
          <a:endParaRPr lang="en-US"/>
        </a:p>
      </dgm:t>
    </dgm:pt>
    <dgm:pt modelId="{4F6A6C2D-376B-4736-89C0-EF72530BE6BD}" type="sibTrans" cxnId="{992F4251-41F4-4B34-94C0-1680EC47BE0D}">
      <dgm:prSet/>
      <dgm:spPr/>
      <dgm:t>
        <a:bodyPr/>
        <a:lstStyle/>
        <a:p>
          <a:endParaRPr lang="en-US"/>
        </a:p>
      </dgm:t>
    </dgm:pt>
    <dgm:pt modelId="{78C00438-F4AA-4DB8-A4CC-6A9E29E94C93}">
      <dgm:prSet/>
      <dgm:spPr/>
      <dgm:t>
        <a:bodyPr/>
        <a:lstStyle/>
        <a:p>
          <a:r>
            <a:rPr lang="en-US" dirty="0"/>
            <a:t>Crop failure, famine, plague, war</a:t>
          </a:r>
        </a:p>
      </dgm:t>
    </dgm:pt>
    <dgm:pt modelId="{FAA8C6F3-B759-44C0-9A02-330598C08CCE}" type="parTrans" cxnId="{FED612F4-FFFF-4993-9932-0EE15021CA8D}">
      <dgm:prSet/>
      <dgm:spPr/>
      <dgm:t>
        <a:bodyPr/>
        <a:lstStyle/>
        <a:p>
          <a:endParaRPr lang="en-US"/>
        </a:p>
      </dgm:t>
    </dgm:pt>
    <dgm:pt modelId="{EC3BA7BC-B9CE-4E95-B6EA-A8A656B4733A}" type="sibTrans" cxnId="{FED612F4-FFFF-4993-9932-0EE15021CA8D}">
      <dgm:prSet/>
      <dgm:spPr/>
      <dgm:t>
        <a:bodyPr/>
        <a:lstStyle/>
        <a:p>
          <a:endParaRPr lang="en-US"/>
        </a:p>
      </dgm:t>
    </dgm:pt>
    <dgm:pt modelId="{E0A1BAB4-8587-4F40-B5E9-44571848469F}">
      <dgm:prSet/>
      <dgm:spPr/>
      <dgm:t>
        <a:bodyPr/>
        <a:lstStyle/>
        <a:p>
          <a:r>
            <a:rPr lang="en-US"/>
            <a:t>2 groups emerged:</a:t>
          </a:r>
        </a:p>
      </dgm:t>
    </dgm:pt>
    <dgm:pt modelId="{DB3867CB-9877-46D0-A936-8896355EDB6F}" type="parTrans" cxnId="{20A3FA09-933E-46A2-8F35-84C27D924118}">
      <dgm:prSet/>
      <dgm:spPr/>
      <dgm:t>
        <a:bodyPr/>
        <a:lstStyle/>
        <a:p>
          <a:endParaRPr lang="en-US"/>
        </a:p>
      </dgm:t>
    </dgm:pt>
    <dgm:pt modelId="{219E13D9-B21E-49B2-804B-12AF5988010C}" type="sibTrans" cxnId="{20A3FA09-933E-46A2-8F35-84C27D924118}">
      <dgm:prSet/>
      <dgm:spPr/>
      <dgm:t>
        <a:bodyPr/>
        <a:lstStyle/>
        <a:p>
          <a:endParaRPr lang="en-US"/>
        </a:p>
      </dgm:t>
    </dgm:pt>
    <dgm:pt modelId="{6DCD6408-A4DD-4AFA-A4E9-AC042F5AC797}">
      <dgm:prSet/>
      <dgm:spPr/>
      <dgm:t>
        <a:bodyPr/>
        <a:lstStyle/>
        <a:p>
          <a:r>
            <a:rPr lang="en-US"/>
            <a:t>1. Rid Judea of Romans</a:t>
          </a:r>
        </a:p>
      </dgm:t>
    </dgm:pt>
    <dgm:pt modelId="{A3025217-F7D9-48AF-A4B0-4F13CE5BA498}" type="parTrans" cxnId="{EA3285E8-AB04-4E34-9FCB-C565A9F93CD7}">
      <dgm:prSet/>
      <dgm:spPr/>
      <dgm:t>
        <a:bodyPr/>
        <a:lstStyle/>
        <a:p>
          <a:endParaRPr lang="en-US"/>
        </a:p>
      </dgm:t>
    </dgm:pt>
    <dgm:pt modelId="{911B6368-8B82-479C-BDA3-1F7A8AEB732B}" type="sibTrans" cxnId="{EA3285E8-AB04-4E34-9FCB-C565A9F93CD7}">
      <dgm:prSet/>
      <dgm:spPr/>
      <dgm:t>
        <a:bodyPr/>
        <a:lstStyle/>
        <a:p>
          <a:endParaRPr lang="en-US"/>
        </a:p>
      </dgm:t>
    </dgm:pt>
    <dgm:pt modelId="{C198565C-18AC-4C55-8D91-67CD33ED146F}">
      <dgm:prSet/>
      <dgm:spPr/>
      <dgm:t>
        <a:bodyPr/>
        <a:lstStyle/>
        <a:p>
          <a:r>
            <a:rPr lang="en-US"/>
            <a:t>2. Messiah is coming</a:t>
          </a:r>
        </a:p>
      </dgm:t>
    </dgm:pt>
    <dgm:pt modelId="{20C95B2E-9062-405A-A242-927F71093859}" type="parTrans" cxnId="{7A013E03-2E41-414C-B4DA-96A36E8BF8D5}">
      <dgm:prSet/>
      <dgm:spPr/>
      <dgm:t>
        <a:bodyPr/>
        <a:lstStyle/>
        <a:p>
          <a:endParaRPr lang="en-US"/>
        </a:p>
      </dgm:t>
    </dgm:pt>
    <dgm:pt modelId="{175C9328-F1A2-4D40-A28A-D48D2B3A182A}" type="sibTrans" cxnId="{7A013E03-2E41-414C-B4DA-96A36E8BF8D5}">
      <dgm:prSet/>
      <dgm:spPr/>
      <dgm:t>
        <a:bodyPr/>
        <a:lstStyle/>
        <a:p>
          <a:endParaRPr lang="en-US"/>
        </a:p>
      </dgm:t>
    </dgm:pt>
    <dgm:pt modelId="{9AB766A8-F7CA-4E4C-82A9-BE32FC379CE9}" type="pres">
      <dgm:prSet presAssocID="{4FF605DF-67A2-4333-96B9-9826F93575FE}" presName="Name0" presStyleCnt="0">
        <dgm:presLayoutVars>
          <dgm:dir/>
          <dgm:resizeHandles val="exact"/>
        </dgm:presLayoutVars>
      </dgm:prSet>
      <dgm:spPr/>
    </dgm:pt>
    <dgm:pt modelId="{2C2CB915-8BFB-1A45-87CF-09970C79A164}" type="pres">
      <dgm:prSet presAssocID="{52801B7F-74D8-4617-A3A2-F2EA4AA4A74A}" presName="node" presStyleLbl="node1" presStyleIdx="0" presStyleCnt="6">
        <dgm:presLayoutVars>
          <dgm:bulletEnabled val="1"/>
        </dgm:presLayoutVars>
      </dgm:prSet>
      <dgm:spPr/>
    </dgm:pt>
    <dgm:pt modelId="{88555479-14E8-7F49-9F18-E23F4933E774}" type="pres">
      <dgm:prSet presAssocID="{1C1DBE5B-1DC8-4E45-ADE0-AB295A8BF4FB}" presName="sibTrans" presStyleLbl="sibTrans1D1" presStyleIdx="0" presStyleCnt="5"/>
      <dgm:spPr/>
    </dgm:pt>
    <dgm:pt modelId="{B7ED37DC-C3FD-B747-8EBA-884D59A8CA78}" type="pres">
      <dgm:prSet presAssocID="{1C1DBE5B-1DC8-4E45-ADE0-AB295A8BF4FB}" presName="connectorText" presStyleLbl="sibTrans1D1" presStyleIdx="0" presStyleCnt="5"/>
      <dgm:spPr/>
    </dgm:pt>
    <dgm:pt modelId="{8CA416A4-8E27-3D40-8924-2A997F10DA9D}" type="pres">
      <dgm:prSet presAssocID="{26D8F8B1-6A44-4500-927B-3B35ED5C5D2F}" presName="node" presStyleLbl="node1" presStyleIdx="1" presStyleCnt="6">
        <dgm:presLayoutVars>
          <dgm:bulletEnabled val="1"/>
        </dgm:presLayoutVars>
      </dgm:prSet>
      <dgm:spPr/>
    </dgm:pt>
    <dgm:pt modelId="{9B97D7B3-3224-8D48-B280-E0E0F98C9B57}" type="pres">
      <dgm:prSet presAssocID="{DD5FCE51-75A5-4298-8D41-D2B28D9BEC2D}" presName="sibTrans" presStyleLbl="sibTrans1D1" presStyleIdx="1" presStyleCnt="5"/>
      <dgm:spPr/>
    </dgm:pt>
    <dgm:pt modelId="{93F5A9E6-3685-BF4F-A297-259EC76E8312}" type="pres">
      <dgm:prSet presAssocID="{DD5FCE51-75A5-4298-8D41-D2B28D9BEC2D}" presName="connectorText" presStyleLbl="sibTrans1D1" presStyleIdx="1" presStyleCnt="5"/>
      <dgm:spPr/>
    </dgm:pt>
    <dgm:pt modelId="{13E187CC-8490-5348-A768-D4229D77EDF9}" type="pres">
      <dgm:prSet presAssocID="{BAFDE329-8CEC-4DD6-BF4A-B263EBF86BB5}" presName="node" presStyleLbl="node1" presStyleIdx="2" presStyleCnt="6">
        <dgm:presLayoutVars>
          <dgm:bulletEnabled val="1"/>
        </dgm:presLayoutVars>
      </dgm:prSet>
      <dgm:spPr/>
    </dgm:pt>
    <dgm:pt modelId="{F4220A55-72D9-2343-88A0-2ED48CECA0A1}" type="pres">
      <dgm:prSet presAssocID="{64B89A2E-356E-4965-9241-34C0DC1D799A}" presName="sibTrans" presStyleLbl="sibTrans1D1" presStyleIdx="2" presStyleCnt="5"/>
      <dgm:spPr/>
    </dgm:pt>
    <dgm:pt modelId="{11941BC0-DA92-074B-8BBD-DF2412A1C298}" type="pres">
      <dgm:prSet presAssocID="{64B89A2E-356E-4965-9241-34C0DC1D799A}" presName="connectorText" presStyleLbl="sibTrans1D1" presStyleIdx="2" presStyleCnt="5"/>
      <dgm:spPr/>
    </dgm:pt>
    <dgm:pt modelId="{D900FF4B-E413-4145-863D-26F11143FE35}" type="pres">
      <dgm:prSet presAssocID="{8BC08F8C-86EF-43F5-A51D-609C4DE06EA0}" presName="node" presStyleLbl="node1" presStyleIdx="3" presStyleCnt="6">
        <dgm:presLayoutVars>
          <dgm:bulletEnabled val="1"/>
        </dgm:presLayoutVars>
      </dgm:prSet>
      <dgm:spPr/>
    </dgm:pt>
    <dgm:pt modelId="{2EF78168-661D-4340-AF0D-B1D595245CE2}" type="pres">
      <dgm:prSet presAssocID="{4F6A6C2D-376B-4736-89C0-EF72530BE6BD}" presName="sibTrans" presStyleLbl="sibTrans1D1" presStyleIdx="3" presStyleCnt="5"/>
      <dgm:spPr/>
    </dgm:pt>
    <dgm:pt modelId="{0F70EB65-C7C8-B248-9205-1A9CE79898DD}" type="pres">
      <dgm:prSet presAssocID="{4F6A6C2D-376B-4736-89C0-EF72530BE6BD}" presName="connectorText" presStyleLbl="sibTrans1D1" presStyleIdx="3" presStyleCnt="5"/>
      <dgm:spPr/>
    </dgm:pt>
    <dgm:pt modelId="{3AB66E59-6883-C84F-B3AE-6B859335A0E7}" type="pres">
      <dgm:prSet presAssocID="{78C00438-F4AA-4DB8-A4CC-6A9E29E94C93}" presName="node" presStyleLbl="node1" presStyleIdx="4" presStyleCnt="6">
        <dgm:presLayoutVars>
          <dgm:bulletEnabled val="1"/>
        </dgm:presLayoutVars>
      </dgm:prSet>
      <dgm:spPr/>
    </dgm:pt>
    <dgm:pt modelId="{D2789808-3628-F144-8A36-F9A9ED7D0044}" type="pres">
      <dgm:prSet presAssocID="{EC3BA7BC-B9CE-4E95-B6EA-A8A656B4733A}" presName="sibTrans" presStyleLbl="sibTrans1D1" presStyleIdx="4" presStyleCnt="5"/>
      <dgm:spPr/>
    </dgm:pt>
    <dgm:pt modelId="{0EB91B19-D397-4F4A-97C1-CE9BF931DFB8}" type="pres">
      <dgm:prSet presAssocID="{EC3BA7BC-B9CE-4E95-B6EA-A8A656B4733A}" presName="connectorText" presStyleLbl="sibTrans1D1" presStyleIdx="4" presStyleCnt="5"/>
      <dgm:spPr/>
    </dgm:pt>
    <dgm:pt modelId="{3CB017E0-033E-0D42-A366-13A82F381F97}" type="pres">
      <dgm:prSet presAssocID="{E0A1BAB4-8587-4F40-B5E9-44571848469F}" presName="node" presStyleLbl="node1" presStyleIdx="5" presStyleCnt="6">
        <dgm:presLayoutVars>
          <dgm:bulletEnabled val="1"/>
        </dgm:presLayoutVars>
      </dgm:prSet>
      <dgm:spPr/>
    </dgm:pt>
  </dgm:ptLst>
  <dgm:cxnLst>
    <dgm:cxn modelId="{7A013E03-2E41-414C-B4DA-96A36E8BF8D5}" srcId="{E0A1BAB4-8587-4F40-B5E9-44571848469F}" destId="{C198565C-18AC-4C55-8D91-67CD33ED146F}" srcOrd="1" destOrd="0" parTransId="{20C95B2E-9062-405A-A242-927F71093859}" sibTransId="{175C9328-F1A2-4D40-A28A-D48D2B3A182A}"/>
    <dgm:cxn modelId="{20A3FA09-933E-46A2-8F35-84C27D924118}" srcId="{4FF605DF-67A2-4333-96B9-9826F93575FE}" destId="{E0A1BAB4-8587-4F40-B5E9-44571848469F}" srcOrd="5" destOrd="0" parTransId="{DB3867CB-9877-46D0-A936-8896355EDB6F}" sibTransId="{219E13D9-B21E-49B2-804B-12AF5988010C}"/>
    <dgm:cxn modelId="{025FEE0A-8DA5-4B99-88F7-A3337D6BCA22}" srcId="{52801B7F-74D8-4617-A3A2-F2EA4AA4A74A}" destId="{443EE85E-A50F-4832-960C-6D6E529E5D61}" srcOrd="1" destOrd="0" parTransId="{F97A7A46-9727-4325-8BF6-14BAFED944C3}" sibTransId="{5CDB2337-38FC-4EB1-AC3F-BB0E00D6766B}"/>
    <dgm:cxn modelId="{03CA2E18-8D12-D848-AEC6-49E871165E82}" type="presOf" srcId="{8BC08F8C-86EF-43F5-A51D-609C4DE06EA0}" destId="{D900FF4B-E413-4145-863D-26F11143FE35}" srcOrd="0" destOrd="0" presId="urn:microsoft.com/office/officeart/2016/7/layout/RepeatingBendingProcessNew"/>
    <dgm:cxn modelId="{A314DD30-05FC-194A-AC85-8FF3DADDA633}" type="presOf" srcId="{78C00438-F4AA-4DB8-A4CC-6A9E29E94C93}" destId="{3AB66E59-6883-C84F-B3AE-6B859335A0E7}" srcOrd="0" destOrd="0" presId="urn:microsoft.com/office/officeart/2016/7/layout/RepeatingBendingProcessNew"/>
    <dgm:cxn modelId="{225D3738-B5C1-874B-87F9-31FE8E9D3EC0}" type="presOf" srcId="{4F6A6C2D-376B-4736-89C0-EF72530BE6BD}" destId="{0F70EB65-C7C8-B248-9205-1A9CE79898DD}" srcOrd="1" destOrd="0" presId="urn:microsoft.com/office/officeart/2016/7/layout/RepeatingBendingProcessNew"/>
    <dgm:cxn modelId="{8E2C6947-E5A7-400C-825B-3AC17238F4C3}" srcId="{4FF605DF-67A2-4333-96B9-9826F93575FE}" destId="{52801B7F-74D8-4617-A3A2-F2EA4AA4A74A}" srcOrd="0" destOrd="0" parTransId="{5017E5BE-A515-49AC-90EA-6A22072D8317}" sibTransId="{1C1DBE5B-1DC8-4E45-ADE0-AB295A8BF4FB}"/>
    <dgm:cxn modelId="{EF802848-8119-421D-A371-D46473D329C2}" srcId="{4FF605DF-67A2-4333-96B9-9826F93575FE}" destId="{BAFDE329-8CEC-4DD6-BF4A-B263EBF86BB5}" srcOrd="2" destOrd="0" parTransId="{537E6F39-AA43-475C-BCF0-5DC9FE22E2F8}" sibTransId="{64B89A2E-356E-4965-9241-34C0DC1D799A}"/>
    <dgm:cxn modelId="{992F4251-41F4-4B34-94C0-1680EC47BE0D}" srcId="{4FF605DF-67A2-4333-96B9-9826F93575FE}" destId="{8BC08F8C-86EF-43F5-A51D-609C4DE06EA0}" srcOrd="3" destOrd="0" parTransId="{04FF679E-1901-4445-99BC-1EA769C2B9DF}" sibTransId="{4F6A6C2D-376B-4736-89C0-EF72530BE6BD}"/>
    <dgm:cxn modelId="{8A521D52-617D-4CF3-8D92-62AD7182C5DF}" srcId="{52801B7F-74D8-4617-A3A2-F2EA4AA4A74A}" destId="{62B728BE-E8A7-44C7-A1E7-334BF6C46692}" srcOrd="0" destOrd="0" parTransId="{AC86D4CB-72A6-4D6E-ACDA-5DF77201B226}" sibTransId="{A9276B37-B4DC-46A4-B0FB-12C916844EB9}"/>
    <dgm:cxn modelId="{032CAB5C-1729-0043-8C97-A447C9027630}" type="presOf" srcId="{E0A1BAB4-8587-4F40-B5E9-44571848469F}" destId="{3CB017E0-033E-0D42-A366-13A82F381F97}" srcOrd="0" destOrd="0" presId="urn:microsoft.com/office/officeart/2016/7/layout/RepeatingBendingProcessNew"/>
    <dgm:cxn modelId="{93AD5F5D-8E4A-194E-ADA1-2E665AAD7422}" type="presOf" srcId="{EC3BA7BC-B9CE-4E95-B6EA-A8A656B4733A}" destId="{D2789808-3628-F144-8A36-F9A9ED7D0044}" srcOrd="0" destOrd="0" presId="urn:microsoft.com/office/officeart/2016/7/layout/RepeatingBendingProcessNew"/>
    <dgm:cxn modelId="{822C6975-5C66-124A-9187-8A4B73311CBD}" type="presOf" srcId="{DD5FCE51-75A5-4298-8D41-D2B28D9BEC2D}" destId="{9B97D7B3-3224-8D48-B280-E0E0F98C9B57}" srcOrd="0" destOrd="0" presId="urn:microsoft.com/office/officeart/2016/7/layout/RepeatingBendingProcessNew"/>
    <dgm:cxn modelId="{3A01857B-5F69-9746-892E-A49F4C911310}" type="presOf" srcId="{62B728BE-E8A7-44C7-A1E7-334BF6C46692}" destId="{2C2CB915-8BFB-1A45-87CF-09970C79A164}" srcOrd="0" destOrd="1" presId="urn:microsoft.com/office/officeart/2016/7/layout/RepeatingBendingProcessNew"/>
    <dgm:cxn modelId="{E8615295-18C8-614C-B2F9-953E5A8FE941}" type="presOf" srcId="{1C1DBE5B-1DC8-4E45-ADE0-AB295A8BF4FB}" destId="{88555479-14E8-7F49-9F18-E23F4933E774}" srcOrd="0" destOrd="0" presId="urn:microsoft.com/office/officeart/2016/7/layout/RepeatingBendingProcessNew"/>
    <dgm:cxn modelId="{EB216AAB-DD26-DF42-AF8A-E73778BD6631}" type="presOf" srcId="{443EE85E-A50F-4832-960C-6D6E529E5D61}" destId="{2C2CB915-8BFB-1A45-87CF-09970C79A164}" srcOrd="0" destOrd="2" presId="urn:microsoft.com/office/officeart/2016/7/layout/RepeatingBendingProcessNew"/>
    <dgm:cxn modelId="{D635DFB6-ACF3-B048-9722-22F2C33BB6B6}" type="presOf" srcId="{1C1DBE5B-1DC8-4E45-ADE0-AB295A8BF4FB}" destId="{B7ED37DC-C3FD-B747-8EBA-884D59A8CA78}" srcOrd="1" destOrd="0" presId="urn:microsoft.com/office/officeart/2016/7/layout/RepeatingBendingProcessNew"/>
    <dgm:cxn modelId="{CC4DB3BA-9CE1-A14E-BF7C-E494C356FCAD}" type="presOf" srcId="{52801B7F-74D8-4617-A3A2-F2EA4AA4A74A}" destId="{2C2CB915-8BFB-1A45-87CF-09970C79A164}" srcOrd="0" destOrd="0" presId="urn:microsoft.com/office/officeart/2016/7/layout/RepeatingBendingProcessNew"/>
    <dgm:cxn modelId="{83E54ABB-C5DA-754B-BBEF-E0A12966CD00}" type="presOf" srcId="{6DCD6408-A4DD-4AFA-A4E9-AC042F5AC797}" destId="{3CB017E0-033E-0D42-A366-13A82F381F97}" srcOrd="0" destOrd="1" presId="urn:microsoft.com/office/officeart/2016/7/layout/RepeatingBendingProcessNew"/>
    <dgm:cxn modelId="{6A7CE8BC-AE66-044E-8B63-0DFAB2E2CC12}" type="presOf" srcId="{EC3BA7BC-B9CE-4E95-B6EA-A8A656B4733A}" destId="{0EB91B19-D397-4F4A-97C1-CE9BF931DFB8}" srcOrd="1" destOrd="0" presId="urn:microsoft.com/office/officeart/2016/7/layout/RepeatingBendingProcessNew"/>
    <dgm:cxn modelId="{5D715CCB-588D-A24B-AC8C-D0AD3F808DFA}" type="presOf" srcId="{DD5FCE51-75A5-4298-8D41-D2B28D9BEC2D}" destId="{93F5A9E6-3685-BF4F-A297-259EC76E8312}" srcOrd="1" destOrd="0" presId="urn:microsoft.com/office/officeart/2016/7/layout/RepeatingBendingProcessNew"/>
    <dgm:cxn modelId="{EBC505CD-E52E-FC4A-A987-B96BA2059155}" type="presOf" srcId="{C198565C-18AC-4C55-8D91-67CD33ED146F}" destId="{3CB017E0-033E-0D42-A366-13A82F381F97}" srcOrd="0" destOrd="2" presId="urn:microsoft.com/office/officeart/2016/7/layout/RepeatingBendingProcessNew"/>
    <dgm:cxn modelId="{F46251CD-BBF1-6B4B-8715-46034AB992D4}" type="presOf" srcId="{26D8F8B1-6A44-4500-927B-3B35ED5C5D2F}" destId="{8CA416A4-8E27-3D40-8924-2A997F10DA9D}" srcOrd="0" destOrd="0" presId="urn:microsoft.com/office/officeart/2016/7/layout/RepeatingBendingProcessNew"/>
    <dgm:cxn modelId="{2E49E8DF-CED3-4450-A1F1-E20869BC9508}" srcId="{4FF605DF-67A2-4333-96B9-9826F93575FE}" destId="{26D8F8B1-6A44-4500-927B-3B35ED5C5D2F}" srcOrd="1" destOrd="0" parTransId="{CE51D815-8976-4327-B6CE-B2D448B54C83}" sibTransId="{DD5FCE51-75A5-4298-8D41-D2B28D9BEC2D}"/>
    <dgm:cxn modelId="{F11C84E6-CA53-1440-9D71-CB4AC6CA9B0D}" type="presOf" srcId="{4F6A6C2D-376B-4736-89C0-EF72530BE6BD}" destId="{2EF78168-661D-4340-AF0D-B1D595245CE2}" srcOrd="0" destOrd="0" presId="urn:microsoft.com/office/officeart/2016/7/layout/RepeatingBendingProcessNew"/>
    <dgm:cxn modelId="{5E8A32E8-4003-2A46-8B4D-ADFE7AD5C151}" type="presOf" srcId="{64B89A2E-356E-4965-9241-34C0DC1D799A}" destId="{11941BC0-DA92-074B-8BBD-DF2412A1C298}" srcOrd="1" destOrd="0" presId="urn:microsoft.com/office/officeart/2016/7/layout/RepeatingBendingProcessNew"/>
    <dgm:cxn modelId="{EA3285E8-AB04-4E34-9FCB-C565A9F93CD7}" srcId="{E0A1BAB4-8587-4F40-B5E9-44571848469F}" destId="{6DCD6408-A4DD-4AFA-A4E9-AC042F5AC797}" srcOrd="0" destOrd="0" parTransId="{A3025217-F7D9-48AF-A4B0-4F13CE5BA498}" sibTransId="{911B6368-8B82-479C-BDA3-1F7A8AEB732B}"/>
    <dgm:cxn modelId="{F7CA98EA-12DB-5D41-8F68-E1672DE59976}" type="presOf" srcId="{4FF605DF-67A2-4333-96B9-9826F93575FE}" destId="{9AB766A8-F7CA-4E4C-82A9-BE32FC379CE9}" srcOrd="0" destOrd="0" presId="urn:microsoft.com/office/officeart/2016/7/layout/RepeatingBendingProcessNew"/>
    <dgm:cxn modelId="{622F6AEB-A0B4-B848-9A09-BD647AD7BCB0}" type="presOf" srcId="{64B89A2E-356E-4965-9241-34C0DC1D799A}" destId="{F4220A55-72D9-2343-88A0-2ED48CECA0A1}" srcOrd="0" destOrd="0" presId="urn:microsoft.com/office/officeart/2016/7/layout/RepeatingBendingProcessNew"/>
    <dgm:cxn modelId="{B39297F3-7DDE-0248-A6F1-143344747DB4}" type="presOf" srcId="{BAFDE329-8CEC-4DD6-BF4A-B263EBF86BB5}" destId="{13E187CC-8490-5348-A768-D4229D77EDF9}" srcOrd="0" destOrd="0" presId="urn:microsoft.com/office/officeart/2016/7/layout/RepeatingBendingProcessNew"/>
    <dgm:cxn modelId="{FED612F4-FFFF-4993-9932-0EE15021CA8D}" srcId="{4FF605DF-67A2-4333-96B9-9826F93575FE}" destId="{78C00438-F4AA-4DB8-A4CC-6A9E29E94C93}" srcOrd="4" destOrd="0" parTransId="{FAA8C6F3-B759-44C0-9A02-330598C08CCE}" sibTransId="{EC3BA7BC-B9CE-4E95-B6EA-A8A656B4733A}"/>
    <dgm:cxn modelId="{36DB9677-0BA9-8443-9ECF-98696C0894FB}" type="presParOf" srcId="{9AB766A8-F7CA-4E4C-82A9-BE32FC379CE9}" destId="{2C2CB915-8BFB-1A45-87CF-09970C79A164}" srcOrd="0" destOrd="0" presId="urn:microsoft.com/office/officeart/2016/7/layout/RepeatingBendingProcessNew"/>
    <dgm:cxn modelId="{E0857B30-DDB6-1141-B5AE-05CF8CA415C0}" type="presParOf" srcId="{9AB766A8-F7CA-4E4C-82A9-BE32FC379CE9}" destId="{88555479-14E8-7F49-9F18-E23F4933E774}" srcOrd="1" destOrd="0" presId="urn:microsoft.com/office/officeart/2016/7/layout/RepeatingBendingProcessNew"/>
    <dgm:cxn modelId="{D2B6F492-235F-CA48-89A2-BF10E73BFE05}" type="presParOf" srcId="{88555479-14E8-7F49-9F18-E23F4933E774}" destId="{B7ED37DC-C3FD-B747-8EBA-884D59A8CA78}" srcOrd="0" destOrd="0" presId="urn:microsoft.com/office/officeart/2016/7/layout/RepeatingBendingProcessNew"/>
    <dgm:cxn modelId="{3015A0CB-F559-4042-9415-F30D31267A67}" type="presParOf" srcId="{9AB766A8-F7CA-4E4C-82A9-BE32FC379CE9}" destId="{8CA416A4-8E27-3D40-8924-2A997F10DA9D}" srcOrd="2" destOrd="0" presId="urn:microsoft.com/office/officeart/2016/7/layout/RepeatingBendingProcessNew"/>
    <dgm:cxn modelId="{8B080FC7-4CF0-FC45-9EE6-1918547F0AA7}" type="presParOf" srcId="{9AB766A8-F7CA-4E4C-82A9-BE32FC379CE9}" destId="{9B97D7B3-3224-8D48-B280-E0E0F98C9B57}" srcOrd="3" destOrd="0" presId="urn:microsoft.com/office/officeart/2016/7/layout/RepeatingBendingProcessNew"/>
    <dgm:cxn modelId="{12E10656-BA43-374E-8F17-9F43ADE16BA9}" type="presParOf" srcId="{9B97D7B3-3224-8D48-B280-E0E0F98C9B57}" destId="{93F5A9E6-3685-BF4F-A297-259EC76E8312}" srcOrd="0" destOrd="0" presId="urn:microsoft.com/office/officeart/2016/7/layout/RepeatingBendingProcessNew"/>
    <dgm:cxn modelId="{7A3EEEEA-0259-AC4D-B9B7-BBBE0EF4AFD9}" type="presParOf" srcId="{9AB766A8-F7CA-4E4C-82A9-BE32FC379CE9}" destId="{13E187CC-8490-5348-A768-D4229D77EDF9}" srcOrd="4" destOrd="0" presId="urn:microsoft.com/office/officeart/2016/7/layout/RepeatingBendingProcessNew"/>
    <dgm:cxn modelId="{81E10AF9-77F0-F941-A65E-5FB772217829}" type="presParOf" srcId="{9AB766A8-F7CA-4E4C-82A9-BE32FC379CE9}" destId="{F4220A55-72D9-2343-88A0-2ED48CECA0A1}" srcOrd="5" destOrd="0" presId="urn:microsoft.com/office/officeart/2016/7/layout/RepeatingBendingProcessNew"/>
    <dgm:cxn modelId="{A55E16F1-87AE-A544-AA00-96741EA372FA}" type="presParOf" srcId="{F4220A55-72D9-2343-88A0-2ED48CECA0A1}" destId="{11941BC0-DA92-074B-8BBD-DF2412A1C298}" srcOrd="0" destOrd="0" presId="urn:microsoft.com/office/officeart/2016/7/layout/RepeatingBendingProcessNew"/>
    <dgm:cxn modelId="{0732F6DF-2DEE-F34E-B5D4-10C755E083C1}" type="presParOf" srcId="{9AB766A8-F7CA-4E4C-82A9-BE32FC379CE9}" destId="{D900FF4B-E413-4145-863D-26F11143FE35}" srcOrd="6" destOrd="0" presId="urn:microsoft.com/office/officeart/2016/7/layout/RepeatingBendingProcessNew"/>
    <dgm:cxn modelId="{97B64A7E-ACE3-974F-ABF2-4CEE1EAB49E0}" type="presParOf" srcId="{9AB766A8-F7CA-4E4C-82A9-BE32FC379CE9}" destId="{2EF78168-661D-4340-AF0D-B1D595245CE2}" srcOrd="7" destOrd="0" presId="urn:microsoft.com/office/officeart/2016/7/layout/RepeatingBendingProcessNew"/>
    <dgm:cxn modelId="{EC419965-3EAA-6049-A6D9-83C07D72295A}" type="presParOf" srcId="{2EF78168-661D-4340-AF0D-B1D595245CE2}" destId="{0F70EB65-C7C8-B248-9205-1A9CE79898DD}" srcOrd="0" destOrd="0" presId="urn:microsoft.com/office/officeart/2016/7/layout/RepeatingBendingProcessNew"/>
    <dgm:cxn modelId="{594F3954-D9CD-7345-933E-3B0083FEE6EE}" type="presParOf" srcId="{9AB766A8-F7CA-4E4C-82A9-BE32FC379CE9}" destId="{3AB66E59-6883-C84F-B3AE-6B859335A0E7}" srcOrd="8" destOrd="0" presId="urn:microsoft.com/office/officeart/2016/7/layout/RepeatingBendingProcessNew"/>
    <dgm:cxn modelId="{3EDB4A60-5998-D04A-8F74-AB309D115BE4}" type="presParOf" srcId="{9AB766A8-F7CA-4E4C-82A9-BE32FC379CE9}" destId="{D2789808-3628-F144-8A36-F9A9ED7D0044}" srcOrd="9" destOrd="0" presId="urn:microsoft.com/office/officeart/2016/7/layout/RepeatingBendingProcessNew"/>
    <dgm:cxn modelId="{DE4FE371-14E2-EE48-B0FD-DB31AD309CB2}" type="presParOf" srcId="{D2789808-3628-F144-8A36-F9A9ED7D0044}" destId="{0EB91B19-D397-4F4A-97C1-CE9BF931DFB8}" srcOrd="0" destOrd="0" presId="urn:microsoft.com/office/officeart/2016/7/layout/RepeatingBendingProcessNew"/>
    <dgm:cxn modelId="{4C0A70DC-09BB-D04A-9345-83850D28C14E}" type="presParOf" srcId="{9AB766A8-F7CA-4E4C-82A9-BE32FC379CE9}" destId="{3CB017E0-033E-0D42-A366-13A82F381F97}" srcOrd="10" destOrd="0" presId="urn:microsoft.com/office/officeart/2016/7/layout/RepeatingBending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19C5F-7A71-43CD-BA9A-2DFF305D6E89}"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91291A6A-DB1E-420F-A0A9-DF5350DB08D9}">
      <dgm:prSet/>
      <dgm:spPr/>
      <dgm:t>
        <a:bodyPr/>
        <a:lstStyle/>
        <a:p>
          <a:r>
            <a:rPr lang="en-US"/>
            <a:t>Jesus</a:t>
          </a:r>
        </a:p>
      </dgm:t>
    </dgm:pt>
    <dgm:pt modelId="{278E7877-345B-4321-A54F-3A5B001E3DF0}" type="parTrans" cxnId="{DA1E4BD1-E8C5-404D-8586-1417636771F6}">
      <dgm:prSet/>
      <dgm:spPr/>
      <dgm:t>
        <a:bodyPr/>
        <a:lstStyle/>
        <a:p>
          <a:endParaRPr lang="en-US"/>
        </a:p>
      </dgm:t>
    </dgm:pt>
    <dgm:pt modelId="{29B79B53-9AE3-4BDE-9206-E5F3B9D54AAF}" type="sibTrans" cxnId="{DA1E4BD1-E8C5-404D-8586-1417636771F6}">
      <dgm:prSet/>
      <dgm:spPr/>
      <dgm:t>
        <a:bodyPr/>
        <a:lstStyle/>
        <a:p>
          <a:endParaRPr lang="en-US"/>
        </a:p>
      </dgm:t>
    </dgm:pt>
    <dgm:pt modelId="{1A8A7EBC-9B17-4283-BAC3-E6AE49DCD347}">
      <dgm:prSet/>
      <dgm:spPr/>
      <dgm:t>
        <a:bodyPr/>
        <a:lstStyle/>
        <a:p>
          <a:r>
            <a:rPr lang="en-US"/>
            <a:t>Jew from Nazareth</a:t>
          </a:r>
        </a:p>
      </dgm:t>
    </dgm:pt>
    <dgm:pt modelId="{50772608-59D4-4DCB-ABE6-3C16659DAA64}" type="parTrans" cxnId="{A9BD5822-44B1-4106-964E-588F207B8993}">
      <dgm:prSet/>
      <dgm:spPr/>
      <dgm:t>
        <a:bodyPr/>
        <a:lstStyle/>
        <a:p>
          <a:endParaRPr lang="en-US"/>
        </a:p>
      </dgm:t>
    </dgm:pt>
    <dgm:pt modelId="{0EC6FD45-B4E2-4C0A-96E4-14C15EDFA64D}" type="sibTrans" cxnId="{A9BD5822-44B1-4106-964E-588F207B8993}">
      <dgm:prSet/>
      <dgm:spPr/>
      <dgm:t>
        <a:bodyPr/>
        <a:lstStyle/>
        <a:p>
          <a:endParaRPr lang="en-US"/>
        </a:p>
      </dgm:t>
    </dgm:pt>
    <dgm:pt modelId="{34E7699B-7DF1-45EA-A7F8-D320FD589153}">
      <dgm:prSet/>
      <dgm:spPr/>
      <dgm:t>
        <a:bodyPr/>
        <a:lstStyle/>
        <a:p>
          <a:r>
            <a:rPr lang="en-US"/>
            <a:t>Offended Jewish officials</a:t>
          </a:r>
        </a:p>
      </dgm:t>
    </dgm:pt>
    <dgm:pt modelId="{406A2CBA-5BBC-433C-9AF0-8BEC3DF46F20}" type="parTrans" cxnId="{973EBA75-E98B-4B5C-AE61-396A39EE9B7C}">
      <dgm:prSet/>
      <dgm:spPr/>
      <dgm:t>
        <a:bodyPr/>
        <a:lstStyle/>
        <a:p>
          <a:endParaRPr lang="en-US"/>
        </a:p>
      </dgm:t>
    </dgm:pt>
    <dgm:pt modelId="{6D0C35C3-477E-440F-9C57-662769830861}" type="sibTrans" cxnId="{973EBA75-E98B-4B5C-AE61-396A39EE9B7C}">
      <dgm:prSet/>
      <dgm:spPr/>
      <dgm:t>
        <a:bodyPr/>
        <a:lstStyle/>
        <a:p>
          <a:endParaRPr lang="en-US"/>
        </a:p>
      </dgm:t>
    </dgm:pt>
    <dgm:pt modelId="{A0E4FE1E-E328-428F-8CC9-FC25007F193E}">
      <dgm:prSet/>
      <dgm:spPr/>
      <dgm:t>
        <a:bodyPr/>
        <a:lstStyle/>
        <a:p>
          <a:r>
            <a:rPr lang="en-US"/>
            <a:t>Accused of blasphemy by claiming to be the Messiah</a:t>
          </a:r>
        </a:p>
      </dgm:t>
    </dgm:pt>
    <dgm:pt modelId="{9B08F062-6E6A-4500-A778-37BDFA0B43E7}" type="parTrans" cxnId="{E9A120C5-AD80-41D9-A3A8-7348AF320215}">
      <dgm:prSet/>
      <dgm:spPr/>
      <dgm:t>
        <a:bodyPr/>
        <a:lstStyle/>
        <a:p>
          <a:endParaRPr lang="en-US"/>
        </a:p>
      </dgm:t>
    </dgm:pt>
    <dgm:pt modelId="{3AB46696-0B1D-44A9-9FAF-B48F945CBF0F}" type="sibTrans" cxnId="{E9A120C5-AD80-41D9-A3A8-7348AF320215}">
      <dgm:prSet/>
      <dgm:spPr/>
      <dgm:t>
        <a:bodyPr/>
        <a:lstStyle/>
        <a:p>
          <a:endParaRPr lang="en-US"/>
        </a:p>
      </dgm:t>
    </dgm:pt>
    <dgm:pt modelId="{52F64C96-1E79-49EF-B197-F003B3803164}">
      <dgm:prSet/>
      <dgm:spPr/>
      <dgm:t>
        <a:bodyPr/>
        <a:lstStyle/>
        <a:p>
          <a:r>
            <a:rPr lang="en-US"/>
            <a:t>Pontius Pilate (Roman governor) sentenced him to death by crucifixion</a:t>
          </a:r>
        </a:p>
      </dgm:t>
    </dgm:pt>
    <dgm:pt modelId="{A5F5075C-89E0-4B37-9936-107C83568417}" type="parTrans" cxnId="{E549AAA0-8400-45B4-A32F-8B6A36387C65}">
      <dgm:prSet/>
      <dgm:spPr/>
      <dgm:t>
        <a:bodyPr/>
        <a:lstStyle/>
        <a:p>
          <a:endParaRPr lang="en-US"/>
        </a:p>
      </dgm:t>
    </dgm:pt>
    <dgm:pt modelId="{BB8BDD51-BDF8-4D69-9BEA-B233EAC440CE}" type="sibTrans" cxnId="{E549AAA0-8400-45B4-A32F-8B6A36387C65}">
      <dgm:prSet/>
      <dgm:spPr/>
      <dgm:t>
        <a:bodyPr/>
        <a:lstStyle/>
        <a:p>
          <a:endParaRPr lang="en-US"/>
        </a:p>
      </dgm:t>
    </dgm:pt>
    <dgm:pt modelId="{EDBAF97D-506A-4AC4-8162-CB7549C9B8EE}">
      <dgm:prSet/>
      <dgm:spPr/>
      <dgm:t>
        <a:bodyPr/>
        <a:lstStyle/>
        <a:p>
          <a:r>
            <a:rPr lang="en-US"/>
            <a:t>Paul</a:t>
          </a:r>
        </a:p>
      </dgm:t>
    </dgm:pt>
    <dgm:pt modelId="{2E81EA77-6D0E-4B85-912D-FDFB02ADE414}" type="parTrans" cxnId="{3C2EE760-B24D-4B3D-BB22-ECEE733F1990}">
      <dgm:prSet/>
      <dgm:spPr/>
      <dgm:t>
        <a:bodyPr/>
        <a:lstStyle/>
        <a:p>
          <a:endParaRPr lang="en-US"/>
        </a:p>
      </dgm:t>
    </dgm:pt>
    <dgm:pt modelId="{E0A7A2CD-B575-410F-8C74-9BC9192EE6C6}" type="sibTrans" cxnId="{3C2EE760-B24D-4B3D-BB22-ECEE733F1990}">
      <dgm:prSet/>
      <dgm:spPr/>
      <dgm:t>
        <a:bodyPr/>
        <a:lstStyle/>
        <a:p>
          <a:endParaRPr lang="en-US"/>
        </a:p>
      </dgm:t>
    </dgm:pt>
    <dgm:pt modelId="{CECE0493-6AB2-43DC-9388-893E10433DB5}">
      <dgm:prSet/>
      <dgm:spPr/>
      <dgm:t>
        <a:bodyPr/>
        <a:lstStyle/>
        <a:p>
          <a:r>
            <a:rPr lang="en-US"/>
            <a:t>Jew from Tarsus (SE Anatolia)</a:t>
          </a:r>
        </a:p>
      </dgm:t>
    </dgm:pt>
    <dgm:pt modelId="{30156E8C-E686-44BB-9B30-A67821149AD3}" type="parTrans" cxnId="{D3A63529-F8D7-472B-A6CB-5B3AF3F4CF2A}">
      <dgm:prSet/>
      <dgm:spPr/>
      <dgm:t>
        <a:bodyPr/>
        <a:lstStyle/>
        <a:p>
          <a:endParaRPr lang="en-US"/>
        </a:p>
      </dgm:t>
    </dgm:pt>
    <dgm:pt modelId="{8D93804F-825C-499F-8E85-64B7515452A2}" type="sibTrans" cxnId="{D3A63529-F8D7-472B-A6CB-5B3AF3F4CF2A}">
      <dgm:prSet/>
      <dgm:spPr/>
      <dgm:t>
        <a:bodyPr/>
        <a:lstStyle/>
        <a:p>
          <a:endParaRPr lang="en-US"/>
        </a:p>
      </dgm:t>
    </dgm:pt>
    <dgm:pt modelId="{F967FA99-FBC5-4F42-83AE-2F9BEE7E589B}">
      <dgm:prSet/>
      <dgm:spPr/>
      <dgm:t>
        <a:bodyPr/>
        <a:lstStyle/>
        <a:p>
          <a:r>
            <a:rPr lang="en-US"/>
            <a:t>Spoke Greek and Aramaic</a:t>
          </a:r>
        </a:p>
      </dgm:t>
    </dgm:pt>
    <dgm:pt modelId="{44CF427A-94C6-4A3F-8CDB-A9AD94F2C594}" type="parTrans" cxnId="{540A9B35-69F7-4CFA-A3FB-B3EC78DEC6CE}">
      <dgm:prSet/>
      <dgm:spPr/>
      <dgm:t>
        <a:bodyPr/>
        <a:lstStyle/>
        <a:p>
          <a:endParaRPr lang="en-US"/>
        </a:p>
      </dgm:t>
    </dgm:pt>
    <dgm:pt modelId="{66649E98-B25D-47DC-B409-82BA63754EF4}" type="sibTrans" cxnId="{540A9B35-69F7-4CFA-A3FB-B3EC78DEC6CE}">
      <dgm:prSet/>
      <dgm:spPr/>
      <dgm:t>
        <a:bodyPr/>
        <a:lstStyle/>
        <a:p>
          <a:endParaRPr lang="en-US"/>
        </a:p>
      </dgm:t>
    </dgm:pt>
    <dgm:pt modelId="{E62FA0E2-5F3E-4353-964D-3D1BAAC2A2F4}">
      <dgm:prSet/>
      <dgm:spPr/>
      <dgm:t>
        <a:bodyPr/>
        <a:lstStyle/>
        <a:p>
          <a:r>
            <a:rPr lang="en-US"/>
            <a:t>Allowed him to travel easily between Greek, Roman, and Jewish traditions</a:t>
          </a:r>
        </a:p>
      </dgm:t>
    </dgm:pt>
    <dgm:pt modelId="{DC5ADAEA-66A6-4763-8112-A51B873845A5}" type="parTrans" cxnId="{014DE576-B32D-4D87-9B6F-14DB77B3076F}">
      <dgm:prSet/>
      <dgm:spPr/>
      <dgm:t>
        <a:bodyPr/>
        <a:lstStyle/>
        <a:p>
          <a:endParaRPr lang="en-US"/>
        </a:p>
      </dgm:t>
    </dgm:pt>
    <dgm:pt modelId="{71337C48-B9C4-49C3-A238-BF4908B4821E}" type="sibTrans" cxnId="{014DE576-B32D-4D87-9B6F-14DB77B3076F}">
      <dgm:prSet/>
      <dgm:spPr/>
      <dgm:t>
        <a:bodyPr/>
        <a:lstStyle/>
        <a:p>
          <a:endParaRPr lang="en-US"/>
        </a:p>
      </dgm:t>
    </dgm:pt>
    <dgm:pt modelId="{F955D86D-E2E7-B440-BDBE-66774C24C8A1}" type="pres">
      <dgm:prSet presAssocID="{6D019C5F-7A71-43CD-BA9A-2DFF305D6E89}" presName="Name0" presStyleCnt="0">
        <dgm:presLayoutVars>
          <dgm:dir/>
          <dgm:animLvl val="lvl"/>
          <dgm:resizeHandles val="exact"/>
        </dgm:presLayoutVars>
      </dgm:prSet>
      <dgm:spPr/>
    </dgm:pt>
    <dgm:pt modelId="{76283BB9-8354-964A-80A2-0026410ACC96}" type="pres">
      <dgm:prSet presAssocID="{91291A6A-DB1E-420F-A0A9-DF5350DB08D9}" presName="composite" presStyleCnt="0"/>
      <dgm:spPr/>
    </dgm:pt>
    <dgm:pt modelId="{097611CA-9207-EC4E-98B1-1AC1BDB7A814}" type="pres">
      <dgm:prSet presAssocID="{91291A6A-DB1E-420F-A0A9-DF5350DB08D9}" presName="parTx" presStyleLbl="alignNode1" presStyleIdx="0" presStyleCnt="2">
        <dgm:presLayoutVars>
          <dgm:chMax val="0"/>
          <dgm:chPref val="0"/>
          <dgm:bulletEnabled val="1"/>
        </dgm:presLayoutVars>
      </dgm:prSet>
      <dgm:spPr/>
    </dgm:pt>
    <dgm:pt modelId="{8EFE4C6E-2A7F-9E42-BEDA-FFCEAEB552AC}" type="pres">
      <dgm:prSet presAssocID="{91291A6A-DB1E-420F-A0A9-DF5350DB08D9}" presName="desTx" presStyleLbl="alignAccFollowNode1" presStyleIdx="0" presStyleCnt="2">
        <dgm:presLayoutVars>
          <dgm:bulletEnabled val="1"/>
        </dgm:presLayoutVars>
      </dgm:prSet>
      <dgm:spPr/>
    </dgm:pt>
    <dgm:pt modelId="{654905FA-E995-D148-ACCA-D9839D802E15}" type="pres">
      <dgm:prSet presAssocID="{29B79B53-9AE3-4BDE-9206-E5F3B9D54AAF}" presName="space" presStyleCnt="0"/>
      <dgm:spPr/>
    </dgm:pt>
    <dgm:pt modelId="{EA423B4B-6EC9-5645-9B8A-7E670B7012B3}" type="pres">
      <dgm:prSet presAssocID="{EDBAF97D-506A-4AC4-8162-CB7549C9B8EE}" presName="composite" presStyleCnt="0"/>
      <dgm:spPr/>
    </dgm:pt>
    <dgm:pt modelId="{AFEE568B-5F8F-0C4E-AD6A-D6FFE64AC027}" type="pres">
      <dgm:prSet presAssocID="{EDBAF97D-506A-4AC4-8162-CB7549C9B8EE}" presName="parTx" presStyleLbl="alignNode1" presStyleIdx="1" presStyleCnt="2">
        <dgm:presLayoutVars>
          <dgm:chMax val="0"/>
          <dgm:chPref val="0"/>
          <dgm:bulletEnabled val="1"/>
        </dgm:presLayoutVars>
      </dgm:prSet>
      <dgm:spPr/>
    </dgm:pt>
    <dgm:pt modelId="{94FE4661-9660-0F45-9353-5CF2E3E3B3E0}" type="pres">
      <dgm:prSet presAssocID="{EDBAF97D-506A-4AC4-8162-CB7549C9B8EE}" presName="desTx" presStyleLbl="alignAccFollowNode1" presStyleIdx="1" presStyleCnt="2">
        <dgm:presLayoutVars>
          <dgm:bulletEnabled val="1"/>
        </dgm:presLayoutVars>
      </dgm:prSet>
      <dgm:spPr/>
    </dgm:pt>
  </dgm:ptLst>
  <dgm:cxnLst>
    <dgm:cxn modelId="{BC983A0F-FBDF-8A4F-A313-20FB3862118E}" type="presOf" srcId="{91291A6A-DB1E-420F-A0A9-DF5350DB08D9}" destId="{097611CA-9207-EC4E-98B1-1AC1BDB7A814}" srcOrd="0" destOrd="0" presId="urn:microsoft.com/office/officeart/2005/8/layout/hList1"/>
    <dgm:cxn modelId="{A9BD5822-44B1-4106-964E-588F207B8993}" srcId="{91291A6A-DB1E-420F-A0A9-DF5350DB08D9}" destId="{1A8A7EBC-9B17-4283-BAC3-E6AE49DCD347}" srcOrd="0" destOrd="0" parTransId="{50772608-59D4-4DCB-ABE6-3C16659DAA64}" sibTransId="{0EC6FD45-B4E2-4C0A-96E4-14C15EDFA64D}"/>
    <dgm:cxn modelId="{A118E127-592E-C44D-B0EF-4C1F90D3745F}" type="presOf" srcId="{A0E4FE1E-E328-428F-8CC9-FC25007F193E}" destId="{8EFE4C6E-2A7F-9E42-BEDA-FFCEAEB552AC}" srcOrd="0" destOrd="2" presId="urn:microsoft.com/office/officeart/2005/8/layout/hList1"/>
    <dgm:cxn modelId="{D3A63529-F8D7-472B-A6CB-5B3AF3F4CF2A}" srcId="{EDBAF97D-506A-4AC4-8162-CB7549C9B8EE}" destId="{CECE0493-6AB2-43DC-9388-893E10433DB5}" srcOrd="0" destOrd="0" parTransId="{30156E8C-E686-44BB-9B30-A67821149AD3}" sibTransId="{8D93804F-825C-499F-8E85-64B7515452A2}"/>
    <dgm:cxn modelId="{540A9B35-69F7-4CFA-A3FB-B3EC78DEC6CE}" srcId="{EDBAF97D-506A-4AC4-8162-CB7549C9B8EE}" destId="{F967FA99-FBC5-4F42-83AE-2F9BEE7E589B}" srcOrd="1" destOrd="0" parTransId="{44CF427A-94C6-4A3F-8CDB-A9AD94F2C594}" sibTransId="{66649E98-B25D-47DC-B409-82BA63754EF4}"/>
    <dgm:cxn modelId="{9DC7DF36-A82E-CD49-9EB2-01539F4FBC99}" type="presOf" srcId="{6D019C5F-7A71-43CD-BA9A-2DFF305D6E89}" destId="{F955D86D-E2E7-B440-BDBE-66774C24C8A1}" srcOrd="0" destOrd="0" presId="urn:microsoft.com/office/officeart/2005/8/layout/hList1"/>
    <dgm:cxn modelId="{3B57DF3E-67AA-4B4D-9E97-A0A63BF15E86}" type="presOf" srcId="{1A8A7EBC-9B17-4283-BAC3-E6AE49DCD347}" destId="{8EFE4C6E-2A7F-9E42-BEDA-FFCEAEB552AC}" srcOrd="0" destOrd="0" presId="urn:microsoft.com/office/officeart/2005/8/layout/hList1"/>
    <dgm:cxn modelId="{3C2EE760-B24D-4B3D-BB22-ECEE733F1990}" srcId="{6D019C5F-7A71-43CD-BA9A-2DFF305D6E89}" destId="{EDBAF97D-506A-4AC4-8162-CB7549C9B8EE}" srcOrd="1" destOrd="0" parTransId="{2E81EA77-6D0E-4B85-912D-FDFB02ADE414}" sibTransId="{E0A7A2CD-B575-410F-8C74-9BC9192EE6C6}"/>
    <dgm:cxn modelId="{973EBA75-E98B-4B5C-AE61-396A39EE9B7C}" srcId="{91291A6A-DB1E-420F-A0A9-DF5350DB08D9}" destId="{34E7699B-7DF1-45EA-A7F8-D320FD589153}" srcOrd="1" destOrd="0" parTransId="{406A2CBA-5BBC-433C-9AF0-8BEC3DF46F20}" sibTransId="{6D0C35C3-477E-440F-9C57-662769830861}"/>
    <dgm:cxn modelId="{014DE576-B32D-4D87-9B6F-14DB77B3076F}" srcId="{F967FA99-FBC5-4F42-83AE-2F9BEE7E589B}" destId="{E62FA0E2-5F3E-4353-964D-3D1BAAC2A2F4}" srcOrd="0" destOrd="0" parTransId="{DC5ADAEA-66A6-4763-8112-A51B873845A5}" sibTransId="{71337C48-B9C4-49C3-A238-BF4908B4821E}"/>
    <dgm:cxn modelId="{4DA6E87A-079D-F44F-88AD-13F114BED547}" type="presOf" srcId="{CECE0493-6AB2-43DC-9388-893E10433DB5}" destId="{94FE4661-9660-0F45-9353-5CF2E3E3B3E0}" srcOrd="0" destOrd="0" presId="urn:microsoft.com/office/officeart/2005/8/layout/hList1"/>
    <dgm:cxn modelId="{DE89B28C-1684-0449-84E5-BE55A3C9AE2B}" type="presOf" srcId="{E62FA0E2-5F3E-4353-964D-3D1BAAC2A2F4}" destId="{94FE4661-9660-0F45-9353-5CF2E3E3B3E0}" srcOrd="0" destOrd="2" presId="urn:microsoft.com/office/officeart/2005/8/layout/hList1"/>
    <dgm:cxn modelId="{E549AAA0-8400-45B4-A32F-8B6A36387C65}" srcId="{91291A6A-DB1E-420F-A0A9-DF5350DB08D9}" destId="{52F64C96-1E79-49EF-B197-F003B3803164}" srcOrd="3" destOrd="0" parTransId="{A5F5075C-89E0-4B37-9936-107C83568417}" sibTransId="{BB8BDD51-BDF8-4D69-9BEA-B233EAC440CE}"/>
    <dgm:cxn modelId="{0E1DF9A6-CED4-D147-B4DC-D85C8D2A3A95}" type="presOf" srcId="{52F64C96-1E79-49EF-B197-F003B3803164}" destId="{8EFE4C6E-2A7F-9E42-BEDA-FFCEAEB552AC}" srcOrd="0" destOrd="3" presId="urn:microsoft.com/office/officeart/2005/8/layout/hList1"/>
    <dgm:cxn modelId="{FAAEEFAB-3DE3-964F-95AB-C7763AB5C143}" type="presOf" srcId="{34E7699B-7DF1-45EA-A7F8-D320FD589153}" destId="{8EFE4C6E-2A7F-9E42-BEDA-FFCEAEB552AC}" srcOrd="0" destOrd="1" presId="urn:microsoft.com/office/officeart/2005/8/layout/hList1"/>
    <dgm:cxn modelId="{5B4A58BD-1EC4-604D-83A0-379653745271}" type="presOf" srcId="{F967FA99-FBC5-4F42-83AE-2F9BEE7E589B}" destId="{94FE4661-9660-0F45-9353-5CF2E3E3B3E0}" srcOrd="0" destOrd="1" presId="urn:microsoft.com/office/officeart/2005/8/layout/hList1"/>
    <dgm:cxn modelId="{E9A120C5-AD80-41D9-A3A8-7348AF320215}" srcId="{91291A6A-DB1E-420F-A0A9-DF5350DB08D9}" destId="{A0E4FE1E-E328-428F-8CC9-FC25007F193E}" srcOrd="2" destOrd="0" parTransId="{9B08F062-6E6A-4500-A778-37BDFA0B43E7}" sibTransId="{3AB46696-0B1D-44A9-9FAF-B48F945CBF0F}"/>
    <dgm:cxn modelId="{DA1E4BD1-E8C5-404D-8586-1417636771F6}" srcId="{6D019C5F-7A71-43CD-BA9A-2DFF305D6E89}" destId="{91291A6A-DB1E-420F-A0A9-DF5350DB08D9}" srcOrd="0" destOrd="0" parTransId="{278E7877-345B-4321-A54F-3A5B001E3DF0}" sibTransId="{29B79B53-9AE3-4BDE-9206-E5F3B9D54AAF}"/>
    <dgm:cxn modelId="{DEBD55E4-FF43-EF40-B100-1FD44BF0ABDB}" type="presOf" srcId="{EDBAF97D-506A-4AC4-8162-CB7549C9B8EE}" destId="{AFEE568B-5F8F-0C4E-AD6A-D6FFE64AC027}" srcOrd="0" destOrd="0" presId="urn:microsoft.com/office/officeart/2005/8/layout/hList1"/>
    <dgm:cxn modelId="{2D6F9D71-ECF7-DA4D-A295-10FE7FC58387}" type="presParOf" srcId="{F955D86D-E2E7-B440-BDBE-66774C24C8A1}" destId="{76283BB9-8354-964A-80A2-0026410ACC96}" srcOrd="0" destOrd="0" presId="urn:microsoft.com/office/officeart/2005/8/layout/hList1"/>
    <dgm:cxn modelId="{5ED1D91B-2230-4D46-A9A5-2030A079ECB1}" type="presParOf" srcId="{76283BB9-8354-964A-80A2-0026410ACC96}" destId="{097611CA-9207-EC4E-98B1-1AC1BDB7A814}" srcOrd="0" destOrd="0" presId="urn:microsoft.com/office/officeart/2005/8/layout/hList1"/>
    <dgm:cxn modelId="{9C0AB500-EF5B-D34E-9CBF-45847487291F}" type="presParOf" srcId="{76283BB9-8354-964A-80A2-0026410ACC96}" destId="{8EFE4C6E-2A7F-9E42-BEDA-FFCEAEB552AC}" srcOrd="1" destOrd="0" presId="urn:microsoft.com/office/officeart/2005/8/layout/hList1"/>
    <dgm:cxn modelId="{A5C3915D-692F-474A-B6BF-2C4A244B1B53}" type="presParOf" srcId="{F955D86D-E2E7-B440-BDBE-66774C24C8A1}" destId="{654905FA-E995-D148-ACCA-D9839D802E15}" srcOrd="1" destOrd="0" presId="urn:microsoft.com/office/officeart/2005/8/layout/hList1"/>
    <dgm:cxn modelId="{71EA80F1-F231-3D44-A059-CEFEEE3EA258}" type="presParOf" srcId="{F955D86D-E2E7-B440-BDBE-66774C24C8A1}" destId="{EA423B4B-6EC9-5645-9B8A-7E670B7012B3}" srcOrd="2" destOrd="0" presId="urn:microsoft.com/office/officeart/2005/8/layout/hList1"/>
    <dgm:cxn modelId="{30D7C521-D14E-6D48-BED9-584BD6914B07}" type="presParOf" srcId="{EA423B4B-6EC9-5645-9B8A-7E670B7012B3}" destId="{AFEE568B-5F8F-0C4E-AD6A-D6FFE64AC027}" srcOrd="0" destOrd="0" presId="urn:microsoft.com/office/officeart/2005/8/layout/hList1"/>
    <dgm:cxn modelId="{79499D25-96A6-974B-813A-D9B37B7E09A2}" type="presParOf" srcId="{EA423B4B-6EC9-5645-9B8A-7E670B7012B3}" destId="{94FE4661-9660-0F45-9353-5CF2E3E3B3E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5CBC7-671D-624D-9942-E4058655A00C}">
      <dsp:nvSpPr>
        <dsp:cNvPr id="0" name=""/>
        <dsp:cNvSpPr/>
      </dsp:nvSpPr>
      <dsp:spPr>
        <a:xfrm>
          <a:off x="0" y="40968"/>
          <a:ext cx="5914209" cy="6084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Values, virtue and duty important</a:t>
          </a:r>
        </a:p>
      </dsp:txBody>
      <dsp:txXfrm>
        <a:off x="29700" y="70668"/>
        <a:ext cx="5854809" cy="549000"/>
      </dsp:txXfrm>
    </dsp:sp>
    <dsp:sp modelId="{517E52D5-A8EB-AE42-8012-387910D0F56F}">
      <dsp:nvSpPr>
        <dsp:cNvPr id="0" name=""/>
        <dsp:cNvSpPr/>
      </dsp:nvSpPr>
      <dsp:spPr>
        <a:xfrm>
          <a:off x="0" y="724248"/>
          <a:ext cx="5914209" cy="608400"/>
        </a:xfrm>
        <a:prstGeom prst="roundRect">
          <a:avLst/>
        </a:prstGeom>
        <a:blipFill>
          <a:blip xmlns:r="http://schemas.openxmlformats.org/officeDocument/2006/relationships" r:embed="rId1">
            <a:duotone>
              <a:schemeClr val="accent5">
                <a:hueOff val="198633"/>
                <a:satOff val="115"/>
                <a:lumOff val="1137"/>
                <a:alphaOff val="0"/>
                <a:shade val="74000"/>
                <a:satMod val="130000"/>
                <a:lumMod val="90000"/>
              </a:schemeClr>
              <a:schemeClr val="accent5">
                <a:hueOff val="198633"/>
                <a:satOff val="115"/>
                <a:lumOff val="113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Showed gods proper respect</a:t>
          </a:r>
        </a:p>
      </dsp:txBody>
      <dsp:txXfrm>
        <a:off x="29700" y="753948"/>
        <a:ext cx="5854809" cy="549000"/>
      </dsp:txXfrm>
    </dsp:sp>
    <dsp:sp modelId="{11CEDAB8-F513-4045-B12A-D5F821A90A13}">
      <dsp:nvSpPr>
        <dsp:cNvPr id="0" name=""/>
        <dsp:cNvSpPr/>
      </dsp:nvSpPr>
      <dsp:spPr>
        <a:xfrm>
          <a:off x="0" y="1332648"/>
          <a:ext cx="5914209"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Fate was in hands of gods</a:t>
          </a:r>
        </a:p>
        <a:p>
          <a:pPr marL="228600" lvl="1" indent="-228600" algn="l" defTabSz="889000">
            <a:lnSpc>
              <a:spcPct val="90000"/>
            </a:lnSpc>
            <a:spcBef>
              <a:spcPct val="0"/>
            </a:spcBef>
            <a:spcAft>
              <a:spcPct val="20000"/>
            </a:spcAft>
            <a:buChar char="•"/>
          </a:pPr>
          <a:r>
            <a:rPr lang="en-US" sz="2000" kern="1200"/>
            <a:t>Polytheistic – based on Greek gods</a:t>
          </a:r>
        </a:p>
      </dsp:txBody>
      <dsp:txXfrm>
        <a:off x="0" y="1332648"/>
        <a:ext cx="5914209" cy="645840"/>
      </dsp:txXfrm>
    </dsp:sp>
    <dsp:sp modelId="{976B02C2-767B-C845-81E1-8D17166A95C2}">
      <dsp:nvSpPr>
        <dsp:cNvPr id="0" name=""/>
        <dsp:cNvSpPr/>
      </dsp:nvSpPr>
      <dsp:spPr>
        <a:xfrm>
          <a:off x="0" y="1978488"/>
          <a:ext cx="5914209" cy="608400"/>
        </a:xfrm>
        <a:prstGeom prst="roundRect">
          <a:avLst/>
        </a:prstGeom>
        <a:blipFill>
          <a:blip xmlns:r="http://schemas.openxmlformats.org/officeDocument/2006/relationships" r:embed="rId1">
            <a:duotone>
              <a:schemeClr val="accent5">
                <a:hueOff val="397266"/>
                <a:satOff val="230"/>
                <a:lumOff val="2274"/>
                <a:alphaOff val="0"/>
                <a:shade val="74000"/>
                <a:satMod val="130000"/>
                <a:lumMod val="90000"/>
              </a:schemeClr>
              <a:schemeClr val="accent5">
                <a:hueOff val="397266"/>
                <a:satOff val="230"/>
                <a:lumOff val="227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Anthropomorphic</a:t>
          </a:r>
        </a:p>
      </dsp:txBody>
      <dsp:txXfrm>
        <a:off x="29700" y="2008188"/>
        <a:ext cx="5854809" cy="549000"/>
      </dsp:txXfrm>
    </dsp:sp>
    <dsp:sp modelId="{5B936AA1-696B-5540-9DED-AC6966353A14}">
      <dsp:nvSpPr>
        <dsp:cNvPr id="0" name=""/>
        <dsp:cNvSpPr/>
      </dsp:nvSpPr>
      <dsp:spPr>
        <a:xfrm>
          <a:off x="0" y="2661768"/>
          <a:ext cx="5914209" cy="608400"/>
        </a:xfrm>
        <a:prstGeom prst="roundRect">
          <a:avLst/>
        </a:prstGeom>
        <a:blipFill>
          <a:blip xmlns:r="http://schemas.openxmlformats.org/officeDocument/2006/relationships" r:embed="rId1">
            <a:duotone>
              <a:schemeClr val="accent5">
                <a:hueOff val="595899"/>
                <a:satOff val="346"/>
                <a:lumOff val="3412"/>
                <a:alphaOff val="0"/>
                <a:shade val="74000"/>
                <a:satMod val="130000"/>
                <a:lumMod val="90000"/>
              </a:schemeClr>
              <a:schemeClr val="accent5">
                <a:hueOff val="595899"/>
                <a:satOff val="346"/>
                <a:lumOff val="341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All equal in eyes of gods (if citizens)</a:t>
          </a:r>
        </a:p>
      </dsp:txBody>
      <dsp:txXfrm>
        <a:off x="29700" y="2691468"/>
        <a:ext cx="5854809" cy="549000"/>
      </dsp:txXfrm>
    </dsp:sp>
    <dsp:sp modelId="{B0F47D80-D24C-A241-822F-BE804DFBFCFA}">
      <dsp:nvSpPr>
        <dsp:cNvPr id="0" name=""/>
        <dsp:cNvSpPr/>
      </dsp:nvSpPr>
      <dsp:spPr>
        <a:xfrm>
          <a:off x="0" y="3345048"/>
          <a:ext cx="5914209" cy="608400"/>
        </a:xfrm>
        <a:prstGeom prst="roundRect">
          <a:avLst/>
        </a:prstGeom>
        <a:blipFill>
          <a:blip xmlns:r="http://schemas.openxmlformats.org/officeDocument/2006/relationships" r:embed="rId1">
            <a:duotone>
              <a:schemeClr val="accent5">
                <a:hueOff val="794532"/>
                <a:satOff val="461"/>
                <a:lumOff val="4549"/>
                <a:alphaOff val="0"/>
                <a:shade val="74000"/>
                <a:satMod val="130000"/>
                <a:lumMod val="90000"/>
              </a:schemeClr>
              <a:schemeClr val="accent5">
                <a:hueOff val="794532"/>
                <a:satOff val="461"/>
                <a:lumOff val="4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Examples:</a:t>
          </a:r>
        </a:p>
      </dsp:txBody>
      <dsp:txXfrm>
        <a:off x="29700" y="3374748"/>
        <a:ext cx="5854809" cy="549000"/>
      </dsp:txXfrm>
    </dsp:sp>
    <dsp:sp modelId="{99CA555C-DB62-414F-8A6D-29E8F36BBDB3}">
      <dsp:nvSpPr>
        <dsp:cNvPr id="0" name=""/>
        <dsp:cNvSpPr/>
      </dsp:nvSpPr>
      <dsp:spPr>
        <a:xfrm>
          <a:off x="0" y="3953448"/>
          <a:ext cx="5914209"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Jupiter - god of the sky – rain</a:t>
          </a:r>
        </a:p>
        <a:p>
          <a:pPr marL="228600" lvl="1" indent="-228600" algn="l" defTabSz="889000">
            <a:lnSpc>
              <a:spcPct val="90000"/>
            </a:lnSpc>
            <a:spcBef>
              <a:spcPct val="0"/>
            </a:spcBef>
            <a:spcAft>
              <a:spcPct val="20000"/>
            </a:spcAft>
            <a:buChar char="•"/>
          </a:pPr>
          <a:r>
            <a:rPr lang="en-US" sz="2000" kern="1200"/>
            <a:t>Mars - protected armies</a:t>
          </a:r>
        </a:p>
      </dsp:txBody>
      <dsp:txXfrm>
        <a:off x="0" y="3953448"/>
        <a:ext cx="5914209" cy="645840"/>
      </dsp:txXfrm>
    </dsp:sp>
    <dsp:sp modelId="{DAFA2069-F6DE-A247-A91A-B556FD84C23F}">
      <dsp:nvSpPr>
        <dsp:cNvPr id="0" name=""/>
        <dsp:cNvSpPr/>
      </dsp:nvSpPr>
      <dsp:spPr>
        <a:xfrm>
          <a:off x="0" y="4599288"/>
          <a:ext cx="5914209" cy="6084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Emperor = chief priest</a:t>
          </a:r>
        </a:p>
      </dsp:txBody>
      <dsp:txXfrm>
        <a:off x="29700" y="4628988"/>
        <a:ext cx="5854809"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55479-14E8-7F49-9F18-E23F4933E774}">
      <dsp:nvSpPr>
        <dsp:cNvPr id="0" name=""/>
        <dsp:cNvSpPr/>
      </dsp:nvSpPr>
      <dsp:spPr>
        <a:xfrm>
          <a:off x="2960501" y="907502"/>
          <a:ext cx="648924" cy="91440"/>
        </a:xfrm>
        <a:custGeom>
          <a:avLst/>
          <a:gdLst/>
          <a:ahLst/>
          <a:cxnLst/>
          <a:rect l="0" t="0" r="0" b="0"/>
          <a:pathLst>
            <a:path>
              <a:moveTo>
                <a:pt x="0" y="45720"/>
              </a:moveTo>
              <a:lnTo>
                <a:pt x="64892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7975" y="949824"/>
        <a:ext cx="33976" cy="6795"/>
      </dsp:txXfrm>
    </dsp:sp>
    <dsp:sp modelId="{2C2CB915-8BFB-1A45-87CF-09970C79A164}">
      <dsp:nvSpPr>
        <dsp:cNvPr id="0" name=""/>
        <dsp:cNvSpPr/>
      </dsp:nvSpPr>
      <dsp:spPr>
        <a:xfrm>
          <a:off x="7848" y="66886"/>
          <a:ext cx="2954452" cy="177267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t" anchorCtr="0">
          <a:noAutofit/>
        </a:bodyPr>
        <a:lstStyle/>
        <a:p>
          <a:pPr marL="0" lvl="0" indent="0" algn="l" defTabSz="1022350">
            <a:lnSpc>
              <a:spcPct val="90000"/>
            </a:lnSpc>
            <a:spcBef>
              <a:spcPct val="0"/>
            </a:spcBef>
            <a:spcAft>
              <a:spcPct val="35000"/>
            </a:spcAft>
            <a:buNone/>
          </a:pPr>
          <a:r>
            <a:rPr lang="en-US" sz="2300" kern="1200"/>
            <a:t>3 wars fought for control of Jerusalem</a:t>
          </a:r>
        </a:p>
        <a:p>
          <a:pPr marL="171450" lvl="1" indent="-171450" algn="l" defTabSz="800100">
            <a:lnSpc>
              <a:spcPct val="90000"/>
            </a:lnSpc>
            <a:spcBef>
              <a:spcPct val="0"/>
            </a:spcBef>
            <a:spcAft>
              <a:spcPct val="15000"/>
            </a:spcAft>
            <a:buChar char="•"/>
          </a:pPr>
          <a:r>
            <a:rPr lang="en-US" sz="1800" kern="1200"/>
            <a:t>Jews and Romans</a:t>
          </a:r>
        </a:p>
        <a:p>
          <a:pPr marL="171450" lvl="1" indent="-171450" algn="l" defTabSz="800100">
            <a:lnSpc>
              <a:spcPct val="90000"/>
            </a:lnSpc>
            <a:spcBef>
              <a:spcPct val="0"/>
            </a:spcBef>
            <a:spcAft>
              <a:spcPct val="15000"/>
            </a:spcAft>
            <a:buChar char="•"/>
          </a:pPr>
          <a:r>
            <a:rPr lang="en-US" sz="1800" kern="1200"/>
            <a:t>Jews initially given religious autonomy</a:t>
          </a:r>
        </a:p>
      </dsp:txBody>
      <dsp:txXfrm>
        <a:off x="7848" y="66886"/>
        <a:ext cx="2954452" cy="1772671"/>
      </dsp:txXfrm>
    </dsp:sp>
    <dsp:sp modelId="{9B97D7B3-3224-8D48-B280-E0E0F98C9B57}">
      <dsp:nvSpPr>
        <dsp:cNvPr id="0" name=""/>
        <dsp:cNvSpPr/>
      </dsp:nvSpPr>
      <dsp:spPr>
        <a:xfrm>
          <a:off x="6594478" y="907502"/>
          <a:ext cx="648924" cy="91440"/>
        </a:xfrm>
        <a:custGeom>
          <a:avLst/>
          <a:gdLst/>
          <a:ahLst/>
          <a:cxnLst/>
          <a:rect l="0" t="0" r="0" b="0"/>
          <a:pathLst>
            <a:path>
              <a:moveTo>
                <a:pt x="0" y="45720"/>
              </a:moveTo>
              <a:lnTo>
                <a:pt x="648924"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1952" y="949824"/>
        <a:ext cx="33976" cy="6795"/>
      </dsp:txXfrm>
    </dsp:sp>
    <dsp:sp modelId="{8CA416A4-8E27-3D40-8924-2A997F10DA9D}">
      <dsp:nvSpPr>
        <dsp:cNvPr id="0" name=""/>
        <dsp:cNvSpPr/>
      </dsp:nvSpPr>
      <dsp:spPr>
        <a:xfrm>
          <a:off x="3641825" y="66886"/>
          <a:ext cx="2954452" cy="177267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ctr" anchorCtr="0">
          <a:noAutofit/>
        </a:bodyPr>
        <a:lstStyle/>
        <a:p>
          <a:pPr marL="0" lvl="0" indent="0" algn="ctr" defTabSz="1022350">
            <a:lnSpc>
              <a:spcPct val="90000"/>
            </a:lnSpc>
            <a:spcBef>
              <a:spcPct val="0"/>
            </a:spcBef>
            <a:spcAft>
              <a:spcPct val="35000"/>
            </a:spcAft>
            <a:buNone/>
          </a:pPr>
          <a:r>
            <a:rPr lang="en-US" sz="2300" kern="1200" dirty="0"/>
            <a:t>6 CE: Judaea (Jewish homeland/modern Israel) comes under Roman rule</a:t>
          </a:r>
        </a:p>
      </dsp:txBody>
      <dsp:txXfrm>
        <a:off x="3641825" y="66886"/>
        <a:ext cx="2954452" cy="1772671"/>
      </dsp:txXfrm>
    </dsp:sp>
    <dsp:sp modelId="{F4220A55-72D9-2343-88A0-2ED48CECA0A1}">
      <dsp:nvSpPr>
        <dsp:cNvPr id="0" name=""/>
        <dsp:cNvSpPr/>
      </dsp:nvSpPr>
      <dsp:spPr>
        <a:xfrm>
          <a:off x="1485074" y="1837757"/>
          <a:ext cx="7267954" cy="648924"/>
        </a:xfrm>
        <a:custGeom>
          <a:avLst/>
          <a:gdLst/>
          <a:ahLst/>
          <a:cxnLst/>
          <a:rect l="0" t="0" r="0" b="0"/>
          <a:pathLst>
            <a:path>
              <a:moveTo>
                <a:pt x="7267954" y="0"/>
              </a:moveTo>
              <a:lnTo>
                <a:pt x="7267954" y="341562"/>
              </a:lnTo>
              <a:lnTo>
                <a:pt x="0" y="341562"/>
              </a:lnTo>
              <a:lnTo>
                <a:pt x="0" y="648924"/>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560" y="2158822"/>
        <a:ext cx="364982" cy="6795"/>
      </dsp:txXfrm>
    </dsp:sp>
    <dsp:sp modelId="{13E187CC-8490-5348-A768-D4229D77EDF9}">
      <dsp:nvSpPr>
        <dsp:cNvPr id="0" name=""/>
        <dsp:cNvSpPr/>
      </dsp:nvSpPr>
      <dsp:spPr>
        <a:xfrm>
          <a:off x="7275802" y="66886"/>
          <a:ext cx="2954452" cy="177267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ctr" anchorCtr="0">
          <a:noAutofit/>
        </a:bodyPr>
        <a:lstStyle/>
        <a:p>
          <a:pPr marL="0" lvl="0" indent="0" algn="ctr" defTabSz="1022350">
            <a:lnSpc>
              <a:spcPct val="90000"/>
            </a:lnSpc>
            <a:spcBef>
              <a:spcPct val="0"/>
            </a:spcBef>
            <a:spcAft>
              <a:spcPct val="35000"/>
            </a:spcAft>
            <a:buNone/>
          </a:pPr>
          <a:r>
            <a:rPr lang="en-US" sz="2300" kern="1200"/>
            <a:t>Jews waited for the Messiah to drive out the oppressive Romans</a:t>
          </a:r>
        </a:p>
      </dsp:txBody>
      <dsp:txXfrm>
        <a:off x="7275802" y="66886"/>
        <a:ext cx="2954452" cy="1772671"/>
      </dsp:txXfrm>
    </dsp:sp>
    <dsp:sp modelId="{2EF78168-661D-4340-AF0D-B1D595245CE2}">
      <dsp:nvSpPr>
        <dsp:cNvPr id="0" name=""/>
        <dsp:cNvSpPr/>
      </dsp:nvSpPr>
      <dsp:spPr>
        <a:xfrm>
          <a:off x="2960501" y="3359697"/>
          <a:ext cx="648924" cy="91440"/>
        </a:xfrm>
        <a:custGeom>
          <a:avLst/>
          <a:gdLst/>
          <a:ahLst/>
          <a:cxnLst/>
          <a:rect l="0" t="0" r="0" b="0"/>
          <a:pathLst>
            <a:path>
              <a:moveTo>
                <a:pt x="0" y="45720"/>
              </a:moveTo>
              <a:lnTo>
                <a:pt x="64892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7975" y="3402020"/>
        <a:ext cx="33976" cy="6795"/>
      </dsp:txXfrm>
    </dsp:sp>
    <dsp:sp modelId="{D900FF4B-E413-4145-863D-26F11143FE35}">
      <dsp:nvSpPr>
        <dsp:cNvPr id="0" name=""/>
        <dsp:cNvSpPr/>
      </dsp:nvSpPr>
      <dsp:spPr>
        <a:xfrm>
          <a:off x="7848" y="2519082"/>
          <a:ext cx="2954452" cy="177267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ctr" anchorCtr="0">
          <a:noAutofit/>
        </a:bodyPr>
        <a:lstStyle/>
        <a:p>
          <a:pPr marL="0" lvl="0" indent="0" algn="ctr" defTabSz="1022350">
            <a:lnSpc>
              <a:spcPct val="90000"/>
            </a:lnSpc>
            <a:spcBef>
              <a:spcPct val="0"/>
            </a:spcBef>
            <a:spcAft>
              <a:spcPct val="35000"/>
            </a:spcAft>
            <a:buNone/>
          </a:pPr>
          <a:r>
            <a:rPr lang="en-US" sz="2300" kern="1200" dirty="0"/>
            <a:t>Pontius Pilate - Rome had direct control over Jews</a:t>
          </a:r>
        </a:p>
      </dsp:txBody>
      <dsp:txXfrm>
        <a:off x="7848" y="2519082"/>
        <a:ext cx="2954452" cy="1772671"/>
      </dsp:txXfrm>
    </dsp:sp>
    <dsp:sp modelId="{D2789808-3628-F144-8A36-F9A9ED7D0044}">
      <dsp:nvSpPr>
        <dsp:cNvPr id="0" name=""/>
        <dsp:cNvSpPr/>
      </dsp:nvSpPr>
      <dsp:spPr>
        <a:xfrm>
          <a:off x="6594478" y="3359697"/>
          <a:ext cx="648924" cy="91440"/>
        </a:xfrm>
        <a:custGeom>
          <a:avLst/>
          <a:gdLst/>
          <a:ahLst/>
          <a:cxnLst/>
          <a:rect l="0" t="0" r="0" b="0"/>
          <a:pathLst>
            <a:path>
              <a:moveTo>
                <a:pt x="0" y="45720"/>
              </a:moveTo>
              <a:lnTo>
                <a:pt x="648924"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01952" y="3402020"/>
        <a:ext cx="33976" cy="6795"/>
      </dsp:txXfrm>
    </dsp:sp>
    <dsp:sp modelId="{3AB66E59-6883-C84F-B3AE-6B859335A0E7}">
      <dsp:nvSpPr>
        <dsp:cNvPr id="0" name=""/>
        <dsp:cNvSpPr/>
      </dsp:nvSpPr>
      <dsp:spPr>
        <a:xfrm>
          <a:off x="3641825" y="2519082"/>
          <a:ext cx="2954452" cy="177267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ctr" anchorCtr="0">
          <a:noAutofit/>
        </a:bodyPr>
        <a:lstStyle/>
        <a:p>
          <a:pPr marL="0" lvl="0" indent="0" algn="ctr" defTabSz="1022350">
            <a:lnSpc>
              <a:spcPct val="90000"/>
            </a:lnSpc>
            <a:spcBef>
              <a:spcPct val="0"/>
            </a:spcBef>
            <a:spcAft>
              <a:spcPct val="35000"/>
            </a:spcAft>
            <a:buNone/>
          </a:pPr>
          <a:r>
            <a:rPr lang="en-US" sz="2300" kern="1200" dirty="0"/>
            <a:t>Crop failure, famine, plague, war</a:t>
          </a:r>
        </a:p>
      </dsp:txBody>
      <dsp:txXfrm>
        <a:off x="3641825" y="2519082"/>
        <a:ext cx="2954452" cy="1772671"/>
      </dsp:txXfrm>
    </dsp:sp>
    <dsp:sp modelId="{3CB017E0-033E-0D42-A366-13A82F381F97}">
      <dsp:nvSpPr>
        <dsp:cNvPr id="0" name=""/>
        <dsp:cNvSpPr/>
      </dsp:nvSpPr>
      <dsp:spPr>
        <a:xfrm>
          <a:off x="7275802" y="2519082"/>
          <a:ext cx="2954452" cy="177267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71" tIns="151962" rIns="144771" bIns="151962" numCol="1" spcCol="1270" anchor="t" anchorCtr="0">
          <a:noAutofit/>
        </a:bodyPr>
        <a:lstStyle/>
        <a:p>
          <a:pPr marL="0" lvl="0" indent="0" algn="l" defTabSz="1022350">
            <a:lnSpc>
              <a:spcPct val="90000"/>
            </a:lnSpc>
            <a:spcBef>
              <a:spcPct val="0"/>
            </a:spcBef>
            <a:spcAft>
              <a:spcPct val="35000"/>
            </a:spcAft>
            <a:buNone/>
          </a:pPr>
          <a:r>
            <a:rPr lang="en-US" sz="2300" kern="1200"/>
            <a:t>2 groups emerged:</a:t>
          </a:r>
        </a:p>
        <a:p>
          <a:pPr marL="171450" lvl="1" indent="-171450" algn="l" defTabSz="800100">
            <a:lnSpc>
              <a:spcPct val="90000"/>
            </a:lnSpc>
            <a:spcBef>
              <a:spcPct val="0"/>
            </a:spcBef>
            <a:spcAft>
              <a:spcPct val="15000"/>
            </a:spcAft>
            <a:buChar char="•"/>
          </a:pPr>
          <a:r>
            <a:rPr lang="en-US" sz="1800" kern="1200"/>
            <a:t>1. Rid Judea of Romans</a:t>
          </a:r>
        </a:p>
        <a:p>
          <a:pPr marL="171450" lvl="1" indent="-171450" algn="l" defTabSz="800100">
            <a:lnSpc>
              <a:spcPct val="90000"/>
            </a:lnSpc>
            <a:spcBef>
              <a:spcPct val="0"/>
            </a:spcBef>
            <a:spcAft>
              <a:spcPct val="15000"/>
            </a:spcAft>
            <a:buChar char="•"/>
          </a:pPr>
          <a:r>
            <a:rPr lang="en-US" sz="1800" kern="1200"/>
            <a:t>2. Messiah is coming</a:t>
          </a:r>
        </a:p>
      </dsp:txBody>
      <dsp:txXfrm>
        <a:off x="7275802" y="2519082"/>
        <a:ext cx="2954452" cy="1772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611CA-9207-EC4E-98B1-1AC1BDB7A814}">
      <dsp:nvSpPr>
        <dsp:cNvPr id="0" name=""/>
        <dsp:cNvSpPr/>
      </dsp:nvSpPr>
      <dsp:spPr>
        <a:xfrm>
          <a:off x="46" y="152827"/>
          <a:ext cx="4486496" cy="604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Jesus</a:t>
          </a:r>
        </a:p>
      </dsp:txBody>
      <dsp:txXfrm>
        <a:off x="46" y="152827"/>
        <a:ext cx="4486496" cy="604800"/>
      </dsp:txXfrm>
    </dsp:sp>
    <dsp:sp modelId="{8EFE4C6E-2A7F-9E42-BEDA-FFCEAEB552AC}">
      <dsp:nvSpPr>
        <dsp:cNvPr id="0" name=""/>
        <dsp:cNvSpPr/>
      </dsp:nvSpPr>
      <dsp:spPr>
        <a:xfrm>
          <a:off x="46" y="757627"/>
          <a:ext cx="4486496" cy="207522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Jew from Nazareth</a:t>
          </a:r>
        </a:p>
        <a:p>
          <a:pPr marL="228600" lvl="1" indent="-228600" algn="l" defTabSz="933450">
            <a:lnSpc>
              <a:spcPct val="90000"/>
            </a:lnSpc>
            <a:spcBef>
              <a:spcPct val="0"/>
            </a:spcBef>
            <a:spcAft>
              <a:spcPct val="15000"/>
            </a:spcAft>
            <a:buChar char="•"/>
          </a:pPr>
          <a:r>
            <a:rPr lang="en-US" sz="2100" kern="1200"/>
            <a:t>Offended Jewish officials</a:t>
          </a:r>
        </a:p>
        <a:p>
          <a:pPr marL="228600" lvl="1" indent="-228600" algn="l" defTabSz="933450">
            <a:lnSpc>
              <a:spcPct val="90000"/>
            </a:lnSpc>
            <a:spcBef>
              <a:spcPct val="0"/>
            </a:spcBef>
            <a:spcAft>
              <a:spcPct val="15000"/>
            </a:spcAft>
            <a:buChar char="•"/>
          </a:pPr>
          <a:r>
            <a:rPr lang="en-US" sz="2100" kern="1200"/>
            <a:t>Accused of blasphemy by claiming to be the Messiah</a:t>
          </a:r>
        </a:p>
        <a:p>
          <a:pPr marL="228600" lvl="1" indent="-228600" algn="l" defTabSz="933450">
            <a:lnSpc>
              <a:spcPct val="90000"/>
            </a:lnSpc>
            <a:spcBef>
              <a:spcPct val="0"/>
            </a:spcBef>
            <a:spcAft>
              <a:spcPct val="15000"/>
            </a:spcAft>
            <a:buChar char="•"/>
          </a:pPr>
          <a:r>
            <a:rPr lang="en-US" sz="2100" kern="1200"/>
            <a:t>Pontius Pilate (Roman governor) sentenced him to death by crucifixion</a:t>
          </a:r>
        </a:p>
      </dsp:txBody>
      <dsp:txXfrm>
        <a:off x="46" y="757627"/>
        <a:ext cx="4486496" cy="2075220"/>
      </dsp:txXfrm>
    </dsp:sp>
    <dsp:sp modelId="{AFEE568B-5F8F-0C4E-AD6A-D6FFE64AC027}">
      <dsp:nvSpPr>
        <dsp:cNvPr id="0" name=""/>
        <dsp:cNvSpPr/>
      </dsp:nvSpPr>
      <dsp:spPr>
        <a:xfrm>
          <a:off x="5114653" y="152827"/>
          <a:ext cx="4486496" cy="604800"/>
        </a:xfrm>
        <a:prstGeom prst="rect">
          <a:avLst/>
        </a:prstGeom>
        <a:solidFill>
          <a:schemeClr val="accent2">
            <a:hueOff val="3363155"/>
            <a:satOff val="-3572"/>
            <a:lumOff val="2745"/>
            <a:alphaOff val="0"/>
          </a:schemeClr>
        </a:solidFill>
        <a:ln w="15875" cap="flat" cmpd="sng" algn="ctr">
          <a:solidFill>
            <a:schemeClr val="accent2">
              <a:hueOff val="3363155"/>
              <a:satOff val="-3572"/>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Paul</a:t>
          </a:r>
        </a:p>
      </dsp:txBody>
      <dsp:txXfrm>
        <a:off x="5114653" y="152827"/>
        <a:ext cx="4486496" cy="604800"/>
      </dsp:txXfrm>
    </dsp:sp>
    <dsp:sp modelId="{94FE4661-9660-0F45-9353-5CF2E3E3B3E0}">
      <dsp:nvSpPr>
        <dsp:cNvPr id="0" name=""/>
        <dsp:cNvSpPr/>
      </dsp:nvSpPr>
      <dsp:spPr>
        <a:xfrm>
          <a:off x="5114653" y="757627"/>
          <a:ext cx="4486496" cy="2075220"/>
        </a:xfrm>
        <a:prstGeom prst="rect">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Jew from Tarsus (SE Anatolia)</a:t>
          </a:r>
        </a:p>
        <a:p>
          <a:pPr marL="228600" lvl="1" indent="-228600" algn="l" defTabSz="933450">
            <a:lnSpc>
              <a:spcPct val="90000"/>
            </a:lnSpc>
            <a:spcBef>
              <a:spcPct val="0"/>
            </a:spcBef>
            <a:spcAft>
              <a:spcPct val="15000"/>
            </a:spcAft>
            <a:buChar char="•"/>
          </a:pPr>
          <a:r>
            <a:rPr lang="en-US" sz="2100" kern="1200"/>
            <a:t>Spoke Greek and Aramaic</a:t>
          </a:r>
        </a:p>
        <a:p>
          <a:pPr marL="457200" lvl="2" indent="-228600" algn="l" defTabSz="933450">
            <a:lnSpc>
              <a:spcPct val="90000"/>
            </a:lnSpc>
            <a:spcBef>
              <a:spcPct val="0"/>
            </a:spcBef>
            <a:spcAft>
              <a:spcPct val="15000"/>
            </a:spcAft>
            <a:buChar char="•"/>
          </a:pPr>
          <a:r>
            <a:rPr lang="en-US" sz="2100" kern="1200"/>
            <a:t>Allowed him to travel easily between Greek, Roman, and Jewish traditions</a:t>
          </a:r>
        </a:p>
      </dsp:txBody>
      <dsp:txXfrm>
        <a:off x="5114653" y="757627"/>
        <a:ext cx="4486496" cy="2075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14DDE-60F1-C941-A6C7-8C1773E8E1A9}" type="datetimeFigureOut">
              <a:rPr lang="en-US" smtClean="0"/>
              <a:t>6/29/19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B1B7A-6DDD-F648-8639-E8D3E6AC4274}" type="slidenum">
              <a:rPr lang="en-US" smtClean="0"/>
              <a:t>‹#›</a:t>
            </a:fld>
            <a:endParaRPr lang="en-US"/>
          </a:p>
        </p:txBody>
      </p:sp>
    </p:spTree>
    <p:extLst>
      <p:ext uri="{BB962C8B-B14F-4D97-AF65-F5344CB8AC3E}">
        <p14:creationId xmlns:p14="http://schemas.microsoft.com/office/powerpoint/2010/main" val="137322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britannica.com/EBchecked/topic/295507/Islam" TargetMode="External"/><Relationship Id="rId13" Type="http://schemas.openxmlformats.org/officeDocument/2006/relationships/hyperlink" Target="http://www.britannica.com/EBchecked/topic/485509/Qarmatian" TargetMode="External"/><Relationship Id="rId18" Type="http://schemas.openxmlformats.org/officeDocument/2006/relationships/hyperlink" Target="http://www.britannica.com/EBchecked/topic/309173/Kabah" TargetMode="External"/><Relationship Id="rId3" Type="http://schemas.openxmlformats.org/officeDocument/2006/relationships/hyperlink" Target="http://www.britannica.com/EBchecked/topic/363966/marble" TargetMode="External"/><Relationship Id="rId7" Type="http://schemas.openxmlformats.org/officeDocument/2006/relationships/hyperlink" Target="http://www.britannica.com/EBchecked/topic/4992/Adam-and-Eve" TargetMode="External"/><Relationship Id="rId12" Type="http://schemas.openxmlformats.org/officeDocument/2006/relationships/hyperlink" Target="http://www.britannica.com/EBchecked/topic/295338/Ishmael-ben-Elisha" TargetMode="External"/><Relationship Id="rId17" Type="http://schemas.openxmlformats.org/officeDocument/2006/relationships/hyperlink" Target="http://www.britannica.com/EBchecked/topic/302812/Jerusalem" TargetMode="External"/><Relationship Id="rId2" Type="http://schemas.openxmlformats.org/officeDocument/2006/relationships/slide" Target="../slides/slide17.xml"/><Relationship Id="rId16" Type="http://schemas.openxmlformats.org/officeDocument/2006/relationships/hyperlink" Target="http://www.britannica.com/EBchecked/topic/259462/Hijrah" TargetMode="External"/><Relationship Id="rId1" Type="http://schemas.openxmlformats.org/officeDocument/2006/relationships/notesMaster" Target="../notesMasters/notesMaster1.xml"/><Relationship Id="rId6" Type="http://schemas.openxmlformats.org/officeDocument/2006/relationships/hyperlink" Target="http://www.britannica.com/EBchecked/topic/68328/Black-Stone-of-Mecca" TargetMode="External"/><Relationship Id="rId11" Type="http://schemas.openxmlformats.org/officeDocument/2006/relationships/hyperlink" Target="http://www.britannica.com/EBchecked/topic/1544/Abraham" TargetMode="External"/><Relationship Id="rId5" Type="http://schemas.openxmlformats.org/officeDocument/2006/relationships/hyperlink" Target="http://www.britannica.com/EBchecked/topic/319484/kiswah" TargetMode="External"/><Relationship Id="rId15" Type="http://schemas.openxmlformats.org/officeDocument/2006/relationships/hyperlink" Target="http://www.britannica.com/EBchecked/topic/485731/qiblah" TargetMode="External"/><Relationship Id="rId10" Type="http://schemas.openxmlformats.org/officeDocument/2006/relationships/hyperlink" Target="http://www.britannica.com/EBchecked/topic/487666/Quran" TargetMode="External"/><Relationship Id="rId4" Type="http://schemas.openxmlformats.org/officeDocument/2006/relationships/hyperlink" Target="http://www.britannica.com/EBchecked/topic/129690/compass" TargetMode="External"/><Relationship Id="rId9" Type="http://schemas.openxmlformats.org/officeDocument/2006/relationships/hyperlink" Target="http://www.britannica.com/EBchecked/topic/521862/sanctuary" TargetMode="External"/><Relationship Id="rId14" Type="http://schemas.openxmlformats.org/officeDocument/2006/relationships/hyperlink" Target="http://www.britannica.com/EBchecked/topic/396226/Muhamma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britannica.com/EBchecked/topic/2346/Abu-Talib" TargetMode="External"/><Relationship Id="rId13" Type="http://schemas.openxmlformats.org/officeDocument/2006/relationships/hyperlink" Target="http://www.britannica.com/EBchecked/topic/479082/prophecy" TargetMode="External"/><Relationship Id="rId3" Type="http://schemas.openxmlformats.org/officeDocument/2006/relationships/hyperlink" Target="http://www.britannica.com/EBchecked/topic/256540/Banu-Hashim" TargetMode="External"/><Relationship Id="rId7" Type="http://schemas.openxmlformats.org/officeDocument/2006/relationships/hyperlink" Target="http://www.britannica.com/EBchecked/topic/252552/Halimah-bint-Abi-Dhuayb" TargetMode="External"/><Relationship Id="rId12" Type="http://schemas.openxmlformats.org/officeDocument/2006/relationships/hyperlink" Target="http://www.britannica.com/EBchecked/topic/309173/Kabah"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britannica.com/EBchecked/topic/551813/society" TargetMode="External"/><Relationship Id="rId11" Type="http://schemas.openxmlformats.org/officeDocument/2006/relationships/hyperlink" Target="http://www.britannica.com/EBchecked/topic/316024/Khadijah" TargetMode="External"/><Relationship Id="rId5" Type="http://schemas.openxmlformats.org/officeDocument/2006/relationships/hyperlink" Target="http://www.britannica.com/EBchecked/topic/691/Abd-al-Muttalib" TargetMode="External"/><Relationship Id="rId15" Type="http://schemas.openxmlformats.org/officeDocument/2006/relationships/hyperlink" Target="http://www.britannica.com/EBchecked/topic/396226/Muhammad" TargetMode="External"/><Relationship Id="rId10" Type="http://schemas.openxmlformats.org/officeDocument/2006/relationships/hyperlink" Target="http://www.britannica.com/EBchecked/topic/202575/Fatimah" TargetMode="External"/><Relationship Id="rId4" Type="http://schemas.openxmlformats.org/officeDocument/2006/relationships/hyperlink" Target="http://www.britannica.com/EBchecked/topic/487720/Quraysh" TargetMode="External"/><Relationship Id="rId9" Type="http://schemas.openxmlformats.org/officeDocument/2006/relationships/hyperlink" Target="http://www.britannica.com/EBchecked/topic/15223/Ali" TargetMode="External"/><Relationship Id="rId14" Type="http://schemas.openxmlformats.org/officeDocument/2006/relationships/hyperlink" Target="http://www.britannica.com/EBchecked/topic/223206/Gabrie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ritannica.com/EBchecked/topic/256540/Banu-Hashi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britannica.com/EBchecked/topic/396226/Muhammad/251796/The-advent-of-the-revelation-and-the-Meccan-period" TargetMode="External"/><Relationship Id="rId4" Type="http://schemas.openxmlformats.org/officeDocument/2006/relationships/hyperlink" Target="http://www.britannica.com/EBchecked/topic/487720/Quray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57B6CAA-61F9-B440-8A0B-654047D39A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9105D9-D32F-EE4B-BD6D-CECF493D3CD2}" type="slidenum">
              <a:rPr lang="en-US" altLang="en-US" sz="1200"/>
              <a:pPr/>
              <a:t>3</a:t>
            </a:fld>
            <a:endParaRPr lang="en-US" altLang="en-US" sz="1200"/>
          </a:p>
        </p:txBody>
      </p:sp>
      <p:sp>
        <p:nvSpPr>
          <p:cNvPr id="52227" name="Rectangle 2">
            <a:extLst>
              <a:ext uri="{FF2B5EF4-FFF2-40B4-BE49-F238E27FC236}">
                <a16:creationId xmlns:a16="http://schemas.microsoft.com/office/drawing/2014/main" id="{5AB551D9-78F5-2D40-8EA3-4267573A603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C260B09B-61B2-E84A-923C-F5A31DA3A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00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5802735-108E-754D-B34F-630E237ED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9B73076D-E41D-8D45-AFE7-BE232169D156}" type="slidenum">
              <a:rPr lang="en-US" altLang="en-US" sz="1200"/>
              <a:pPr/>
              <a:t>15</a:t>
            </a:fld>
            <a:endParaRPr lang="en-US" altLang="en-US" sz="1200"/>
          </a:p>
        </p:txBody>
      </p:sp>
      <p:sp>
        <p:nvSpPr>
          <p:cNvPr id="37891" name="Rectangle 2">
            <a:extLst>
              <a:ext uri="{FF2B5EF4-FFF2-40B4-BE49-F238E27FC236}">
                <a16:creationId xmlns:a16="http://schemas.microsoft.com/office/drawing/2014/main" id="{577E9ED8-E75B-3A4C-B077-E21E9CB72A1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1E4FA59-4722-DF48-9745-2C495FE38B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Islam means “submission to the will of Allah” Muslim means “one who has submitted”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Read excerpts from Muhammad’s Night Journey</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586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3FA5174-35D0-B145-9727-5ACD0420B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22481AF2-44C5-9C4B-9F3B-DE0BFDBEA052}" type="slidenum">
              <a:rPr lang="en-US" altLang="en-US" sz="1200"/>
              <a:pPr/>
              <a:t>16</a:t>
            </a:fld>
            <a:endParaRPr lang="en-US" altLang="en-US" sz="1200"/>
          </a:p>
        </p:txBody>
      </p:sp>
      <p:sp>
        <p:nvSpPr>
          <p:cNvPr id="38915" name="Rectangle 2">
            <a:extLst>
              <a:ext uri="{FF2B5EF4-FFF2-40B4-BE49-F238E27FC236}">
                <a16:creationId xmlns:a16="http://schemas.microsoft.com/office/drawing/2014/main" id="{882E87A3-EFD9-5D47-9F09-57D3C25B9C4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9D87C61-B55A-CA40-A905-B740BC046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532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8C5A509-518C-E84B-8CFA-BDEE97D38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E56CD691-F95B-644F-96D9-28D84F3800B1}" type="slidenum">
              <a:rPr lang="en-US" altLang="en-US" sz="1200"/>
              <a:pPr/>
              <a:t>17</a:t>
            </a:fld>
            <a:endParaRPr lang="en-US" altLang="en-US" sz="1200"/>
          </a:p>
        </p:txBody>
      </p:sp>
      <p:sp>
        <p:nvSpPr>
          <p:cNvPr id="39939" name="Rectangle 2">
            <a:extLst>
              <a:ext uri="{FF2B5EF4-FFF2-40B4-BE49-F238E27FC236}">
                <a16:creationId xmlns:a16="http://schemas.microsoft.com/office/drawing/2014/main" id="{C1D968E4-5A99-CA4C-A9A8-416AF17D1E4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A55A8585-1F27-CC4F-A04C-6DE2CA286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cube-shaped structure is roughly 50 feet (15 metres) high, and it is about 35 by 40 feet (10 by 14 metres) at its base. Constructed of gray stone and </a:t>
            </a:r>
            <a:r>
              <a:rPr lang="en-US" altLang="en-US">
                <a:latin typeface="Arial" panose="020B0604020202020204" pitchFamily="34" charset="0"/>
                <a:ea typeface="ＭＳ Ｐゴシック" panose="020B0600070205080204" pitchFamily="34" charset="-128"/>
                <a:hlinkClick r:id="rId3"/>
              </a:rPr>
              <a:t>marble</a:t>
            </a:r>
            <a:r>
              <a:rPr lang="en-US" altLang="en-US">
                <a:latin typeface="Arial" panose="020B0604020202020204" pitchFamily="34" charset="0"/>
                <a:ea typeface="ＭＳ Ｐゴシック" panose="020B0600070205080204" pitchFamily="34" charset="-128"/>
              </a:rPr>
              <a:t>, it is oriented so that its corners roughly correspond to the points of the </a:t>
            </a:r>
            <a:r>
              <a:rPr lang="en-US" altLang="en-US">
                <a:latin typeface="Arial" panose="020B0604020202020204" pitchFamily="34" charset="0"/>
                <a:ea typeface="ＭＳ Ｐゴシック" panose="020B0600070205080204" pitchFamily="34" charset="-128"/>
                <a:hlinkClick r:id="rId4"/>
              </a:rPr>
              <a:t>compass</a:t>
            </a:r>
            <a:r>
              <a:rPr lang="en-US" altLang="en-US">
                <a:latin typeface="Arial" panose="020B0604020202020204" pitchFamily="34" charset="0"/>
                <a:ea typeface="ＭＳ Ｐゴシック" panose="020B0600070205080204" pitchFamily="34" charset="-128"/>
              </a:rPr>
              <a:t>. The interior contains nothing but the three pillars supporting the roof and a number of suspended silver and gold lamps. During most of the year the Kaʿbah is covered with an enormous cloth of black brocade, the </a:t>
            </a:r>
            <a:r>
              <a:rPr lang="en-US" altLang="en-US" i="1">
                <a:latin typeface="Arial" panose="020B0604020202020204" pitchFamily="34" charset="0"/>
                <a:ea typeface="ＭＳ Ｐゴシック" panose="020B0600070205080204" pitchFamily="34" charset="-128"/>
                <a:hlinkClick r:id="rId5"/>
              </a:rPr>
              <a:t>kiswah</a:t>
            </a:r>
            <a:r>
              <a:rPr lang="en-US" altLang="en-US">
                <a:latin typeface="Arial" panose="020B0604020202020204" pitchFamily="34" charset="0"/>
                <a:ea typeface="ＭＳ Ｐゴシック" panose="020B0600070205080204" pitchFamily="34" charset="-128"/>
              </a:rPr>
              <a:t>.</a:t>
            </a:r>
          </a:p>
          <a:p>
            <a:r>
              <a:rPr lang="en-US" altLang="en-US">
                <a:latin typeface="Arial" panose="020B0604020202020204" pitchFamily="34" charset="0"/>
                <a:ea typeface="ＭＳ Ｐゴシック" panose="020B0600070205080204" pitchFamily="34" charset="-128"/>
              </a:rPr>
              <a:t>Located in the eastern corner of the Kaʿbah is the </a:t>
            </a:r>
            <a:r>
              <a:rPr lang="en-US" altLang="en-US">
                <a:latin typeface="Arial" panose="020B0604020202020204" pitchFamily="34" charset="0"/>
                <a:ea typeface="ＭＳ Ｐゴシック" panose="020B0600070205080204" pitchFamily="34" charset="-128"/>
                <a:hlinkClick r:id="rId6"/>
              </a:rPr>
              <a:t>Black Stone of Mecca</a:t>
            </a:r>
            <a:r>
              <a:rPr lang="en-US" altLang="en-US">
                <a:latin typeface="Arial" panose="020B0604020202020204" pitchFamily="34" charset="0"/>
                <a:ea typeface="ＭＳ Ｐゴシック" panose="020B0600070205080204" pitchFamily="34" charset="-128"/>
              </a:rPr>
              <a:t>, whose now-broken pieces are surrounded by a ring of stone and held together by a heavy silver band. According to tradition, this stone was given to </a:t>
            </a:r>
            <a:r>
              <a:rPr lang="en-US" altLang="en-US">
                <a:latin typeface="Arial" panose="020B0604020202020204" pitchFamily="34" charset="0"/>
                <a:ea typeface="ＭＳ Ｐゴシック" panose="020B0600070205080204" pitchFamily="34" charset="-128"/>
                <a:hlinkClick r:id="rId7"/>
              </a:rPr>
              <a:t>Adam</a:t>
            </a:r>
            <a:r>
              <a:rPr lang="en-US" altLang="en-US">
                <a:latin typeface="Arial" panose="020B0604020202020204" pitchFamily="34" charset="0"/>
                <a:ea typeface="ＭＳ Ｐゴシック" panose="020B0600070205080204" pitchFamily="34" charset="-128"/>
              </a:rPr>
              <a:t> on his expulsion from paradise in order to obtain forgiveness of his sins. Legend has it that the stone was originally white but has become black by absorbing the sins of the countless thousands of pilgrims who have kissed and touched it.</a:t>
            </a:r>
          </a:p>
          <a:p>
            <a:r>
              <a:rPr lang="en-US" altLang="en-US">
                <a:latin typeface="Arial" panose="020B0604020202020204" pitchFamily="34" charset="0"/>
                <a:ea typeface="ＭＳ Ｐゴシック" panose="020B0600070205080204" pitchFamily="34" charset="-128"/>
              </a:rPr>
              <a:t>Every Muslim who makes the pilgrimage is required to walk around the Kaʿbah seven times, during which he kisses and touches the Black Stone. When the month of pilgrimages (Dhuʾl-Hijja) is over, a ceremonial washing of the Kaʿbah takes place; religious officials as well as pilgrims take part.</a:t>
            </a:r>
          </a:p>
          <a:p>
            <a:r>
              <a:rPr lang="en-US" altLang="en-US">
                <a:latin typeface="Arial" panose="020B0604020202020204" pitchFamily="34" charset="0"/>
                <a:ea typeface="ＭＳ Ｐゴシック" panose="020B0600070205080204" pitchFamily="34" charset="-128"/>
              </a:rPr>
              <a:t>The early history of the Kaʿbah is not well known, but it is certain that in the period before the rise of </a:t>
            </a:r>
            <a:r>
              <a:rPr lang="en-US" altLang="en-US">
                <a:latin typeface="Arial" panose="020B0604020202020204" pitchFamily="34" charset="0"/>
                <a:ea typeface="ＭＳ Ｐゴシック" panose="020B0600070205080204" pitchFamily="34" charset="-128"/>
                <a:hlinkClick r:id="rId8"/>
              </a:rPr>
              <a:t>Islam</a:t>
            </a:r>
            <a:r>
              <a:rPr lang="en-US" altLang="en-US">
                <a:latin typeface="Arial" panose="020B0604020202020204" pitchFamily="34" charset="0"/>
                <a:ea typeface="ＭＳ Ｐゴシック" panose="020B0600070205080204" pitchFamily="34" charset="-128"/>
              </a:rPr>
              <a:t> it was a polytheist </a:t>
            </a:r>
            <a:r>
              <a:rPr lang="en-US" altLang="en-US">
                <a:latin typeface="Arial" panose="020B0604020202020204" pitchFamily="34" charset="0"/>
                <a:ea typeface="ＭＳ Ｐゴシック" panose="020B0600070205080204" pitchFamily="34" charset="-128"/>
                <a:hlinkClick r:id="rId9"/>
              </a:rPr>
              <a:t>sanctuary</a:t>
            </a:r>
            <a:r>
              <a:rPr lang="en-US" altLang="en-US">
                <a:latin typeface="Arial" panose="020B0604020202020204" pitchFamily="34" charset="0"/>
                <a:ea typeface="ＭＳ Ｐゴシック" panose="020B0600070205080204" pitchFamily="34" charset="-128"/>
              </a:rPr>
              <a:t> and was a site of pilgrimage for people throughout the Arabian Peninsula. The </a:t>
            </a:r>
            <a:r>
              <a:rPr lang="en-US" altLang="en-US">
                <a:latin typeface="Arial" panose="020B0604020202020204" pitchFamily="34" charset="0"/>
                <a:ea typeface="ＭＳ Ｐゴシック" panose="020B0600070205080204" pitchFamily="34" charset="-128"/>
                <a:hlinkClick r:id="rId10"/>
              </a:rPr>
              <a:t>Qurʾān</a:t>
            </a:r>
            <a:r>
              <a:rPr lang="en-US" altLang="en-US">
                <a:latin typeface="Arial" panose="020B0604020202020204" pitchFamily="34" charset="0"/>
                <a:ea typeface="ＭＳ Ｐゴシック" panose="020B0600070205080204" pitchFamily="34" charset="-128"/>
              </a:rPr>
              <a:t> says of </a:t>
            </a:r>
            <a:r>
              <a:rPr lang="en-US" altLang="en-US">
                <a:latin typeface="Arial" panose="020B0604020202020204" pitchFamily="34" charset="0"/>
                <a:ea typeface="ＭＳ Ｐゴシック" panose="020B0600070205080204" pitchFamily="34" charset="-128"/>
                <a:hlinkClick r:id="rId11"/>
              </a:rPr>
              <a:t>Abraham</a:t>
            </a:r>
            <a:r>
              <a:rPr lang="en-US" altLang="en-US">
                <a:latin typeface="Arial" panose="020B0604020202020204" pitchFamily="34" charset="0"/>
                <a:ea typeface="ＭＳ Ｐゴシック" panose="020B0600070205080204" pitchFamily="34" charset="-128"/>
              </a:rPr>
              <a:t> and </a:t>
            </a:r>
            <a:r>
              <a:rPr lang="en-US" altLang="en-US">
                <a:latin typeface="Arial" panose="020B0604020202020204" pitchFamily="34" charset="0"/>
                <a:ea typeface="ＭＳ Ｐゴシック" panose="020B0600070205080204" pitchFamily="34" charset="-128"/>
                <a:hlinkClick r:id="rId12"/>
              </a:rPr>
              <a:t>Ishmael</a:t>
            </a:r>
            <a:r>
              <a:rPr lang="en-US" altLang="en-US">
                <a:latin typeface="Arial" panose="020B0604020202020204" pitchFamily="34" charset="0"/>
                <a:ea typeface="ＭＳ Ｐゴシック" panose="020B0600070205080204" pitchFamily="34" charset="-128"/>
              </a:rPr>
              <a:t> that they “raised the foundations” of the Kaʿbah. The exact sense is ambiguous, but many Muslims have interpreted the phrase to mean that they rebuilt a shrine first erected by Adam of which only the foundations still existed. The Kaʿbah has been destroyed, damaged, and subsequently rebuilt several times since. In 930 the Black Stone itself was carried away by an extreme Shīʿite sect known as the </a:t>
            </a:r>
            <a:r>
              <a:rPr lang="en-US" altLang="en-US">
                <a:latin typeface="Arial" panose="020B0604020202020204" pitchFamily="34" charset="0"/>
                <a:ea typeface="ＭＳ Ｐゴシック" panose="020B0600070205080204" pitchFamily="34" charset="-128"/>
                <a:hlinkClick r:id="rId13"/>
              </a:rPr>
              <a:t>Qarmatian</a:t>
            </a:r>
            <a:r>
              <a:rPr lang="en-US" altLang="en-US">
                <a:latin typeface="Arial" panose="020B0604020202020204" pitchFamily="34" charset="0"/>
                <a:ea typeface="ＭＳ Ｐゴシック" panose="020B0600070205080204" pitchFamily="34" charset="-128"/>
              </a:rPr>
              <a:t>s and held almost 20 years for ransom. During </a:t>
            </a:r>
            <a:r>
              <a:rPr lang="en-US" altLang="en-US">
                <a:latin typeface="Arial" panose="020B0604020202020204" pitchFamily="34" charset="0"/>
                <a:ea typeface="ＭＳ Ｐゴシック" panose="020B0600070205080204" pitchFamily="34" charset="-128"/>
                <a:hlinkClick r:id="rId14"/>
              </a:rPr>
              <a:t>Muhammad</a:t>
            </a:r>
            <a:r>
              <a:rPr lang="en-US" altLang="en-US">
                <a:latin typeface="Arial" panose="020B0604020202020204" pitchFamily="34" charset="0"/>
                <a:ea typeface="ＭＳ Ｐゴシック" panose="020B0600070205080204" pitchFamily="34" charset="-128"/>
              </a:rPr>
              <a:t>’s early ministry, the Kaʿbah was the </a:t>
            </a:r>
            <a:r>
              <a:rPr lang="en-US" altLang="en-US" i="1">
                <a:latin typeface="Arial" panose="020B0604020202020204" pitchFamily="34" charset="0"/>
                <a:ea typeface="ＭＳ Ｐゴシック" panose="020B0600070205080204" pitchFamily="34" charset="-128"/>
                <a:hlinkClick r:id="rId15"/>
              </a:rPr>
              <a:t>qiblah</a:t>
            </a:r>
            <a:r>
              <a:rPr lang="en-US" altLang="en-US">
                <a:latin typeface="Arial" panose="020B0604020202020204" pitchFamily="34" charset="0"/>
                <a:ea typeface="ＭＳ Ｐゴシック" panose="020B0600070205080204" pitchFamily="34" charset="-128"/>
              </a:rPr>
              <a:t>, or direction of prayer, for the Muslim community. After the Muslim migration, or </a:t>
            </a:r>
            <a:r>
              <a:rPr lang="en-US" altLang="en-US">
                <a:latin typeface="Arial" panose="020B0604020202020204" pitchFamily="34" charset="0"/>
                <a:ea typeface="ＭＳ Ｐゴシック" panose="020B0600070205080204" pitchFamily="34" charset="-128"/>
                <a:hlinkClick r:id="rId16"/>
              </a:rPr>
              <a:t>Hijrah</a:t>
            </a:r>
            <a:r>
              <a:rPr lang="en-US" altLang="en-US">
                <a:latin typeface="Arial" panose="020B0604020202020204" pitchFamily="34" charset="0"/>
                <a:ea typeface="ＭＳ Ｐゴシック" panose="020B0600070205080204" pitchFamily="34" charset="-128"/>
              </a:rPr>
              <a:t>, to Medinah, the </a:t>
            </a:r>
            <a:r>
              <a:rPr lang="en-US" altLang="en-US" i="1">
                <a:latin typeface="Arial" panose="020B0604020202020204" pitchFamily="34" charset="0"/>
                <a:ea typeface="ＭＳ Ｐゴシック" panose="020B0600070205080204" pitchFamily="34" charset="-128"/>
              </a:rPr>
              <a:t>qiblah</a:t>
            </a:r>
            <a:r>
              <a:rPr lang="en-US" altLang="en-US">
                <a:latin typeface="Arial" panose="020B0604020202020204" pitchFamily="34" charset="0"/>
                <a:ea typeface="ＭＳ Ｐゴシック" panose="020B0600070205080204" pitchFamily="34" charset="-128"/>
              </a:rPr>
              <a:t> briefly switched to </a:t>
            </a:r>
            <a:r>
              <a:rPr lang="en-US" altLang="en-US">
                <a:latin typeface="Arial" panose="020B0604020202020204" pitchFamily="34" charset="0"/>
                <a:ea typeface="ＭＳ Ｐゴシック" panose="020B0600070205080204" pitchFamily="34" charset="-128"/>
                <a:hlinkClick r:id="rId17"/>
              </a:rPr>
              <a:t>Jerusalem</a:t>
            </a:r>
            <a:r>
              <a:rPr lang="en-US" altLang="en-US">
                <a:latin typeface="Arial" panose="020B0604020202020204" pitchFamily="34" charset="0"/>
                <a:ea typeface="ＭＳ Ｐゴシック" panose="020B0600070205080204" pitchFamily="34" charset="-128"/>
              </a:rPr>
              <a:t> before returning to the Kaʿbah. When Muhammad’s forces conquered Mecca in 630, he ordered the destruction of the pagan idols housed in the shrine and ordered it cleansed of all signs of polytheism. The Kaʿbah has since been the focal point of Muslim piety.</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Ka'bah. (2013). In </a:t>
            </a:r>
            <a:r>
              <a:rPr lang="en-US" altLang="en-US" i="1">
                <a:latin typeface="Arial" panose="020B0604020202020204" pitchFamily="34" charset="0"/>
                <a:ea typeface="ＭＳ Ｐゴシック" panose="020B0600070205080204" pitchFamily="34" charset="-128"/>
              </a:rPr>
              <a:t>Encyclopædia Britannica</a:t>
            </a:r>
            <a:r>
              <a:rPr lang="en-US" altLang="en-US">
                <a:latin typeface="Arial" panose="020B0604020202020204" pitchFamily="34" charset="0"/>
                <a:ea typeface="ＭＳ Ｐゴシック" panose="020B0600070205080204" pitchFamily="34" charset="-128"/>
              </a:rPr>
              <a:t>. Retrieved from </a:t>
            </a:r>
            <a:r>
              <a:rPr lang="en-US" altLang="en-US">
                <a:latin typeface="Arial" panose="020B0604020202020204" pitchFamily="34" charset="0"/>
                <a:ea typeface="ＭＳ Ｐゴシック" panose="020B0600070205080204" pitchFamily="34" charset="-128"/>
                <a:hlinkClick r:id="rId18"/>
              </a:rPr>
              <a:t>http://www.britannica.com/EBchecked/topic/309173/Kabah</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9210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BE48F49-CFE6-8042-8556-F5CFE4052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62885D0A-8F29-924D-857F-3E9B54307F4B}" type="slidenum">
              <a:rPr lang="en-US" altLang="en-US" sz="1200"/>
              <a:pPr/>
              <a:t>18</a:t>
            </a:fld>
            <a:endParaRPr lang="en-US" altLang="en-US" sz="1200"/>
          </a:p>
        </p:txBody>
      </p:sp>
      <p:sp>
        <p:nvSpPr>
          <p:cNvPr id="40963" name="Rectangle 2">
            <a:extLst>
              <a:ext uri="{FF2B5EF4-FFF2-40B4-BE49-F238E27FC236}">
                <a16:creationId xmlns:a16="http://schemas.microsoft.com/office/drawing/2014/main" id="{E89A01AC-6D3F-3643-84BB-0FB28A597A1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0732D39-A1DB-694C-8CDF-260D82327F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918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6FB88AB-6B69-BF4B-9603-9ED05C61D8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246DC43C-1645-DC46-ACE4-3DECACBE93F2}" type="slidenum">
              <a:rPr lang="en-US" altLang="en-US" sz="1200"/>
              <a:pPr/>
              <a:t>19</a:t>
            </a:fld>
            <a:endParaRPr lang="en-US" altLang="en-US" sz="1200"/>
          </a:p>
        </p:txBody>
      </p:sp>
      <p:sp>
        <p:nvSpPr>
          <p:cNvPr id="41987" name="Rectangle 2">
            <a:extLst>
              <a:ext uri="{FF2B5EF4-FFF2-40B4-BE49-F238E27FC236}">
                <a16:creationId xmlns:a16="http://schemas.microsoft.com/office/drawing/2014/main" id="{B1450E46-942A-BD43-9D81-02A2DD3AA0D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D01E1F6-DE4D-E744-BD89-09BB8A0CFA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1210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449DB69-01F5-3547-9E97-C86C46874E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16F50B4F-BBA3-794E-8127-D2D14662BE3C}" type="slidenum">
              <a:rPr lang="en-US" altLang="en-US" sz="1200"/>
              <a:pPr/>
              <a:t>20</a:t>
            </a:fld>
            <a:endParaRPr lang="en-US" altLang="en-US" sz="1200"/>
          </a:p>
        </p:txBody>
      </p:sp>
      <p:sp>
        <p:nvSpPr>
          <p:cNvPr id="46083" name="Rectangle 2">
            <a:extLst>
              <a:ext uri="{FF2B5EF4-FFF2-40B4-BE49-F238E27FC236}">
                <a16:creationId xmlns:a16="http://schemas.microsoft.com/office/drawing/2014/main" id="{25E39097-A98E-1F46-BCB8-26C34B014F2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C995F62-61F2-3A45-88A6-8F770468ED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Caliphs saw victory in battle as approval from Allah.  This encouraged them to continue to battle to spread Islam.</a:t>
            </a:r>
          </a:p>
        </p:txBody>
      </p:sp>
    </p:spTree>
    <p:extLst>
      <p:ext uri="{BB962C8B-B14F-4D97-AF65-F5344CB8AC3E}">
        <p14:creationId xmlns:p14="http://schemas.microsoft.com/office/powerpoint/2010/main" val="110196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FCB6858-4ACC-F74D-AC86-05EF1A45CC87}"/>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B8700B43-9E14-354B-84C9-821CB8986B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Qur’an forbade forced conversion.  Christians &amp; Jews were favored because they shared a common origin, Abraham. While Christians &amp; Jews could not spread their religion they could be officials, scholars, and bureaucrats.  Islam was a tolerant religion. </a:t>
            </a:r>
          </a:p>
        </p:txBody>
      </p:sp>
      <p:sp>
        <p:nvSpPr>
          <p:cNvPr id="47108" name="Slide Number Placeholder 3">
            <a:extLst>
              <a:ext uri="{FF2B5EF4-FFF2-40B4-BE49-F238E27FC236}">
                <a16:creationId xmlns:a16="http://schemas.microsoft.com/office/drawing/2014/main" id="{6EF3904E-79AC-3A45-9C75-355D456437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CE0764CF-8A2F-EB47-8B01-A7A531407DB1}" type="slidenum">
              <a:rPr lang="en-US" altLang="en-US" sz="1200"/>
              <a:pPr/>
              <a:t>21</a:t>
            </a:fld>
            <a:endParaRPr lang="en-US" altLang="en-US" sz="1200"/>
          </a:p>
        </p:txBody>
      </p:sp>
    </p:spTree>
    <p:extLst>
      <p:ext uri="{BB962C8B-B14F-4D97-AF65-F5344CB8AC3E}">
        <p14:creationId xmlns:p14="http://schemas.microsoft.com/office/powerpoint/2010/main" val="193183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4ACBD02-37B5-934B-9F8A-A059B0145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F1E11C66-80ED-EA4E-A607-F02E132B292E}" type="slidenum">
              <a:rPr lang="en-US" altLang="en-US" sz="1200"/>
              <a:pPr/>
              <a:t>23</a:t>
            </a:fld>
            <a:endParaRPr lang="en-US" altLang="en-US" sz="1200"/>
          </a:p>
        </p:txBody>
      </p:sp>
      <p:sp>
        <p:nvSpPr>
          <p:cNvPr id="48131" name="Rectangle 2">
            <a:extLst>
              <a:ext uri="{FF2B5EF4-FFF2-40B4-BE49-F238E27FC236}">
                <a16:creationId xmlns:a16="http://schemas.microsoft.com/office/drawing/2014/main" id="{BB8A0E22-515D-574B-8128-B5855B8144B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B8AB83F-5B29-6D47-A29C-E6965EBF4A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5736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552902B-C04C-0A4F-A8C6-21D73D1CF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C0F49B00-DECB-FD4F-BE0B-4D76DABDCA6F}" type="slidenum">
              <a:rPr lang="en-US" altLang="en-US" sz="1200"/>
              <a:pPr/>
              <a:t>24</a:t>
            </a:fld>
            <a:endParaRPr lang="en-US" altLang="en-US" sz="1200"/>
          </a:p>
        </p:txBody>
      </p:sp>
      <p:sp>
        <p:nvSpPr>
          <p:cNvPr id="49155" name="Rectangle 2">
            <a:extLst>
              <a:ext uri="{FF2B5EF4-FFF2-40B4-BE49-F238E27FC236}">
                <a16:creationId xmlns:a16="http://schemas.microsoft.com/office/drawing/2014/main" id="{CF5FE1A5-2B6D-8947-90BC-1025FED9A74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3220516-38C3-8741-823A-19B2EFA4E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62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E177E1A-609F-3347-9742-110B28A5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714973FD-81E6-A345-929E-772C676DC288}" type="slidenum">
              <a:rPr lang="en-US" altLang="en-US" sz="1200"/>
              <a:pPr/>
              <a:t>25</a:t>
            </a:fld>
            <a:endParaRPr lang="en-US" altLang="en-US" sz="1200"/>
          </a:p>
        </p:txBody>
      </p:sp>
      <p:sp>
        <p:nvSpPr>
          <p:cNvPr id="50179" name="Rectangle 2">
            <a:extLst>
              <a:ext uri="{FF2B5EF4-FFF2-40B4-BE49-F238E27FC236}">
                <a16:creationId xmlns:a16="http://schemas.microsoft.com/office/drawing/2014/main" id="{CD3D641A-CD66-3642-B457-D4EDABA7C5B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EF2CDE2-876A-DF44-A179-85FB54045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435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E47FC69-3DCE-1944-8C83-8504DD8D1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F0B66B-0CA0-DA48-94CE-2FE951BF4A0A}" type="slidenum">
              <a:rPr lang="en-US" altLang="en-US" sz="1200"/>
              <a:pPr/>
              <a:t>4</a:t>
            </a:fld>
            <a:endParaRPr lang="en-US" altLang="en-US" sz="1200"/>
          </a:p>
        </p:txBody>
      </p:sp>
      <p:sp>
        <p:nvSpPr>
          <p:cNvPr id="53251" name="Rectangle 2">
            <a:extLst>
              <a:ext uri="{FF2B5EF4-FFF2-40B4-BE49-F238E27FC236}">
                <a16:creationId xmlns:a16="http://schemas.microsoft.com/office/drawing/2014/main" id="{634D554E-884C-0A4B-9D84-76F7A079C9E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CDB463B-0F1B-2C45-AFDA-9FA050446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638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7802678-8517-6D4C-B172-C6F2EE112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E2FAED70-DFF6-7547-8DA2-3203D768FE50}" type="slidenum">
              <a:rPr lang="en-US" altLang="en-US" sz="1200"/>
              <a:pPr/>
              <a:t>26</a:t>
            </a:fld>
            <a:endParaRPr lang="en-US" altLang="en-US" sz="1200"/>
          </a:p>
        </p:txBody>
      </p:sp>
      <p:sp>
        <p:nvSpPr>
          <p:cNvPr id="43011" name="Rectangle 2">
            <a:extLst>
              <a:ext uri="{FF2B5EF4-FFF2-40B4-BE49-F238E27FC236}">
                <a16:creationId xmlns:a16="http://schemas.microsoft.com/office/drawing/2014/main" id="{0A72C8DF-8A48-F444-9B58-138402DCFF6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4A7B042-4B57-2D46-A277-47AA5728D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Qur'an commands Muslims to believe in the revelations given to all of God's prophets. These prophets include Moses, David, and Jesus (peace be upon them). Muslims must believe in the revelations received by such prophets. Books associated with them are called by the names Torah, Psalms, and Gospel. Muslims, therefore believe in the original Torah, Psalms and Gospel.</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5503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9BCDF23-0BCA-224D-A88D-F89122CA9A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F55448B6-FC37-5047-A4FB-7ACC68C03B03}" type="slidenum">
              <a:rPr lang="en-US" altLang="en-US" sz="1200"/>
              <a:pPr/>
              <a:t>27</a:t>
            </a:fld>
            <a:endParaRPr lang="en-US" altLang="en-US" sz="1200"/>
          </a:p>
        </p:txBody>
      </p:sp>
      <p:sp>
        <p:nvSpPr>
          <p:cNvPr id="52227" name="Rectangle 2">
            <a:extLst>
              <a:ext uri="{FF2B5EF4-FFF2-40B4-BE49-F238E27FC236}">
                <a16:creationId xmlns:a16="http://schemas.microsoft.com/office/drawing/2014/main" id="{19A63B46-706B-7044-AF95-08C759910F0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DF7A7A8-EC2B-8E4F-AF18-288E63695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1700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B296757-BEAF-3B45-A640-A65B25E2B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58A13352-CEB4-DE45-BE19-22041F4BEBE6}" type="slidenum">
              <a:rPr lang="en-US" altLang="en-US" sz="1200"/>
              <a:pPr/>
              <a:t>28</a:t>
            </a:fld>
            <a:endParaRPr lang="en-US" altLang="en-US" sz="1200"/>
          </a:p>
        </p:txBody>
      </p:sp>
      <p:sp>
        <p:nvSpPr>
          <p:cNvPr id="53251" name="Rectangle 2">
            <a:extLst>
              <a:ext uri="{FF2B5EF4-FFF2-40B4-BE49-F238E27FC236}">
                <a16:creationId xmlns:a16="http://schemas.microsoft.com/office/drawing/2014/main" id="{1A85D461-9B14-E34D-AB29-33830B6DABA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7668E65-6A05-AE4C-9081-73033A53D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eaLnBrk="1" hangingPunct="1"/>
            <a:r>
              <a:rPr lang="en-US" altLang="en-US">
                <a:latin typeface="Arial" panose="020B0604020202020204" pitchFamily="34" charset="0"/>
                <a:ea typeface="ＭＳ Ｐゴシック" panose="020B0600070205080204" pitchFamily="34" charset="-128"/>
              </a:rPr>
              <a:t>2. Medical knowledge superior to west</a:t>
            </a:r>
          </a:p>
          <a:p>
            <a:pPr marL="514350" indent="-514350" eaLnBrk="1" hangingPunct="1"/>
            <a:r>
              <a:rPr lang="en-US" altLang="en-US">
                <a:latin typeface="Arial" panose="020B0604020202020204" pitchFamily="34" charset="0"/>
                <a:ea typeface="ＭＳ Ｐゴシック" panose="020B0600070205080204" pitchFamily="34" charset="-128"/>
              </a:rPr>
              <a:t>      3. Knowledge and experience in anatomy and</a:t>
            </a:r>
          </a:p>
          <a:p>
            <a:pPr marL="514350" indent="-514350" eaLnBrk="1" hangingPunct="1"/>
            <a:r>
              <a:rPr lang="en-US" altLang="en-US">
                <a:latin typeface="Arial" panose="020B0604020202020204" pitchFamily="34" charset="0"/>
                <a:ea typeface="ＭＳ Ｐゴシック" panose="020B0600070205080204" pitchFamily="34" charset="-128"/>
              </a:rPr>
              <a:t>          pharmaceutical prescriptions further advanced</a:t>
            </a:r>
          </a:p>
          <a:p>
            <a:pPr marL="514350" indent="-514350"/>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649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73213F0-C4EF-E843-A525-E453669D4BC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9A55CB5-B49E-A54F-939A-D5DA4D1BD8B5}"/>
              </a:ext>
            </a:extLst>
          </p:cNvPr>
          <p:cNvSpPr>
            <a:spLocks noGrp="1"/>
          </p:cNvSpPr>
          <p:nvPr>
            <p:ph type="body" idx="1"/>
          </p:nvPr>
        </p:nvSpPr>
        <p:spPr/>
        <p:txBody>
          <a:bodyPr>
            <a:normAutofit/>
          </a:bodyPr>
          <a:lstStyle/>
          <a:p>
            <a:pPr marL="514350" indent="-514350">
              <a:defRPr/>
            </a:pPr>
            <a:r>
              <a:rPr lang="en-US" altLang="en-US">
                <a:solidFill>
                  <a:schemeClr val="bg1"/>
                </a:solidFill>
                <a:effectLst>
                  <a:outerShdw blurRad="38100" dist="38100" dir="2700000" algn="tl">
                    <a:srgbClr val="C0C0C0"/>
                  </a:outerShdw>
                </a:effectLst>
                <a:latin typeface="Calibri" charset="0"/>
              </a:rPr>
              <a:t>(could</a:t>
            </a:r>
          </a:p>
          <a:p>
            <a:pPr marL="514350" indent="-514350">
              <a:defRPr/>
            </a:pPr>
            <a:r>
              <a:rPr lang="en-US" altLang="en-US">
                <a:solidFill>
                  <a:schemeClr val="bg1"/>
                </a:solidFill>
                <a:effectLst>
                  <a:outerShdw blurRad="38100" dist="38100" dir="2700000" algn="tl">
                    <a:srgbClr val="C0C0C0"/>
                  </a:outerShdw>
                </a:effectLst>
                <a:latin typeface="Calibri" charset="0"/>
              </a:rPr>
              <a:t>           only have 4 wives and all</a:t>
            </a:r>
          </a:p>
          <a:p>
            <a:pPr marL="514350" indent="-514350">
              <a:defRPr/>
            </a:pPr>
            <a:r>
              <a:rPr lang="en-US" altLang="en-US">
                <a:solidFill>
                  <a:schemeClr val="bg1"/>
                </a:solidFill>
                <a:effectLst>
                  <a:outerShdw blurRad="38100" dist="38100" dir="2700000" algn="tl">
                    <a:srgbClr val="C0C0C0"/>
                  </a:outerShdw>
                </a:effectLst>
                <a:latin typeface="Calibri" charset="0"/>
              </a:rPr>
              <a:t>           must be treated equally…</a:t>
            </a:r>
          </a:p>
          <a:p>
            <a:pPr marL="514350" indent="-514350">
              <a:defRPr/>
            </a:pPr>
            <a:r>
              <a:rPr lang="en-US" altLang="en-US">
                <a:solidFill>
                  <a:schemeClr val="bg1"/>
                </a:solidFill>
                <a:effectLst>
                  <a:outerShdw blurRad="38100" dist="38100" dir="2700000" algn="tl">
                    <a:srgbClr val="C0C0C0"/>
                  </a:outerShdw>
                </a:effectLst>
                <a:latin typeface="Calibri" charset="0"/>
              </a:rPr>
              <a:t>           must have $$ to support</a:t>
            </a:r>
          </a:p>
          <a:p>
            <a:pPr marL="514350" indent="-514350">
              <a:defRPr/>
            </a:pPr>
            <a:r>
              <a:rPr lang="en-US" altLang="en-US">
                <a:solidFill>
                  <a:schemeClr val="bg1"/>
                </a:solidFill>
                <a:effectLst>
                  <a:outerShdw blurRad="38100" dist="38100" dir="2700000" algn="tl">
                    <a:srgbClr val="C0C0C0"/>
                  </a:outerShdw>
                </a:effectLst>
                <a:latin typeface="Calibri" charset="0"/>
              </a:rPr>
              <a:t>           them equally) </a:t>
            </a:r>
          </a:p>
          <a:p>
            <a:pPr marL="514350" indent="-514350">
              <a:defRPr/>
            </a:pPr>
            <a:endParaRPr lang="en-US" altLang="en-US"/>
          </a:p>
        </p:txBody>
      </p:sp>
      <p:sp>
        <p:nvSpPr>
          <p:cNvPr id="54276" name="Slide Number Placeholder 3">
            <a:extLst>
              <a:ext uri="{FF2B5EF4-FFF2-40B4-BE49-F238E27FC236}">
                <a16:creationId xmlns:a16="http://schemas.microsoft.com/office/drawing/2014/main" id="{42E941B5-31BE-9149-8829-700A47AA40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35E1BDD0-16FF-2244-A75B-B8FE20B36E66}" type="slidenum">
              <a:rPr lang="en-US" altLang="en-US" sz="1200"/>
              <a:pPr/>
              <a:t>29</a:t>
            </a:fld>
            <a:endParaRPr lang="en-US" altLang="en-US" sz="1200"/>
          </a:p>
        </p:txBody>
      </p:sp>
    </p:spTree>
    <p:extLst>
      <p:ext uri="{BB962C8B-B14F-4D97-AF65-F5344CB8AC3E}">
        <p14:creationId xmlns:p14="http://schemas.microsoft.com/office/powerpoint/2010/main" val="304621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AAE1BE3-677D-7B4D-85ED-5ADD86360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92F5D2-8765-A04D-B8E1-94165856FF30}" type="slidenum">
              <a:rPr lang="en-US" altLang="en-US" sz="1200"/>
              <a:pPr/>
              <a:t>6</a:t>
            </a:fld>
            <a:endParaRPr lang="en-US" altLang="en-US" sz="1200"/>
          </a:p>
        </p:txBody>
      </p:sp>
      <p:sp>
        <p:nvSpPr>
          <p:cNvPr id="54275" name="Rectangle 2">
            <a:extLst>
              <a:ext uri="{FF2B5EF4-FFF2-40B4-BE49-F238E27FC236}">
                <a16:creationId xmlns:a16="http://schemas.microsoft.com/office/drawing/2014/main" id="{CE108FD4-8BBA-D145-8DD3-0F98A09CC8C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292D4EA-C5EA-D948-9A52-8B5852B96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685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E0186DC-461C-2A43-BA0C-7AC1A41999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1186EA-AC46-7B49-A7EA-405ABC6878E5}" type="slidenum">
              <a:rPr lang="en-US" altLang="en-US" sz="1200"/>
              <a:pPr/>
              <a:t>7</a:t>
            </a:fld>
            <a:endParaRPr lang="en-US" altLang="en-US" sz="1200"/>
          </a:p>
        </p:txBody>
      </p:sp>
      <p:sp>
        <p:nvSpPr>
          <p:cNvPr id="55299" name="Rectangle 2">
            <a:extLst>
              <a:ext uri="{FF2B5EF4-FFF2-40B4-BE49-F238E27FC236}">
                <a16:creationId xmlns:a16="http://schemas.microsoft.com/office/drawing/2014/main" id="{2C773AEA-E290-DB42-BE2D-CAC192FA955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C196383-20B9-9B47-A04C-AA6473BC4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1150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ED79ED5-99E6-C140-91A8-1A4E67AE2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B824A0-6907-484B-A546-53DD5E8860A6}" type="slidenum">
              <a:rPr lang="en-US" altLang="en-US" sz="1200"/>
              <a:pPr/>
              <a:t>8</a:t>
            </a:fld>
            <a:endParaRPr lang="en-US" altLang="en-US" sz="1200"/>
          </a:p>
        </p:txBody>
      </p:sp>
      <p:sp>
        <p:nvSpPr>
          <p:cNvPr id="56323" name="Rectangle 2">
            <a:extLst>
              <a:ext uri="{FF2B5EF4-FFF2-40B4-BE49-F238E27FC236}">
                <a16:creationId xmlns:a16="http://schemas.microsoft.com/office/drawing/2014/main" id="{D151A9A0-7A44-F440-8B69-6053CC842B3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59D5640-4B0D-894C-B7DD-D0BF17D29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371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B2306FB-C060-8A40-8BAF-CEACC6ED53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002240-04F9-404F-9724-9354A388AC26}" type="slidenum">
              <a:rPr lang="en-US" altLang="en-US" sz="1200"/>
              <a:pPr/>
              <a:t>9</a:t>
            </a:fld>
            <a:endParaRPr lang="en-US" altLang="en-US" sz="1200"/>
          </a:p>
        </p:txBody>
      </p:sp>
      <p:sp>
        <p:nvSpPr>
          <p:cNvPr id="57347" name="Rectangle 2">
            <a:extLst>
              <a:ext uri="{FF2B5EF4-FFF2-40B4-BE49-F238E27FC236}">
                <a16:creationId xmlns:a16="http://schemas.microsoft.com/office/drawing/2014/main" id="{CFC94587-A9A3-5E49-B253-C5304A7B438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0FDB5F5-E7BD-0C45-BFAF-A251C5953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421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02FA1B2-DC5D-DA47-BE1E-610711FED9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5E5ED5-04C8-2140-9925-8B566028C027}" type="slidenum">
              <a:rPr lang="en-US" altLang="en-US" sz="1200"/>
              <a:pPr/>
              <a:t>11</a:t>
            </a:fld>
            <a:endParaRPr lang="en-US" altLang="en-US" sz="1200"/>
          </a:p>
        </p:txBody>
      </p:sp>
      <p:sp>
        <p:nvSpPr>
          <p:cNvPr id="58371" name="Rectangle 2">
            <a:extLst>
              <a:ext uri="{FF2B5EF4-FFF2-40B4-BE49-F238E27FC236}">
                <a16:creationId xmlns:a16="http://schemas.microsoft.com/office/drawing/2014/main" id="{6400DE73-93D2-144D-B24E-B7A4B1330A5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6CE9B8C1-9B62-3C47-9D39-EE2AD838C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159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AB9751F-5E59-3E4A-909C-2F0385594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4D4CED3A-90FB-4F42-8276-CC3EC5B01546}" type="slidenum">
              <a:rPr lang="en-US" altLang="en-US" sz="1200"/>
              <a:pPr/>
              <a:t>13</a:t>
            </a:fld>
            <a:endParaRPr lang="en-US" altLang="en-US" sz="1200"/>
          </a:p>
        </p:txBody>
      </p:sp>
      <p:sp>
        <p:nvSpPr>
          <p:cNvPr id="34819" name="Rectangle 2">
            <a:extLst>
              <a:ext uri="{FF2B5EF4-FFF2-40B4-BE49-F238E27FC236}">
                <a16:creationId xmlns:a16="http://schemas.microsoft.com/office/drawing/2014/main" id="{EDE6576B-340D-604F-A811-D97CB26A40B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3131ABE-ACD9-C84E-8988-C081F7032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At the time of Muhammad’s birth Mecca was a mixture of Christian, Jewish, and polytheistic beliefs. Caravan trader</a:t>
            </a:r>
          </a:p>
          <a:p>
            <a:pPr eaLnBrk="1" hangingPunct="1"/>
            <a:r>
              <a:rPr lang="en-US" altLang="en-US">
                <a:latin typeface="Arial" panose="020B0604020202020204" pitchFamily="34" charset="0"/>
                <a:ea typeface="ＭＳ Ｐゴシック" panose="020B0600070205080204" pitchFamily="34" charset="-128"/>
              </a:rPr>
              <a:t>Married an older woman for her business: Khadija, had four daughters</a:t>
            </a:r>
          </a:p>
          <a:p>
            <a:pPr eaLnBrk="1" hangingPunct="1"/>
            <a:r>
              <a:rPr lang="en-US" altLang="en-US">
                <a:latin typeface="Arial" panose="020B0604020202020204" pitchFamily="34" charset="0"/>
                <a:ea typeface="ＭＳ Ｐゴシック" panose="020B0600070205080204" pitchFamily="34" charset="-128"/>
              </a:rPr>
              <a:t>Muhammad began working for Khadija at 25 as her business manager.  She was 40.  Later they married.</a:t>
            </a:r>
          </a:p>
          <a:p>
            <a:pPr eaLnBrk="1" hangingPunct="1"/>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Soon after this momentous event in the history of Arabia, Muhammad was born in Mecca. His father, ʿAbd Allāh, and his mother, Āminah, belonged to the family of the </a:t>
            </a:r>
            <a:r>
              <a:rPr lang="en-US" altLang="en-US">
                <a:latin typeface="Arial" panose="020B0604020202020204" pitchFamily="34" charset="0"/>
                <a:ea typeface="ＭＳ Ｐゴシック" panose="020B0600070205080204" pitchFamily="34" charset="-128"/>
                <a:hlinkClick r:id="rId3"/>
              </a:rPr>
              <a:t>Banū Hāshim</a:t>
            </a:r>
            <a:r>
              <a:rPr lang="en-US" altLang="en-US">
                <a:latin typeface="Arial" panose="020B0604020202020204" pitchFamily="34" charset="0"/>
                <a:ea typeface="ＭＳ Ｐゴシック" panose="020B0600070205080204" pitchFamily="34" charset="-128"/>
              </a:rPr>
              <a:t>, a branch of the powerful </a:t>
            </a:r>
            <a:r>
              <a:rPr lang="en-US" altLang="en-US">
                <a:latin typeface="Arial" panose="020B0604020202020204" pitchFamily="34" charset="0"/>
                <a:ea typeface="ＭＳ Ｐゴシック" panose="020B0600070205080204" pitchFamily="34" charset="-128"/>
                <a:hlinkClick r:id="rId4"/>
              </a:rPr>
              <a:t>Quraysh</a:t>
            </a:r>
            <a:r>
              <a:rPr lang="en-US" altLang="en-US">
                <a:latin typeface="Arial" panose="020B0604020202020204" pitchFamily="34" charset="0"/>
                <a:ea typeface="ＭＳ Ｐゴシック" panose="020B0600070205080204" pitchFamily="34" charset="-128"/>
              </a:rPr>
              <a:t>, the ruling tribe of Mecca, that also guarded its most sacred shrine, the Kaʿbah. Because ʿAbd Allāh died before Muhammad’s birth, Āminah placed all her hopes in the newborn child. Without a father, Muhammad experienced many hardships even though his grandfather </a:t>
            </a:r>
            <a:r>
              <a:rPr lang="en-US" altLang="en-US">
                <a:latin typeface="Arial" panose="020B0604020202020204" pitchFamily="34" charset="0"/>
                <a:ea typeface="ＭＳ Ｐゴシック" panose="020B0600070205080204" pitchFamily="34" charset="-128"/>
                <a:hlinkClick r:id="rId5"/>
              </a:rPr>
              <a:t>ʿAbd al-Muṭṭalib</a:t>
            </a:r>
            <a:r>
              <a:rPr lang="en-US" altLang="en-US">
                <a:latin typeface="Arial" panose="020B0604020202020204" pitchFamily="34" charset="0"/>
                <a:ea typeface="ＭＳ Ｐゴシック" panose="020B0600070205080204" pitchFamily="34" charset="-128"/>
              </a:rPr>
              <a:t> was a leader in the Meccan community. The emphasis in Islamic </a:t>
            </a:r>
            <a:r>
              <a:rPr lang="en-US" altLang="en-US">
                <a:latin typeface="Arial" panose="020B0604020202020204" pitchFamily="34" charset="0"/>
                <a:ea typeface="ＭＳ Ｐゴシック" panose="020B0600070205080204" pitchFamily="34" charset="-128"/>
                <a:hlinkClick r:id="rId6"/>
              </a:rPr>
              <a:t>society</a:t>
            </a:r>
            <a:r>
              <a:rPr lang="en-US" altLang="en-US">
                <a:latin typeface="Arial" panose="020B0604020202020204" pitchFamily="34" charset="0"/>
                <a:ea typeface="ＭＳ Ｐゴシック" panose="020B0600070205080204" pitchFamily="34" charset="-128"/>
              </a:rPr>
              <a:t> on generosity to orphans is related to the childhood experiences of Muhammad as well as to his subsequent love for orphans and the Qurʾānic injunctions concerning their treatment.</a:t>
            </a:r>
          </a:p>
          <a:p>
            <a:r>
              <a:rPr lang="en-US" altLang="en-US">
                <a:latin typeface="Arial" panose="020B0604020202020204" pitchFamily="34" charset="0"/>
                <a:ea typeface="ＭＳ Ｐゴシック" panose="020B0600070205080204" pitchFamily="34" charset="-128"/>
              </a:rPr>
              <a:t>In order for Muhammad to master Arabic in its pure form and become well acquainted with Arab traditions, Āminah sent him as a baby into the desert, as was the custom of all great Arab families at that time. In the desert, it was believed, one learned the qualities of self-discipline, nobility, and freedom. A sojourn in the desert also offered escape from the domination of time and the corruption of the city. Moreover, it provided the opportunity to become a better speaker through exposure to the eloquent Arabic spoken by the Bedouin. In this way the bond with the desert and its purity and sobriety was renewed for city dwellers in every generation. Āminah chose a poor woman named </a:t>
            </a:r>
            <a:r>
              <a:rPr lang="en-US" altLang="en-US">
                <a:latin typeface="Arial" panose="020B0604020202020204" pitchFamily="34" charset="0"/>
                <a:ea typeface="ＭＳ Ｐゴシック" panose="020B0600070205080204" pitchFamily="34" charset="-128"/>
                <a:hlinkClick r:id="rId7"/>
              </a:rPr>
              <a:t>Ḥalīmah</a:t>
            </a:r>
            <a:r>
              <a:rPr lang="en-US" altLang="en-US">
                <a:latin typeface="Arial" panose="020B0604020202020204" pitchFamily="34" charset="0"/>
                <a:ea typeface="ＭＳ Ｐゴシック" panose="020B0600070205080204" pitchFamily="34" charset="-128"/>
              </a:rPr>
              <a:t> from the tribe of Banū Saʿd, a branch of the Hawāzin, to suckle and nurture her son. And so the young Muhammad spent several years in the desert.</a:t>
            </a:r>
          </a:p>
          <a:p>
            <a:r>
              <a:rPr lang="en-US" altLang="en-US">
                <a:latin typeface="Arial" panose="020B0604020202020204" pitchFamily="34" charset="0"/>
                <a:ea typeface="ＭＳ Ｐゴシック" panose="020B0600070205080204" pitchFamily="34" charset="-128"/>
              </a:rPr>
              <a:t>It was also at this time that, according to tradition, two angels appeared to Muhammad in the guise of men, opened his breast, and purified his heart with snow. This episode, which exemplifies the Islamic belief that God purified his prophet and protected him from sin, was also described by Muhammad: “There came unto me two men, clothed in white, with a gold basin full of snow. Then they laid upon me, and, splitting open my breast, they brought forth my heart. This likewise they split open and took from it a black clot which they cast away. Then they washed my heart and my breast with the snow” (Martin Lings, </a:t>
            </a:r>
            <a:r>
              <a:rPr lang="en-US" altLang="en-US" i="1">
                <a:latin typeface="Arial" panose="020B0604020202020204" pitchFamily="34" charset="0"/>
                <a:ea typeface="ＭＳ Ｐゴシック" panose="020B0600070205080204" pitchFamily="34" charset="-128"/>
              </a:rPr>
              <a:t>Muhammad: His Life, Based on the Earliest Sources</a:t>
            </a:r>
            <a:r>
              <a:rPr lang="en-US" altLang="en-US">
                <a:latin typeface="Arial" panose="020B0604020202020204" pitchFamily="34" charset="0"/>
                <a:ea typeface="ＭＳ Ｐゴシック" panose="020B0600070205080204" pitchFamily="34" charset="-128"/>
              </a:rPr>
              <a:t>, 1991). Muhammad then repeated the verse, found in the Hadith, “Satan toucheth every son of Adam the day his mother beareth him, save only Mary and her son.” Amazed by this event and also noticing a mole on Muhammad’s back (later identified in the traditional sources as the sign of prophecy), Ḥalīmah and her husband, Ḥārith, took the boy back to Mecca.</a:t>
            </a:r>
          </a:p>
          <a:p>
            <a:r>
              <a:rPr lang="en-US" altLang="en-US">
                <a:latin typeface="Arial" panose="020B0604020202020204" pitchFamily="34" charset="0"/>
                <a:ea typeface="ＭＳ Ｐゴシック" panose="020B0600070205080204" pitchFamily="34" charset="-128"/>
              </a:rPr>
              <a:t>Muhammad’s mother died when he was six years old. Now completely orphaned, he was brought up by his grandfather </a:t>
            </a:r>
            <a:r>
              <a:rPr lang="en-US" altLang="en-US">
                <a:latin typeface="Arial" panose="020B0604020202020204" pitchFamily="34" charset="0"/>
                <a:ea typeface="ＭＳ Ｐゴシック" panose="020B0600070205080204" pitchFamily="34" charset="-128"/>
                <a:hlinkClick r:id="rId5"/>
              </a:rPr>
              <a:t>ʿAbd al-Muṭṭalib</a:t>
            </a:r>
            <a:r>
              <a:rPr lang="en-US" altLang="en-US">
                <a:latin typeface="Arial" panose="020B0604020202020204" pitchFamily="34" charset="0"/>
                <a:ea typeface="ＭＳ Ｐゴシック" panose="020B0600070205080204" pitchFamily="34" charset="-128"/>
              </a:rPr>
              <a:t>, who also died two years later. He was then placed in the care of </a:t>
            </a:r>
            <a:r>
              <a:rPr lang="en-US" altLang="en-US">
                <a:latin typeface="Arial" panose="020B0604020202020204" pitchFamily="34" charset="0"/>
                <a:ea typeface="ＭＳ Ｐゴシック" panose="020B0600070205080204" pitchFamily="34" charset="-128"/>
                <a:hlinkClick r:id="rId8"/>
              </a:rPr>
              <a:t>Abū Ṭālib</a:t>
            </a:r>
            <a:r>
              <a:rPr lang="en-US" altLang="en-US">
                <a:latin typeface="Arial" panose="020B0604020202020204" pitchFamily="34" charset="0"/>
                <a:ea typeface="ＭＳ Ｐゴシック" panose="020B0600070205080204" pitchFamily="34" charset="-128"/>
              </a:rPr>
              <a:t>, Muhammad’s uncle and the father of ʿAlī, Muhammad’s cousin. Later in life Muhammad would repay this kindness by taking</a:t>
            </a:r>
            <a:r>
              <a:rPr lang="en-US" altLang="en-US">
                <a:latin typeface="Arial" panose="020B0604020202020204" pitchFamily="34" charset="0"/>
                <a:ea typeface="ＭＳ Ｐゴシック" panose="020B0600070205080204" pitchFamily="34" charset="-128"/>
                <a:hlinkClick r:id="rId9"/>
              </a:rPr>
              <a:t> ʿAlī</a:t>
            </a:r>
            <a:r>
              <a:rPr lang="en-US" altLang="en-US">
                <a:latin typeface="Arial" panose="020B0604020202020204" pitchFamily="34" charset="0"/>
                <a:ea typeface="ＭＳ Ｐゴシック" panose="020B0600070205080204" pitchFamily="34" charset="-128"/>
              </a:rPr>
              <a:t> into his household and giving his daughter </a:t>
            </a:r>
            <a:r>
              <a:rPr lang="en-US" altLang="en-US">
                <a:latin typeface="Arial" panose="020B0604020202020204" pitchFamily="34" charset="0"/>
                <a:ea typeface="ＭＳ Ｐゴシック" panose="020B0600070205080204" pitchFamily="34" charset="-128"/>
                <a:hlinkClick r:id="rId10"/>
              </a:rPr>
              <a:t>Fāṭimah</a:t>
            </a:r>
            <a:r>
              <a:rPr lang="en-US" altLang="en-US">
                <a:latin typeface="Arial" panose="020B0604020202020204" pitchFamily="34" charset="0"/>
                <a:ea typeface="ＭＳ Ｐゴシック" panose="020B0600070205080204" pitchFamily="34" charset="-128"/>
              </a:rPr>
              <a:t> to him in marriage.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Islamic sources indicate that others recognized the mole as the sign of prophethood, including the Christian monk Baḥīrā, who met Muhammad when the Prophet joined Abū Ṭālib on a caravan trip to Syria.</a:t>
            </a:r>
          </a:p>
          <a:p>
            <a:r>
              <a:rPr lang="en-US" altLang="en-US">
                <a:latin typeface="Arial" panose="020B0604020202020204" pitchFamily="34" charset="0"/>
                <a:ea typeface="ＭＳ Ｐゴシック" panose="020B0600070205080204" pitchFamily="34" charset="-128"/>
              </a:rPr>
              <a:t>When he was 25 years old, Muhammad received a marriage proposal from a wealthy Meccan woman, </a:t>
            </a:r>
            <a:r>
              <a:rPr lang="en-US" altLang="en-US">
                <a:latin typeface="Arial" panose="020B0604020202020204" pitchFamily="34" charset="0"/>
                <a:ea typeface="ＭＳ Ｐゴシック" panose="020B0600070205080204" pitchFamily="34" charset="-128"/>
                <a:hlinkClick r:id="rId11"/>
              </a:rPr>
              <a:t>Khadījah bint al-Khuwaylid</a:t>
            </a:r>
            <a:r>
              <a:rPr lang="en-US" altLang="en-US">
                <a:latin typeface="Arial" panose="020B0604020202020204" pitchFamily="34" charset="0"/>
                <a:ea typeface="ＭＳ Ｐゴシック" panose="020B0600070205080204" pitchFamily="34" charset="-128"/>
              </a:rPr>
              <a:t>, whose affairs he was conducting. Despite the fact that she was 15 years older than he, Muhammad accepted the proposal, and he did not take another wife until after her death (though polygyny was permitted and common). She bore him two sons, both of whom died young. It is from the first son, Qāsim, that one of the names of the Prophet, Abūʾ al-Qāsim (“the Father of Qāsim”), derives. She also bore him four daughters, Zaynab, Ruqayyah, Umm Kulthūm, and </a:t>
            </a:r>
            <a:r>
              <a:rPr lang="en-US" altLang="en-US">
                <a:latin typeface="Arial" panose="020B0604020202020204" pitchFamily="34" charset="0"/>
                <a:ea typeface="ＭＳ Ｐゴシック" panose="020B0600070205080204" pitchFamily="34" charset="-128"/>
                <a:hlinkClick r:id="rId10"/>
              </a:rPr>
              <a:t>Fāṭimah</a:t>
            </a:r>
            <a:r>
              <a:rPr lang="en-US" altLang="en-US">
                <a:latin typeface="Arial" panose="020B0604020202020204" pitchFamily="34" charset="0"/>
                <a:ea typeface="ＭＳ Ｐゴシック" panose="020B0600070205080204" pitchFamily="34" charset="-128"/>
              </a:rPr>
              <a:t>. The youngest, Fāṭimah, who is called the second Mary, had the greatest impact on history of all his children. Shīʿite imams and sayyids or sharifs are thought to be descendants of Muhammad, from the lineage of Fāṭimah and ʿAlī. Khadījah herself is considered one of the foremost female saints in Islam and, along with Fāṭimah, plays a very important role in Islamic piety and in eschatological events connected with the souls of women.</a:t>
            </a:r>
          </a:p>
          <a:p>
            <a:r>
              <a:rPr lang="en-US" altLang="en-US">
                <a:latin typeface="Arial" panose="020B0604020202020204" pitchFamily="34" charset="0"/>
                <a:ea typeface="ＭＳ Ｐゴシック" panose="020B0600070205080204" pitchFamily="34" charset="-128"/>
              </a:rPr>
              <a:t>By age 35, Muhammad had become a very respected figure in Mecca and had taken ʿAlī into his household. When he was asked, according to Islamic tradition, to arbitrate a dispute concerning which tribe should place the holy black stone in the corner of the newly built </a:t>
            </a:r>
            <a:r>
              <a:rPr lang="en-US" altLang="en-US">
                <a:latin typeface="Arial" panose="020B0604020202020204" pitchFamily="34" charset="0"/>
                <a:ea typeface="ＭＳ Ｐゴシック" panose="020B0600070205080204" pitchFamily="34" charset="-128"/>
                <a:hlinkClick r:id="rId12"/>
              </a:rPr>
              <a:t>Kaʿbah</a:t>
            </a:r>
            <a:r>
              <a:rPr lang="en-US" altLang="en-US">
                <a:latin typeface="Arial" panose="020B0604020202020204" pitchFamily="34" charset="0"/>
                <a:ea typeface="ＭＳ Ｐゴシック" panose="020B0600070205080204" pitchFamily="34" charset="-128"/>
              </a:rPr>
              <a:t>, Muhammad resolved the conflict by putting his cloak on the ground with the stone in the middle and having a representative of each tribe lift a corner of it until the stone reached the appropriate height to be set in the wall. His reputation stemmed, in part, from his deep religiosity and attention to prayer. He often would leave the city and retire to the desert for prayer and meditation. Moreover, before the advent of his </a:t>
            </a:r>
            <a:r>
              <a:rPr lang="en-US" altLang="en-US">
                <a:latin typeface="Arial" panose="020B0604020202020204" pitchFamily="34" charset="0"/>
                <a:ea typeface="ＭＳ Ｐゴシック" panose="020B0600070205080204" pitchFamily="34" charset="-128"/>
                <a:hlinkClick r:id="rId13"/>
              </a:rPr>
              <a:t>prophecy</a:t>
            </a:r>
            <a:r>
              <a:rPr lang="en-US" altLang="en-US">
                <a:latin typeface="Arial" panose="020B0604020202020204" pitchFamily="34" charset="0"/>
                <a:ea typeface="ＭＳ Ｐゴシック" panose="020B0600070205080204" pitchFamily="34" charset="-128"/>
              </a:rPr>
              <a:t>, he received visions that he described as being like “the breaking of the light of dawn.” It was during one of these periods of retreat, when he was 40 years old and meditating in a cave called al-Ḥirāʾ in the Mountain of Light (Jabal al-Nūr) near Mecca, that Muhammad experienced the presence of the </a:t>
            </a:r>
            <a:r>
              <a:rPr lang="en-US" altLang="en-US">
                <a:latin typeface="Arial" panose="020B0604020202020204" pitchFamily="34" charset="0"/>
                <a:ea typeface="ＭＳ Ｐゴシック" panose="020B0600070205080204" pitchFamily="34" charset="-128"/>
                <a:hlinkClick r:id="rId14"/>
              </a:rPr>
              <a:t>archangel</a:t>
            </a:r>
            <a:r>
              <a:rPr lang="en-US" altLang="en-US">
                <a:latin typeface="Arial" panose="020B0604020202020204" pitchFamily="34" charset="0"/>
                <a:ea typeface="ＭＳ Ｐゴシック" panose="020B0600070205080204" pitchFamily="34" charset="-128"/>
              </a:rPr>
              <a:t> </a:t>
            </a:r>
            <a:r>
              <a:rPr lang="en-US" altLang="en-US">
                <a:latin typeface="Arial" panose="020B0604020202020204" pitchFamily="34" charset="0"/>
                <a:ea typeface="ＭＳ Ｐゴシック" panose="020B0600070205080204" pitchFamily="34" charset="-128"/>
                <a:hlinkClick r:id="rId14"/>
              </a:rPr>
              <a:t>Gabriel</a:t>
            </a:r>
            <a:r>
              <a:rPr lang="en-US" altLang="en-US">
                <a:latin typeface="Arial" panose="020B0604020202020204" pitchFamily="34" charset="0"/>
                <a:ea typeface="ＭＳ Ｐゴシック" panose="020B0600070205080204" pitchFamily="34" charset="-128"/>
              </a:rPr>
              <a:t> and the process of the Qurʾānic revelation began.</a:t>
            </a:r>
          </a:p>
          <a:p>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Muhammad. (2013). In </a:t>
            </a:r>
            <a:r>
              <a:rPr lang="en-US" altLang="en-US" i="1">
                <a:latin typeface="Arial" panose="020B0604020202020204" pitchFamily="34" charset="0"/>
                <a:ea typeface="ＭＳ Ｐゴシック" panose="020B0600070205080204" pitchFamily="34" charset="-128"/>
              </a:rPr>
              <a:t>Encyclopædia Britannica</a:t>
            </a:r>
            <a:r>
              <a:rPr lang="en-US" altLang="en-US">
                <a:latin typeface="Arial" panose="020B0604020202020204" pitchFamily="34" charset="0"/>
                <a:ea typeface="ＭＳ Ｐゴシック" panose="020B0600070205080204" pitchFamily="34" charset="-128"/>
              </a:rPr>
              <a:t>. Retrieved from </a:t>
            </a:r>
            <a:r>
              <a:rPr lang="en-US" altLang="en-US">
                <a:latin typeface="Arial" panose="020B0604020202020204" pitchFamily="34" charset="0"/>
                <a:ea typeface="ＭＳ Ｐゴシック" panose="020B0600070205080204" pitchFamily="34" charset="-128"/>
                <a:hlinkClick r:id="rId15"/>
              </a:rPr>
              <a:t>http://www.britannica.com/EBchecked/topic/396226/Muhammad</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033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415B2EE-CB09-7A46-A014-D196EA2214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fld id="{3855149B-78C2-094C-81CD-3D3766DA6B9B}" type="slidenum">
              <a:rPr lang="en-US" altLang="en-US" sz="1200"/>
              <a:pPr/>
              <a:t>14</a:t>
            </a:fld>
            <a:endParaRPr lang="en-US" altLang="en-US" sz="1200"/>
          </a:p>
        </p:txBody>
      </p:sp>
      <p:sp>
        <p:nvSpPr>
          <p:cNvPr id="35843" name="Rectangle 2">
            <a:extLst>
              <a:ext uri="{FF2B5EF4-FFF2-40B4-BE49-F238E27FC236}">
                <a16:creationId xmlns:a16="http://schemas.microsoft.com/office/drawing/2014/main" id="{2D00CFE5-0AFC-EF4F-BAA2-5B8E7E1CC5C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A9599E6D-22A1-AE4A-8842-5DCB069F5D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1. Migration known as hijrah (HIHJ*ruh) </a:t>
            </a:r>
          </a:p>
          <a:p>
            <a:pPr eaLnBrk="1" hangingPunct="1"/>
            <a:r>
              <a:rPr lang="en-US" altLang="en-US">
                <a:latin typeface="Arial" panose="020B0604020202020204" pitchFamily="34" charset="0"/>
                <a:ea typeface="ＭＳ Ｐゴシック" panose="020B0600070205080204" pitchFamily="34" charset="-128"/>
              </a:rPr>
              <a:t>“Even within his family there were skeptics. Although Muhammad gained the support of many of the </a:t>
            </a:r>
            <a:r>
              <a:rPr lang="en-US" altLang="en-US">
                <a:latin typeface="Arial" panose="020B0604020202020204" pitchFamily="34" charset="0"/>
                <a:ea typeface="ＭＳ Ｐゴシック" panose="020B0600070205080204" pitchFamily="34" charset="-128"/>
                <a:hlinkClick r:id="rId3"/>
              </a:rPr>
              <a:t>Banū Hāshim</a:t>
            </a:r>
            <a:r>
              <a:rPr lang="en-US" altLang="en-US">
                <a:latin typeface="Arial" panose="020B0604020202020204" pitchFamily="34" charset="0"/>
                <a:ea typeface="ＭＳ Ｐゴシック" panose="020B0600070205080204" pitchFamily="34" charset="-128"/>
              </a:rPr>
              <a:t>, his uncle Abū Lahab, a major leader of the </a:t>
            </a:r>
            <a:r>
              <a:rPr lang="en-US" altLang="en-US">
                <a:latin typeface="Arial" panose="020B0604020202020204" pitchFamily="34" charset="0"/>
                <a:ea typeface="ＭＳ Ｐゴシック" panose="020B0600070205080204" pitchFamily="34" charset="-128"/>
                <a:hlinkClick r:id="rId4"/>
              </a:rPr>
              <a:t>Quraysh</a:t>
            </a:r>
            <a:r>
              <a:rPr lang="en-US" altLang="en-US">
                <a:latin typeface="Arial" panose="020B0604020202020204" pitchFamily="34" charset="0"/>
                <a:ea typeface="ＭＳ Ｐゴシック" panose="020B0600070205080204" pitchFamily="34" charset="-128"/>
              </a:rPr>
              <a:t>, remained adamantly opposed to Islam and Muhammad’s mission. These naysayers feared that the new religion, based on the oneness of God and unequivocally opposed to idolatry, would destroy the favoured position of the Kaʿbah as the centre of the religious cults of various Arab tribes and hence jeopardize the commerce that accompanied the pilgrimage to Mecca to worship idols kept in or on the Kaʿbah.”</a:t>
            </a:r>
          </a:p>
          <a:p>
            <a:pPr eaLnBrk="1" hangingPunct="1"/>
            <a:r>
              <a:rPr lang="en-US" altLang="en-US">
                <a:latin typeface="Arial" panose="020B0604020202020204" pitchFamily="34" charset="0"/>
                <a:ea typeface="ＭＳ Ｐゴシック" panose="020B0600070205080204" pitchFamily="34" charset="-128"/>
              </a:rPr>
              <a:t>Muhammad. (2013). In </a:t>
            </a:r>
            <a:r>
              <a:rPr lang="en-US" altLang="en-US" i="1">
                <a:latin typeface="Arial" panose="020B0604020202020204" pitchFamily="34" charset="0"/>
                <a:ea typeface="ＭＳ Ｐゴシック" panose="020B0600070205080204" pitchFamily="34" charset="-128"/>
              </a:rPr>
              <a:t>Encyclopædia Britannica</a:t>
            </a:r>
            <a:r>
              <a:rPr lang="en-US" altLang="en-US">
                <a:latin typeface="Arial" panose="020B0604020202020204" pitchFamily="34" charset="0"/>
                <a:ea typeface="ＭＳ Ｐゴシック" panose="020B0600070205080204" pitchFamily="34" charset="-128"/>
              </a:rPr>
              <a:t>. Retrieved from </a:t>
            </a:r>
            <a:r>
              <a:rPr lang="en-US" altLang="en-US">
                <a:latin typeface="Arial" panose="020B0604020202020204" pitchFamily="34" charset="0"/>
                <a:ea typeface="ＭＳ Ｐゴシック" panose="020B0600070205080204" pitchFamily="34" charset="-128"/>
                <a:hlinkClick r:id="rId5"/>
              </a:rPr>
              <a:t>http://www.britannica.com/EBchecked/topic/396226/Muhammad/251796/The-advent-of-the-revelation-and-the-Meccan-period</a:t>
            </a:r>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1. He became a political and religious leader and military leader b/t Mecca and Medina</a:t>
            </a:r>
          </a:p>
        </p:txBody>
      </p:sp>
    </p:spTree>
    <p:extLst>
      <p:ext uri="{BB962C8B-B14F-4D97-AF65-F5344CB8AC3E}">
        <p14:creationId xmlns:p14="http://schemas.microsoft.com/office/powerpoint/2010/main" val="3890867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71560C6-9184-E046-8D10-BDE8CAD242C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030C2-3B54-FB44-A7B9-9B32C68C14F1}"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209442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315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22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30147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0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7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9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92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422535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030C2-3B54-FB44-A7B9-9B32C68C14F1}"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560C6-9184-E046-8D10-BDE8CAD242C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08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4030C2-3B54-FB44-A7B9-9B32C68C14F1}"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249060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4030C2-3B54-FB44-A7B9-9B32C68C14F1}"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560C6-9184-E046-8D10-BDE8CAD242C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67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4030C2-3B54-FB44-A7B9-9B32C68C14F1}"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560C6-9184-E046-8D10-BDE8CAD242C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8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030C2-3B54-FB44-A7B9-9B32C68C14F1}"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170620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030C2-3B54-FB44-A7B9-9B32C68C14F1}"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560C6-9184-E046-8D10-BDE8CAD242C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35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030C2-3B54-FB44-A7B9-9B32C68C14F1}"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560C6-9184-E046-8D10-BDE8CAD242C7}" type="slidenum">
              <a:rPr lang="en-US" smtClean="0"/>
              <a:t>‹#›</a:t>
            </a:fld>
            <a:endParaRPr lang="en-US"/>
          </a:p>
        </p:txBody>
      </p:sp>
    </p:spTree>
    <p:extLst>
      <p:ext uri="{BB962C8B-B14F-4D97-AF65-F5344CB8AC3E}">
        <p14:creationId xmlns:p14="http://schemas.microsoft.com/office/powerpoint/2010/main" val="46184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030C2-3B54-FB44-A7B9-9B32C68C14F1}" type="datetimeFigureOut">
              <a:rPr lang="en-US" smtClean="0"/>
              <a:t>6/29/19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1560C6-9184-E046-8D10-BDE8CAD242C7}" type="slidenum">
              <a:rPr lang="en-US" smtClean="0"/>
              <a:t>‹#›</a:t>
            </a:fld>
            <a:endParaRPr lang="en-US"/>
          </a:p>
        </p:txBody>
      </p:sp>
    </p:spTree>
    <p:extLst>
      <p:ext uri="{BB962C8B-B14F-4D97-AF65-F5344CB8AC3E}">
        <p14:creationId xmlns:p14="http://schemas.microsoft.com/office/powerpoint/2010/main" val="156583447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 Id="rId5" Type="http://schemas.openxmlformats.org/officeDocument/2006/relationships/audio" Target="../media/audio4.bin"/><Relationship Id="rId4" Type="http://schemas.openxmlformats.org/officeDocument/2006/relationships/audio" Target="../media/audio3.bin"/></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e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8001-26D8-C348-B8F1-FA98C075324C}"/>
              </a:ext>
            </a:extLst>
          </p:cNvPr>
          <p:cNvSpPr>
            <a:spLocks noGrp="1"/>
          </p:cNvSpPr>
          <p:nvPr>
            <p:ph type="ctrTitle"/>
          </p:nvPr>
        </p:nvSpPr>
        <p:spPr/>
        <p:txBody>
          <a:bodyPr/>
          <a:lstStyle/>
          <a:p>
            <a:r>
              <a:rPr lang="en-US" dirty="0"/>
              <a:t>Monotheism</a:t>
            </a:r>
          </a:p>
        </p:txBody>
      </p:sp>
      <p:sp>
        <p:nvSpPr>
          <p:cNvPr id="3" name="Subtitle 2">
            <a:extLst>
              <a:ext uri="{FF2B5EF4-FFF2-40B4-BE49-F238E27FC236}">
                <a16:creationId xmlns:a16="http://schemas.microsoft.com/office/drawing/2014/main" id="{C13FBF65-B133-C34B-8427-059A652FE2DB}"/>
              </a:ext>
            </a:extLst>
          </p:cNvPr>
          <p:cNvSpPr>
            <a:spLocks noGrp="1"/>
          </p:cNvSpPr>
          <p:nvPr>
            <p:ph type="subTitle" idx="1"/>
          </p:nvPr>
        </p:nvSpPr>
        <p:spPr/>
        <p:txBody>
          <a:bodyPr/>
          <a:lstStyle/>
          <a:p>
            <a:r>
              <a:rPr lang="en-US" dirty="0"/>
              <a:t>Christianity and Islam</a:t>
            </a:r>
          </a:p>
        </p:txBody>
      </p:sp>
    </p:spTree>
    <p:extLst>
      <p:ext uri="{BB962C8B-B14F-4D97-AF65-F5344CB8AC3E}">
        <p14:creationId xmlns:p14="http://schemas.microsoft.com/office/powerpoint/2010/main" val="14047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a:extLst>
              <a:ext uri="{FF2B5EF4-FFF2-40B4-BE49-F238E27FC236}">
                <a16:creationId xmlns:a16="http://schemas.microsoft.com/office/drawing/2014/main" id="{5D67A6C6-68CE-6C44-A371-5E17D47FAB3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448218" y="1391405"/>
            <a:ext cx="5977020" cy="448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1DDFE5C-EE2A-AF40-8FC3-687F073090EC}"/>
              </a:ext>
            </a:extLst>
          </p:cNvPr>
          <p:cNvSpPr txBox="1">
            <a:spLocks noChangeArrowheads="1"/>
          </p:cNvSpPr>
          <p:nvPr/>
        </p:nvSpPr>
        <p:spPr bwMode="auto">
          <a:xfrm>
            <a:off x="766762" y="1874728"/>
            <a:ext cx="441152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j-lt"/>
                <a:cs typeface="Times New Roman" panose="02020603050405020304" pitchFamily="18" charset="0"/>
              </a:rPr>
              <a:t>Main ideas of Christianity</a:t>
            </a:r>
          </a:p>
          <a:p>
            <a:pPr marL="457200" indent="-457200">
              <a:buFont typeface="Arial" panose="020B0604020202020204" pitchFamily="34" charset="0"/>
              <a:buChar char="•"/>
            </a:pPr>
            <a:r>
              <a:rPr lang="en-US" altLang="en-US" sz="2800" dirty="0">
                <a:latin typeface="+mj-lt"/>
                <a:cs typeface="Times New Roman" panose="02020603050405020304" pitchFamily="18" charset="0"/>
              </a:rPr>
              <a:t>One god</a:t>
            </a:r>
          </a:p>
          <a:p>
            <a:pPr marL="457200" indent="-457200">
              <a:buFont typeface="Arial" panose="020B0604020202020204" pitchFamily="34" charset="0"/>
              <a:buChar char="•"/>
            </a:pPr>
            <a:r>
              <a:rPr lang="en-US" altLang="en-US" sz="2800" dirty="0">
                <a:latin typeface="+mj-lt"/>
                <a:cs typeface="Times New Roman" panose="02020603050405020304" pitchFamily="18" charset="0"/>
              </a:rPr>
              <a:t>Equality of all people</a:t>
            </a:r>
          </a:p>
          <a:p>
            <a:pPr marL="457200" indent="-457200">
              <a:buFont typeface="Arial" panose="020B0604020202020204" pitchFamily="34" charset="0"/>
              <a:buChar char="•"/>
            </a:pPr>
            <a:r>
              <a:rPr lang="en-US" altLang="en-US" sz="2800" dirty="0">
                <a:latin typeface="+mj-lt"/>
                <a:cs typeface="Times New Roman" panose="02020603050405020304" pitchFamily="18" charset="0"/>
              </a:rPr>
              <a:t>Ten Commandments</a:t>
            </a:r>
          </a:p>
          <a:p>
            <a:pPr marL="457200" indent="-457200">
              <a:buFont typeface="Arial" panose="020B0604020202020204" pitchFamily="34" charset="0"/>
              <a:buChar char="•"/>
            </a:pPr>
            <a:r>
              <a:rPr lang="en-US" altLang="en-US" sz="2800" dirty="0">
                <a:latin typeface="+mj-lt"/>
                <a:cs typeface="Times New Roman" panose="02020603050405020304" pitchFamily="18" charset="0"/>
              </a:rPr>
              <a:t>Love of God above all else</a:t>
            </a:r>
          </a:p>
          <a:p>
            <a:pPr marL="457200" indent="-457200">
              <a:buFont typeface="Arial" panose="020B0604020202020204" pitchFamily="34" charset="0"/>
              <a:buChar char="•"/>
            </a:pPr>
            <a:r>
              <a:rPr lang="en-US" altLang="en-US" sz="2800" dirty="0">
                <a:latin typeface="+mj-lt"/>
                <a:cs typeface="Times New Roman" panose="02020603050405020304" pitchFamily="18" charset="0"/>
              </a:rPr>
              <a:t>Golden rule</a:t>
            </a:r>
          </a:p>
          <a:p>
            <a:pPr marL="457200" indent="-457200">
              <a:buFont typeface="Arial" panose="020B0604020202020204" pitchFamily="34" charset="0"/>
              <a:buChar char="•"/>
            </a:pPr>
            <a:r>
              <a:rPr lang="en-US" altLang="en-US" sz="2800" dirty="0">
                <a:latin typeface="+mj-lt"/>
                <a:cs typeface="Times New Roman" panose="02020603050405020304" pitchFamily="18" charset="0"/>
              </a:rPr>
              <a:t>Love and forgiveness</a:t>
            </a:r>
          </a:p>
        </p:txBody>
      </p:sp>
    </p:spTree>
    <p:extLst>
      <p:ext uri="{BB962C8B-B14F-4D97-AF65-F5344CB8AC3E}">
        <p14:creationId xmlns:p14="http://schemas.microsoft.com/office/powerpoint/2010/main" val="321700951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5" name="Picture 74">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8" name="Picture 77">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9698" name="Rectangle 2">
            <a:extLst>
              <a:ext uri="{FF2B5EF4-FFF2-40B4-BE49-F238E27FC236}">
                <a16:creationId xmlns:a16="http://schemas.microsoft.com/office/drawing/2014/main" id="{16AE9693-F7B3-424B-B704-D40721E8B8B9}"/>
              </a:ext>
            </a:extLst>
          </p:cNvPr>
          <p:cNvSpPr>
            <a:spLocks noGrp="1" noChangeArrowheads="1"/>
          </p:cNvSpPr>
          <p:nvPr>
            <p:ph type="title"/>
          </p:nvPr>
        </p:nvSpPr>
        <p:spPr>
          <a:xfrm>
            <a:off x="6094412" y="982132"/>
            <a:ext cx="4802185" cy="1303867"/>
          </a:xfrm>
        </p:spPr>
        <p:txBody>
          <a:bodyPr>
            <a:normAutofit/>
          </a:bodyPr>
          <a:lstStyle/>
          <a:p>
            <a:pPr>
              <a:lnSpc>
                <a:spcPct val="90000"/>
              </a:lnSpc>
            </a:pPr>
            <a:r>
              <a:rPr lang="en-US" altLang="en-US" sz="4100" u="sng">
                <a:ea typeface="ＭＳ Ｐゴシック" panose="020B0600070205080204" pitchFamily="34" charset="-128"/>
              </a:rPr>
              <a:t>Church Structure and Sacraments</a:t>
            </a:r>
            <a:endParaRPr lang="en-US" altLang="en-US" sz="4100">
              <a:ea typeface="ＭＳ Ｐゴシック" panose="020B0600070205080204" pitchFamily="34" charset="-128"/>
            </a:endParaRPr>
          </a:p>
        </p:txBody>
      </p:sp>
      <p:sp>
        <p:nvSpPr>
          <p:cNvPr id="80" name="Rectangle 79">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E71B49-4D62-004E-A127-BC2374DB73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32092" y="1090414"/>
            <a:ext cx="4477560" cy="4456746"/>
          </a:xfrm>
          <a:prstGeom prst="rect">
            <a:avLst/>
          </a:prstGeom>
        </p:spPr>
      </p:pic>
      <p:cxnSp>
        <p:nvCxnSpPr>
          <p:cNvPr id="82" name="Straight Connector 81">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9699" name="Rectangle 3">
            <a:extLst>
              <a:ext uri="{FF2B5EF4-FFF2-40B4-BE49-F238E27FC236}">
                <a16:creationId xmlns:a16="http://schemas.microsoft.com/office/drawing/2014/main" id="{3D40DD98-FCF7-1447-9433-0805C1E43E2F}"/>
              </a:ext>
            </a:extLst>
          </p:cNvPr>
          <p:cNvSpPr>
            <a:spLocks noGrp="1" noChangeArrowheads="1"/>
          </p:cNvSpPr>
          <p:nvPr>
            <p:ph idx="1"/>
          </p:nvPr>
        </p:nvSpPr>
        <p:spPr>
          <a:xfrm>
            <a:off x="6094412" y="2556932"/>
            <a:ext cx="4802184" cy="3318936"/>
          </a:xfrm>
        </p:spPr>
        <p:txBody>
          <a:bodyPr>
            <a:normAutofit/>
          </a:bodyPr>
          <a:lstStyle/>
          <a:p>
            <a:r>
              <a:rPr lang="en-US" altLang="en-US" dirty="0">
                <a:ea typeface="ＭＳ Ｐゴシック" panose="020B0600070205080204" pitchFamily="34" charset="-128"/>
              </a:rPr>
              <a:t>Pope</a:t>
            </a:r>
          </a:p>
          <a:p>
            <a:r>
              <a:rPr lang="en-US" altLang="en-US" dirty="0">
                <a:ea typeface="ＭＳ Ｐゴシック" panose="020B0600070205080204" pitchFamily="34" charset="-128"/>
              </a:rPr>
              <a:t>Bishops - several churches</a:t>
            </a:r>
          </a:p>
          <a:p>
            <a:r>
              <a:rPr lang="en-US" altLang="en-US" dirty="0">
                <a:ea typeface="ＭＳ Ｐゴシック" panose="020B0600070205080204" pitchFamily="34" charset="-128"/>
              </a:rPr>
              <a:t>Priests - one per church</a:t>
            </a:r>
          </a:p>
          <a:p>
            <a:r>
              <a:rPr lang="en-US" altLang="en-US" dirty="0">
                <a:ea typeface="ＭＳ Ｐゴシック" panose="020B0600070205080204" pitchFamily="34" charset="-128"/>
              </a:rPr>
              <a:t>The people</a:t>
            </a:r>
          </a:p>
          <a:p>
            <a:pPr marL="0" indent="0">
              <a:buNone/>
            </a:pPr>
            <a:r>
              <a:rPr lang="en-US" altLang="en-US" dirty="0">
                <a:ea typeface="ＭＳ Ｐゴシック" panose="020B0600070205080204" pitchFamily="34" charset="-128"/>
              </a:rPr>
              <a:t>Canon law - church law</a:t>
            </a:r>
          </a:p>
          <a:p>
            <a:pPr marL="0" indent="0">
              <a:buNone/>
            </a:pPr>
            <a:r>
              <a:rPr lang="en-US" altLang="en-US" dirty="0">
                <a:ea typeface="ＭＳ Ｐゴシック" panose="020B0600070205080204" pitchFamily="34" charset="-128"/>
              </a:rPr>
              <a:t>Heresy - going against church</a:t>
            </a:r>
          </a:p>
        </p:txBody>
      </p:sp>
    </p:spTree>
    <p:extLst>
      <p:ext uri="{BB962C8B-B14F-4D97-AF65-F5344CB8AC3E}">
        <p14:creationId xmlns:p14="http://schemas.microsoft.com/office/powerpoint/2010/main" val="30394225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CD037-A491-5149-A070-736A99F44ABD}"/>
              </a:ext>
            </a:extLst>
          </p:cNvPr>
          <p:cNvSpPr>
            <a:spLocks noGrp="1"/>
          </p:cNvSpPr>
          <p:nvPr>
            <p:ph type="title"/>
          </p:nvPr>
        </p:nvSpPr>
        <p:spPr/>
        <p:txBody>
          <a:bodyPr/>
          <a:lstStyle/>
          <a:p>
            <a:r>
              <a:rPr lang="en-US" dirty="0"/>
              <a:t>Islam</a:t>
            </a:r>
          </a:p>
        </p:txBody>
      </p:sp>
      <p:sp>
        <p:nvSpPr>
          <p:cNvPr id="5" name="Text Placeholder 4">
            <a:extLst>
              <a:ext uri="{FF2B5EF4-FFF2-40B4-BE49-F238E27FC236}">
                <a16:creationId xmlns:a16="http://schemas.microsoft.com/office/drawing/2014/main" id="{C938A55D-0AD5-4149-8218-1778F86D42B6}"/>
              </a:ext>
            </a:extLst>
          </p:cNvPr>
          <p:cNvSpPr>
            <a:spLocks noGrp="1"/>
          </p:cNvSpPr>
          <p:nvPr>
            <p:ph type="body" idx="1"/>
          </p:nvPr>
        </p:nvSpPr>
        <p:spPr/>
        <p:txBody>
          <a:bodyPr/>
          <a:lstStyle/>
          <a:p>
            <a:r>
              <a:rPr lang="en-US" dirty="0"/>
              <a:t>ca. 630 CE</a:t>
            </a:r>
          </a:p>
        </p:txBody>
      </p:sp>
    </p:spTree>
    <p:extLst>
      <p:ext uri="{BB962C8B-B14F-4D97-AF65-F5344CB8AC3E}">
        <p14:creationId xmlns:p14="http://schemas.microsoft.com/office/powerpoint/2010/main" val="398113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70A4698-F4DA-B84B-AFD1-B6089871B955}"/>
              </a:ext>
            </a:extLst>
          </p:cNvPr>
          <p:cNvSpPr>
            <a:spLocks noGrp="1" noChangeArrowheads="1"/>
          </p:cNvSpPr>
          <p:nvPr>
            <p:ph type="title"/>
          </p:nvPr>
        </p:nvSpPr>
        <p:spPr>
          <a:xfrm>
            <a:off x="1366838" y="1274763"/>
            <a:ext cx="8229600" cy="715962"/>
          </a:xfrm>
        </p:spPr>
        <p:txBody>
          <a:bodyPr>
            <a:normAutofit/>
          </a:bodyPr>
          <a:lstStyle/>
          <a:p>
            <a:pPr algn="l" eaLnBrk="1" hangingPunct="1"/>
            <a:r>
              <a:rPr lang="en-US" altLang="en-US" sz="4000" b="1" dirty="0">
                <a:solidFill>
                  <a:schemeClr val="tx1"/>
                </a:solidFill>
                <a:ea typeface="ＭＳ Ｐゴシック" panose="020B0600070205080204" pitchFamily="34" charset="-128"/>
              </a:rPr>
              <a:t>Muhammad</a:t>
            </a:r>
            <a:r>
              <a:rPr lang="en-US" altLang="en-US" sz="4000" dirty="0">
                <a:solidFill>
                  <a:schemeClr val="tx1"/>
                </a:solidFill>
                <a:ea typeface="ＭＳ Ｐゴシック" panose="020B0600070205080204" pitchFamily="34" charset="-128"/>
              </a:rPr>
              <a:t> (571-632 CE)</a:t>
            </a:r>
          </a:p>
        </p:txBody>
      </p:sp>
      <p:sp>
        <p:nvSpPr>
          <p:cNvPr id="5123" name="Rectangle 3">
            <a:extLst>
              <a:ext uri="{FF2B5EF4-FFF2-40B4-BE49-F238E27FC236}">
                <a16:creationId xmlns:a16="http://schemas.microsoft.com/office/drawing/2014/main" id="{21530912-565E-7D4D-96C3-7268759F844B}"/>
              </a:ext>
            </a:extLst>
          </p:cNvPr>
          <p:cNvSpPr>
            <a:spLocks noGrp="1" noChangeArrowheads="1"/>
          </p:cNvSpPr>
          <p:nvPr>
            <p:ph idx="1"/>
          </p:nvPr>
        </p:nvSpPr>
        <p:spPr>
          <a:xfrm>
            <a:off x="1366837" y="2392362"/>
            <a:ext cx="10091737" cy="3822701"/>
          </a:xfrm>
        </p:spPr>
        <p:txBody>
          <a:bodyPr>
            <a:normAutofit fontScale="85000" lnSpcReduction="10000"/>
          </a:bodyPr>
          <a:lstStyle/>
          <a:p>
            <a:r>
              <a:rPr lang="en-US" altLang="en-US" dirty="0">
                <a:ea typeface="ＭＳ Ｐゴシック" panose="020B0600070205080204" pitchFamily="34" charset="-128"/>
              </a:rPr>
              <a:t>Born in Mecca; Orphan at 6; raised by grandfather</a:t>
            </a:r>
          </a:p>
          <a:p>
            <a:r>
              <a:rPr lang="en-US" altLang="en-US" dirty="0">
                <a:ea typeface="ＭＳ Ｐゴシック" panose="020B0600070205080204" pitchFamily="34" charset="-128"/>
              </a:rPr>
              <a:t>Had fits and seizures throughout life became unconscious and had visions</a:t>
            </a:r>
          </a:p>
          <a:p>
            <a:pPr lvl="1"/>
            <a:r>
              <a:rPr lang="en-US" altLang="en-US" sz="2400" dirty="0">
                <a:ea typeface="ＭＳ Ｐゴシック" panose="020B0600070205080204" pitchFamily="34" charset="-128"/>
              </a:rPr>
              <a:t>around age 40 angel Gabriel came to him with message to preach only one God… Allah</a:t>
            </a:r>
          </a:p>
          <a:p>
            <a:pPr lvl="1"/>
            <a:r>
              <a:rPr lang="en-US" altLang="en-US" sz="2400" dirty="0">
                <a:ea typeface="ＭＳ Ｐゴシック" panose="020B0600070205080204" pitchFamily="34" charset="-128"/>
              </a:rPr>
              <a:t>preached for 20+ years</a:t>
            </a:r>
          </a:p>
          <a:p>
            <a:pPr lvl="2"/>
            <a:r>
              <a:rPr lang="en-US" altLang="en-US" sz="2400" dirty="0">
                <a:ea typeface="ＭＳ Ｐゴシック" panose="020B0600070205080204" pitchFamily="34" charset="-128"/>
              </a:rPr>
              <a:t>wife and friends became followers</a:t>
            </a:r>
          </a:p>
          <a:p>
            <a:pPr lvl="2"/>
            <a:r>
              <a:rPr lang="en-US" altLang="en-US" sz="2400" dirty="0">
                <a:ea typeface="ＭＳ Ｐゴシック" panose="020B0600070205080204" pitchFamily="34" charset="-128"/>
              </a:rPr>
              <a:t>Khadijah was his first wife and first follower; she was older than him (25 and 40) and a successful business woman who ran caravans. He was her third husband (widowed) and she employed him to run her caravans. His honesty was very good for business and she proposed. They were married monogamously until her death right before the Hijrah.</a:t>
            </a:r>
          </a:p>
          <a:p>
            <a:pPr lvl="2"/>
            <a:r>
              <a:rPr lang="en-US" altLang="en-US" sz="2400" dirty="0">
                <a:ea typeface="ＭＳ Ｐゴシック" panose="020B0600070205080204" pitchFamily="34" charset="-128"/>
              </a:rPr>
              <a:t>followers attacked for beliefs</a:t>
            </a:r>
          </a:p>
        </p:txBody>
      </p:sp>
    </p:spTree>
    <p:extLst>
      <p:ext uri="{BB962C8B-B14F-4D97-AF65-F5344CB8AC3E}">
        <p14:creationId xmlns:p14="http://schemas.microsoft.com/office/powerpoint/2010/main" val="2969792668"/>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B002F8-3206-2043-A4AA-470C3C7BAAC3}"/>
              </a:ext>
            </a:extLst>
          </p:cNvPr>
          <p:cNvSpPr>
            <a:spLocks noGrp="1" noChangeArrowheads="1"/>
          </p:cNvSpPr>
          <p:nvPr>
            <p:ph type="title"/>
          </p:nvPr>
        </p:nvSpPr>
        <p:spPr>
          <a:xfrm>
            <a:off x="1257301" y="1567379"/>
            <a:ext cx="8229600" cy="715962"/>
          </a:xfrm>
        </p:spPr>
        <p:txBody>
          <a:bodyPr>
            <a:normAutofit/>
          </a:bodyPr>
          <a:lstStyle/>
          <a:p>
            <a:pPr algn="l" eaLnBrk="1" hangingPunct="1"/>
            <a:r>
              <a:rPr lang="en-US" altLang="en-US" sz="2800" dirty="0">
                <a:solidFill>
                  <a:schemeClr val="tx1"/>
                </a:solidFill>
                <a:ea typeface="ＭＳ Ｐゴシック" panose="020B0600070205080204" pitchFamily="34" charset="-128"/>
              </a:rPr>
              <a:t>The Hijrah – 622 CE</a:t>
            </a:r>
          </a:p>
        </p:txBody>
      </p:sp>
      <p:sp>
        <p:nvSpPr>
          <p:cNvPr id="6147" name="Rectangle 3">
            <a:extLst>
              <a:ext uri="{FF2B5EF4-FFF2-40B4-BE49-F238E27FC236}">
                <a16:creationId xmlns:a16="http://schemas.microsoft.com/office/drawing/2014/main" id="{ED69FADC-E028-CD47-91D8-6B045D984DC6}"/>
              </a:ext>
            </a:extLst>
          </p:cNvPr>
          <p:cNvSpPr>
            <a:spLocks noGrp="1" noChangeArrowheads="1"/>
          </p:cNvSpPr>
          <p:nvPr>
            <p:ph idx="1"/>
          </p:nvPr>
        </p:nvSpPr>
        <p:spPr>
          <a:xfrm>
            <a:off x="1257300" y="2466975"/>
            <a:ext cx="6529387" cy="3626366"/>
          </a:xfrm>
        </p:spPr>
        <p:txBody>
          <a:bodyPr>
            <a:normAutofit fontScale="92500" lnSpcReduction="10000"/>
          </a:bodyPr>
          <a:lstStyle/>
          <a:p>
            <a:r>
              <a:rPr lang="en-US" altLang="en-US" dirty="0">
                <a:solidFill>
                  <a:schemeClr val="tx1"/>
                </a:solidFill>
                <a:ea typeface="ＭＳ Ｐゴシック" panose="020B0600070205080204" pitchFamily="34" charset="-128"/>
              </a:rPr>
              <a:t>When followers attacked Muhammad left Mecca for Yathrib (later Medina)</a:t>
            </a:r>
          </a:p>
          <a:p>
            <a:r>
              <a:rPr lang="en-US" altLang="en-US" dirty="0">
                <a:solidFill>
                  <a:schemeClr val="tx1"/>
                </a:solidFill>
                <a:ea typeface="ＭＳ Ｐゴシック" panose="020B0600070205080204" pitchFamily="34" charset="-128"/>
              </a:rPr>
              <a:t>Muhammad’s leadership skills joined Arabs and Jews into one community</a:t>
            </a:r>
          </a:p>
          <a:p>
            <a:r>
              <a:rPr lang="en-US" dirty="0"/>
              <a:t>Muhammad Returned to Mecca in 630CE with 10,000</a:t>
            </a:r>
            <a:br>
              <a:rPr lang="en-US" dirty="0"/>
            </a:br>
            <a:r>
              <a:rPr lang="en-US" dirty="0"/>
              <a:t>     followers</a:t>
            </a:r>
            <a:r>
              <a:rPr lang="en-US" dirty="0">
                <a:solidFill>
                  <a:schemeClr val="tx1"/>
                </a:solidFill>
                <a:ea typeface="ＭＳ Ｐゴシック" panose="020B0600070205080204" pitchFamily="34" charset="-128"/>
              </a:rPr>
              <a:t> </a:t>
            </a:r>
            <a:r>
              <a:rPr lang="en-US" dirty="0">
                <a:solidFill>
                  <a:schemeClr val="tx1"/>
                </a:solidFill>
                <a:ea typeface="ＭＳ Ｐゴシック" panose="020B0600070205080204" pitchFamily="34" charset="-128"/>
                <a:sym typeface="Wingdings" pitchFamily="2" charset="2"/>
              </a:rPr>
              <a:t> </a:t>
            </a:r>
            <a:r>
              <a:rPr lang="en-US" altLang="en-US" dirty="0">
                <a:solidFill>
                  <a:schemeClr val="tx1"/>
                </a:solidFill>
                <a:ea typeface="ＭＳ Ｐゴシック" charset="-128"/>
              </a:rPr>
              <a:t>Took over Mecca</a:t>
            </a:r>
          </a:p>
          <a:p>
            <a:pPr lvl="1"/>
            <a:r>
              <a:rPr lang="en-US" altLang="en-US" dirty="0">
                <a:solidFill>
                  <a:schemeClr val="tx1"/>
                </a:solidFill>
                <a:ea typeface="ＭＳ Ｐゴシック" charset="-128"/>
              </a:rPr>
              <a:t>Destroyed idols in </a:t>
            </a:r>
            <a:r>
              <a:rPr lang="en-US" altLang="en-US" dirty="0" err="1">
                <a:solidFill>
                  <a:schemeClr val="tx1"/>
                </a:solidFill>
                <a:ea typeface="ＭＳ Ｐゴシック" charset="-128"/>
              </a:rPr>
              <a:t>Ka’aba</a:t>
            </a:r>
            <a:endParaRPr lang="en-US" altLang="en-US" dirty="0">
              <a:solidFill>
                <a:schemeClr val="tx1"/>
              </a:solidFill>
              <a:ea typeface="ＭＳ Ｐゴシック" charset="-128"/>
            </a:endParaRPr>
          </a:p>
          <a:p>
            <a:pPr lvl="1"/>
            <a:r>
              <a:rPr lang="en-US" altLang="en-US" dirty="0">
                <a:solidFill>
                  <a:schemeClr val="tx1"/>
                </a:solidFill>
                <a:ea typeface="ＭＳ Ｐゴシック" charset="-128"/>
              </a:rPr>
              <a:t>Most Meccans converted to Islam</a:t>
            </a:r>
          </a:p>
          <a:p>
            <a:pPr lvl="1"/>
            <a:r>
              <a:rPr lang="en-US" altLang="en-US" dirty="0">
                <a:solidFill>
                  <a:schemeClr val="tx1"/>
                </a:solidFill>
                <a:ea typeface="ＭＳ Ｐゴシック" charset="-128"/>
              </a:rPr>
              <a:t>Died two years later</a:t>
            </a:r>
          </a:p>
          <a:p>
            <a:endParaRPr lang="en-US" altLang="en-US" dirty="0">
              <a:solidFill>
                <a:schemeClr val="tx1"/>
              </a:solidFill>
              <a:ea typeface="ＭＳ Ｐゴシック" panose="020B0600070205080204" pitchFamily="34" charset="-128"/>
            </a:endParaRPr>
          </a:p>
        </p:txBody>
      </p:sp>
      <p:pic>
        <p:nvPicPr>
          <p:cNvPr id="6148" name="Picture 4">
            <a:extLst>
              <a:ext uri="{FF2B5EF4-FFF2-40B4-BE49-F238E27FC236}">
                <a16:creationId xmlns:a16="http://schemas.microsoft.com/office/drawing/2014/main" id="{F65CA16C-F504-FD4E-803D-29B0D76C053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86688" y="2283341"/>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22009"/>
      </p:ext>
    </p:extLst>
  </p:cSld>
  <p:clrMapOvr>
    <a:masterClrMapping/>
  </p:clrMapOvr>
  <p:transition spd="med">
    <p:wipe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5" name="Picture 74">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8" name="Picture 77">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8194" name="Rectangle 2">
            <a:extLst>
              <a:ext uri="{FF2B5EF4-FFF2-40B4-BE49-F238E27FC236}">
                <a16:creationId xmlns:a16="http://schemas.microsoft.com/office/drawing/2014/main" id="{BB665763-AF01-C84A-8A0B-8BC89CC8CE86}"/>
              </a:ext>
            </a:extLst>
          </p:cNvPr>
          <p:cNvSpPr>
            <a:spLocks noGrp="1" noChangeArrowheads="1"/>
          </p:cNvSpPr>
          <p:nvPr>
            <p:ph type="title"/>
          </p:nvPr>
        </p:nvSpPr>
        <p:spPr>
          <a:xfrm>
            <a:off x="6094412" y="982132"/>
            <a:ext cx="4802185" cy="1303867"/>
          </a:xfrm>
        </p:spPr>
        <p:txBody>
          <a:bodyPr>
            <a:normAutofit/>
          </a:bodyPr>
          <a:lstStyle/>
          <a:p>
            <a:pPr eaLnBrk="1" hangingPunct="1">
              <a:lnSpc>
                <a:spcPct val="90000"/>
              </a:lnSpc>
            </a:pPr>
            <a:r>
              <a:rPr lang="en-US" altLang="en-US" sz="4100" dirty="0">
                <a:ea typeface="ＭＳ Ｐゴシック" panose="020B0600070205080204" pitchFamily="34" charset="-128"/>
              </a:rPr>
              <a:t>Islamic Beliefs and Practices</a:t>
            </a:r>
          </a:p>
        </p:txBody>
      </p:sp>
      <p:sp>
        <p:nvSpPr>
          <p:cNvPr id="80" name="Rectangle 79">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17E453-4866-2E42-9282-6A8ABC02DCC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12683" y="1410208"/>
            <a:ext cx="3876801" cy="3858780"/>
          </a:xfrm>
          <a:prstGeom prst="rect">
            <a:avLst/>
          </a:prstGeom>
        </p:spPr>
      </p:pic>
      <p:cxnSp>
        <p:nvCxnSpPr>
          <p:cNvPr id="82" name="Straight Connector 81">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195" name="Rectangle 3">
            <a:extLst>
              <a:ext uri="{FF2B5EF4-FFF2-40B4-BE49-F238E27FC236}">
                <a16:creationId xmlns:a16="http://schemas.microsoft.com/office/drawing/2014/main" id="{557343E2-A9B5-F448-AFCD-86272AC9C78A}"/>
              </a:ext>
            </a:extLst>
          </p:cNvPr>
          <p:cNvSpPr>
            <a:spLocks noGrp="1" noChangeArrowheads="1"/>
          </p:cNvSpPr>
          <p:nvPr>
            <p:ph idx="1"/>
          </p:nvPr>
        </p:nvSpPr>
        <p:spPr>
          <a:xfrm>
            <a:off x="6094412" y="2556932"/>
            <a:ext cx="4802184" cy="3318936"/>
          </a:xfrm>
        </p:spPr>
        <p:txBody>
          <a:bodyPr>
            <a:normAutofit/>
          </a:bodyPr>
          <a:lstStyle/>
          <a:p>
            <a:r>
              <a:rPr lang="en-US" altLang="en-US" dirty="0">
                <a:ea typeface="ＭＳ Ｐゴシック" panose="020B0600070205080204" pitchFamily="34" charset="-128"/>
              </a:rPr>
              <a:t>One God - Allah</a:t>
            </a:r>
          </a:p>
          <a:p>
            <a:r>
              <a:rPr lang="en-US" altLang="en-US" dirty="0">
                <a:ea typeface="ＭＳ Ｐゴシック" panose="020B0600070205080204" pitchFamily="34" charset="-128"/>
              </a:rPr>
              <a:t>Good and evil</a:t>
            </a:r>
          </a:p>
          <a:p>
            <a:r>
              <a:rPr lang="en-US" altLang="en-US" dirty="0">
                <a:ea typeface="ＭＳ Ｐゴシック" panose="020B0600070205080204" pitchFamily="34" charset="-128"/>
              </a:rPr>
              <a:t>Followers called Muslims</a:t>
            </a:r>
          </a:p>
          <a:p>
            <a:r>
              <a:rPr lang="en-US" altLang="en-US" dirty="0">
                <a:ea typeface="ＭＳ Ｐゴシック" panose="020B0600070205080204" pitchFamily="34" charset="-128"/>
              </a:rPr>
              <a:t>Holy book called the Qur’an</a:t>
            </a:r>
          </a:p>
          <a:p>
            <a:r>
              <a:rPr lang="en-US" altLang="en-US" dirty="0">
                <a:ea typeface="ＭＳ Ｐゴシック" panose="020B0600070205080204" pitchFamily="34" charset="-128"/>
              </a:rPr>
              <a:t>House of worship called a mosque</a:t>
            </a:r>
          </a:p>
          <a:p>
            <a:r>
              <a:rPr lang="en-US" altLang="en-US" dirty="0">
                <a:ea typeface="ＭＳ Ｐゴシック" panose="020B0600070205080204" pitchFamily="34" charset="-128"/>
              </a:rPr>
              <a:t>Community of faith - </a:t>
            </a:r>
            <a:r>
              <a:rPr lang="en-US" altLang="en-US" dirty="0" err="1">
                <a:ea typeface="ＭＳ Ｐゴシック" panose="020B0600070205080204" pitchFamily="34" charset="-128"/>
              </a:rPr>
              <a:t>Umma</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616095991"/>
      </p:ext>
    </p:extLst>
  </p:cSld>
  <p:clrMapOvr>
    <a:masterClrMapping/>
  </p:clrMapOvr>
  <p:transition spd="med">
    <p:cover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9218" name="Rectangle 2">
            <a:extLst>
              <a:ext uri="{FF2B5EF4-FFF2-40B4-BE49-F238E27FC236}">
                <a16:creationId xmlns:a16="http://schemas.microsoft.com/office/drawing/2014/main" id="{9E92B87D-B5BB-DA4B-B81C-EF290788B72B}"/>
              </a:ext>
            </a:extLst>
          </p:cNvPr>
          <p:cNvSpPr>
            <a:spLocks noGrp="1" noChangeArrowheads="1"/>
          </p:cNvSpPr>
          <p:nvPr>
            <p:ph type="title"/>
          </p:nvPr>
        </p:nvSpPr>
        <p:spPr>
          <a:xfrm>
            <a:off x="952108" y="954756"/>
            <a:ext cx="2730414" cy="4946003"/>
          </a:xfrm>
        </p:spPr>
        <p:txBody>
          <a:bodyPr>
            <a:normAutofit/>
          </a:bodyPr>
          <a:lstStyle/>
          <a:p>
            <a:pPr eaLnBrk="1" hangingPunct="1"/>
            <a:r>
              <a:rPr lang="en-US" altLang="en-US" dirty="0">
                <a:solidFill>
                  <a:srgbClr val="FFFFFF"/>
                </a:solidFill>
                <a:ea typeface="ＭＳ Ｐゴシック" panose="020B0600070205080204" pitchFamily="34" charset="-128"/>
              </a:rPr>
              <a:t>5 Pillars of Islamic Faith</a:t>
            </a:r>
          </a:p>
        </p:txBody>
      </p:sp>
      <p:sp>
        <p:nvSpPr>
          <p:cNvPr id="79" name="Rectangle 78">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Rectangle 3">
            <a:extLst>
              <a:ext uri="{FF2B5EF4-FFF2-40B4-BE49-F238E27FC236}">
                <a16:creationId xmlns:a16="http://schemas.microsoft.com/office/drawing/2014/main" id="{7288DE00-B241-9B47-9E61-107827A84BAE}"/>
              </a:ext>
            </a:extLst>
          </p:cNvPr>
          <p:cNvSpPr>
            <a:spLocks noGrp="1" noChangeArrowheads="1"/>
          </p:cNvSpPr>
          <p:nvPr>
            <p:ph idx="1"/>
          </p:nvPr>
        </p:nvSpPr>
        <p:spPr>
          <a:xfrm>
            <a:off x="5160375" y="724773"/>
            <a:ext cx="6812549" cy="5405968"/>
          </a:xfrm>
        </p:spPr>
        <p:txBody>
          <a:bodyPr anchor="ctr">
            <a:normAutofit/>
          </a:bodyPr>
          <a:lstStyle/>
          <a:p>
            <a:pPr marL="457200" indent="-457200">
              <a:buFont typeface="+mj-lt"/>
              <a:buAutoNum type="arabicPeriod"/>
              <a:defRPr/>
            </a:pPr>
            <a:r>
              <a:rPr lang="en-US" dirty="0">
                <a:solidFill>
                  <a:schemeClr val="tx1"/>
                </a:solidFill>
                <a:ea typeface="+mn-ea"/>
                <a:cs typeface="+mn-cs"/>
              </a:rPr>
              <a:t>Faith – statement of faith in one God - Allah (Shahada)</a:t>
            </a:r>
          </a:p>
          <a:p>
            <a:pPr marL="457200" indent="-457200">
              <a:buFont typeface="+mj-lt"/>
              <a:buAutoNum type="arabicPeriod"/>
              <a:defRPr/>
            </a:pPr>
            <a:r>
              <a:rPr lang="en-US" dirty="0">
                <a:solidFill>
                  <a:schemeClr val="tx1"/>
                </a:solidFill>
                <a:ea typeface="+mn-ea"/>
                <a:cs typeface="+mn-cs"/>
              </a:rPr>
              <a:t>Prayer - 5 times a day facing Mecca (Salat)</a:t>
            </a:r>
          </a:p>
          <a:p>
            <a:pPr marL="457200" indent="-457200">
              <a:buFont typeface="+mj-lt"/>
              <a:buAutoNum type="arabicPeriod"/>
              <a:defRPr/>
            </a:pPr>
            <a:r>
              <a:rPr lang="en-US" dirty="0">
                <a:solidFill>
                  <a:schemeClr val="tx1"/>
                </a:solidFill>
                <a:ea typeface="+mn-ea"/>
                <a:cs typeface="+mn-cs"/>
              </a:rPr>
              <a:t>Alms/Charity - support less fortunate (Zakat)</a:t>
            </a:r>
          </a:p>
          <a:p>
            <a:pPr marL="457200" indent="-457200">
              <a:buFont typeface="+mj-lt"/>
              <a:buAutoNum type="arabicPeriod"/>
              <a:defRPr/>
            </a:pPr>
            <a:r>
              <a:rPr lang="en-US" dirty="0">
                <a:solidFill>
                  <a:schemeClr val="tx1"/>
                </a:solidFill>
                <a:ea typeface="+mn-ea"/>
                <a:cs typeface="+mn-cs"/>
              </a:rPr>
              <a:t>Fasting  - during holy month of Ramadan (Sawm)</a:t>
            </a:r>
          </a:p>
          <a:p>
            <a:pPr marL="457200" indent="-457200">
              <a:buFont typeface="+mj-lt"/>
              <a:buAutoNum type="arabicPeriod"/>
              <a:defRPr/>
            </a:pPr>
            <a:r>
              <a:rPr lang="en-US" dirty="0">
                <a:solidFill>
                  <a:schemeClr val="tx1"/>
                </a:solidFill>
                <a:ea typeface="+mn-ea"/>
                <a:cs typeface="+mn-cs"/>
              </a:rPr>
              <a:t>Pilgrimage to holy city of Mecca (Hajj)</a:t>
            </a:r>
          </a:p>
        </p:txBody>
      </p:sp>
    </p:spTree>
    <p:extLst>
      <p:ext uri="{BB962C8B-B14F-4D97-AF65-F5344CB8AC3E}">
        <p14:creationId xmlns:p14="http://schemas.microsoft.com/office/powerpoint/2010/main" val="2735662868"/>
      </p:ext>
    </p:extLst>
  </p:cSld>
  <p:clrMapOvr>
    <a:masterClrMapping/>
  </p:clrMapOvr>
  <p:transition spd="med">
    <p:cover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16AE2FC-7F7C-EA42-B752-D4625F6B3634}"/>
              </a:ext>
            </a:extLst>
          </p:cNvPr>
          <p:cNvSpPr>
            <a:spLocks noGrp="1" noChangeArrowheads="1"/>
          </p:cNvSpPr>
          <p:nvPr>
            <p:ph type="title"/>
          </p:nvPr>
        </p:nvSpPr>
        <p:spPr>
          <a:xfrm>
            <a:off x="809625" y="1326091"/>
            <a:ext cx="9601196" cy="1303867"/>
          </a:xfrm>
        </p:spPr>
        <p:txBody>
          <a:bodyPr>
            <a:normAutofit/>
          </a:bodyPr>
          <a:lstStyle/>
          <a:p>
            <a:pPr algn="l" eaLnBrk="1" hangingPunct="1"/>
            <a:r>
              <a:rPr lang="en-US" altLang="en-US" sz="4000" dirty="0">
                <a:ea typeface="ＭＳ Ｐゴシック" panose="020B0600070205080204" pitchFamily="34" charset="-128"/>
              </a:rPr>
              <a:t>Mecca</a:t>
            </a:r>
          </a:p>
        </p:txBody>
      </p:sp>
      <p:sp>
        <p:nvSpPr>
          <p:cNvPr id="10243" name="Rectangle 3">
            <a:extLst>
              <a:ext uri="{FF2B5EF4-FFF2-40B4-BE49-F238E27FC236}">
                <a16:creationId xmlns:a16="http://schemas.microsoft.com/office/drawing/2014/main" id="{424E573C-E5F4-B648-B4EE-8C1F7E2E73AC}"/>
              </a:ext>
            </a:extLst>
          </p:cNvPr>
          <p:cNvSpPr>
            <a:spLocks noGrp="1" noChangeArrowheads="1"/>
          </p:cNvSpPr>
          <p:nvPr>
            <p:ph idx="1"/>
          </p:nvPr>
        </p:nvSpPr>
        <p:spPr>
          <a:xfrm>
            <a:off x="809625" y="2466975"/>
            <a:ext cx="8229600" cy="2514600"/>
          </a:xfrm>
        </p:spPr>
        <p:txBody>
          <a:bodyPr>
            <a:normAutofit/>
          </a:bodyPr>
          <a:lstStyle/>
          <a:p>
            <a:r>
              <a:rPr lang="en-US" altLang="en-US" dirty="0">
                <a:ea typeface="ＭＳ Ｐゴシック" panose="020B0600070205080204" pitchFamily="34" charset="-128"/>
              </a:rPr>
              <a:t>All Muslims to take a Pilgrimage to Holy City</a:t>
            </a:r>
          </a:p>
          <a:p>
            <a:pPr lvl="1"/>
            <a:r>
              <a:rPr lang="en-US" altLang="en-US" sz="2400" dirty="0">
                <a:ea typeface="ＭＳ Ｐゴシック" panose="020B0600070205080204" pitchFamily="34" charset="-128"/>
              </a:rPr>
              <a:t>fighting never tolerated in city</a:t>
            </a:r>
          </a:p>
          <a:p>
            <a:r>
              <a:rPr lang="en-US" altLang="en-US" dirty="0">
                <a:ea typeface="ＭＳ Ｐゴシック" panose="020B0600070205080204" pitchFamily="34" charset="-128"/>
              </a:rPr>
              <a:t>Worship at shrine of </a:t>
            </a:r>
            <a:r>
              <a:rPr lang="en-US" altLang="en-US" dirty="0" err="1">
                <a:ea typeface="ＭＳ Ｐゴシック" panose="020B0600070205080204" pitchFamily="34" charset="-128"/>
              </a:rPr>
              <a:t>Ka’aba</a:t>
            </a:r>
            <a:endParaRPr lang="en-US" altLang="en-US" dirty="0">
              <a:ea typeface="ＭＳ Ｐゴシック" panose="020B0600070205080204" pitchFamily="34" charset="-128"/>
            </a:endParaRPr>
          </a:p>
          <a:p>
            <a:pPr lvl="1"/>
            <a:r>
              <a:rPr lang="en-US" altLang="en-US" sz="2400" dirty="0">
                <a:ea typeface="ＭＳ Ｐゴシック" panose="020B0600070205080204" pitchFamily="34" charset="-128"/>
              </a:rPr>
              <a:t>Housed relics of Abraham and other religions</a:t>
            </a:r>
          </a:p>
          <a:p>
            <a:pPr marL="514350" indent="-514350">
              <a:buNone/>
            </a:pPr>
            <a:endParaRPr lang="en-US" altLang="en-US" sz="3000" dirty="0">
              <a:ea typeface="ＭＳ Ｐゴシック" panose="020B0600070205080204" pitchFamily="34" charset="-128"/>
            </a:endParaRPr>
          </a:p>
        </p:txBody>
      </p:sp>
      <p:pic>
        <p:nvPicPr>
          <p:cNvPr id="10244" name="Picture 4" descr="Picture 2">
            <a:extLst>
              <a:ext uri="{FF2B5EF4-FFF2-40B4-BE49-F238E27FC236}">
                <a16:creationId xmlns:a16="http://schemas.microsoft.com/office/drawing/2014/main" id="{25FAEA73-99DF-CF47-B0D9-AAC131641E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2187" y="3613149"/>
            <a:ext cx="424021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Picture 3">
            <a:extLst>
              <a:ext uri="{FF2B5EF4-FFF2-40B4-BE49-F238E27FC236}">
                <a16:creationId xmlns:a16="http://schemas.microsoft.com/office/drawing/2014/main" id="{74C36C84-55C1-C04A-AEBA-19C4DABF33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590549"/>
            <a:ext cx="3276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42100"/>
      </p:ext>
    </p:extLst>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92E9A5C-47D1-A742-A4F2-DE55053867E2}"/>
              </a:ext>
            </a:extLst>
          </p:cNvPr>
          <p:cNvSpPr>
            <a:spLocks noGrp="1" noChangeArrowheads="1"/>
          </p:cNvSpPr>
          <p:nvPr>
            <p:ph type="title"/>
          </p:nvPr>
        </p:nvSpPr>
        <p:spPr>
          <a:xfrm>
            <a:off x="1295401" y="1382182"/>
            <a:ext cx="9601196" cy="1303867"/>
          </a:xfrm>
        </p:spPr>
        <p:txBody>
          <a:bodyPr>
            <a:normAutofit/>
          </a:bodyPr>
          <a:lstStyle/>
          <a:p>
            <a:pPr algn="l" eaLnBrk="1" hangingPunct="1"/>
            <a:r>
              <a:rPr lang="en-US" altLang="en-US" sz="4000" dirty="0">
                <a:ea typeface="ＭＳ Ｐゴシック" panose="020B0600070205080204" pitchFamily="34" charset="-128"/>
              </a:rPr>
              <a:t>Muslim Way of Life</a:t>
            </a:r>
          </a:p>
        </p:txBody>
      </p:sp>
      <p:sp>
        <p:nvSpPr>
          <p:cNvPr id="3" name="Content Placeholder 2">
            <a:extLst>
              <a:ext uri="{FF2B5EF4-FFF2-40B4-BE49-F238E27FC236}">
                <a16:creationId xmlns:a16="http://schemas.microsoft.com/office/drawing/2014/main" id="{9D231D7D-1FB5-8148-B8E6-63E5C80D5EFE}"/>
              </a:ext>
            </a:extLst>
          </p:cNvPr>
          <p:cNvSpPr>
            <a:spLocks noGrp="1"/>
          </p:cNvSpPr>
          <p:nvPr>
            <p:ph idx="1"/>
          </p:nvPr>
        </p:nvSpPr>
        <p:spPr/>
        <p:txBody>
          <a:bodyPr>
            <a:normAutofit fontScale="77500" lnSpcReduction="20000"/>
          </a:bodyPr>
          <a:lstStyle/>
          <a:p>
            <a:pPr>
              <a:defRPr/>
            </a:pPr>
            <a:r>
              <a:rPr lang="en-US" sz="2800" dirty="0">
                <a:solidFill>
                  <a:schemeClr val="tx1"/>
                </a:solidFill>
              </a:rPr>
              <a:t>No pork or alcohol – These are considered “haram” (forbidden). Non forbidden food are called “halal”</a:t>
            </a:r>
          </a:p>
          <a:p>
            <a:pPr>
              <a:defRPr/>
            </a:pPr>
            <a:r>
              <a:rPr lang="en-US" sz="2800" dirty="0">
                <a:solidFill>
                  <a:schemeClr val="tx1"/>
                </a:solidFill>
              </a:rPr>
              <a:t>Friday - communal worship at the mosque</a:t>
            </a:r>
          </a:p>
          <a:p>
            <a:pPr>
              <a:defRPr/>
            </a:pPr>
            <a:r>
              <a:rPr lang="en-US" sz="2800" dirty="0">
                <a:solidFill>
                  <a:schemeClr val="tx1"/>
                </a:solidFill>
              </a:rPr>
              <a:t>No priests or central religious authority (no equivalent to a Pope)</a:t>
            </a:r>
          </a:p>
          <a:p>
            <a:pPr>
              <a:defRPr/>
            </a:pPr>
            <a:r>
              <a:rPr lang="en-US" sz="2800" dirty="0">
                <a:solidFill>
                  <a:schemeClr val="tx1"/>
                </a:solidFill>
              </a:rPr>
              <a:t>Scholar class called ulama</a:t>
            </a:r>
          </a:p>
          <a:p>
            <a:pPr>
              <a:defRPr/>
            </a:pPr>
            <a:r>
              <a:rPr lang="en-US" sz="2800" dirty="0">
                <a:solidFill>
                  <a:schemeClr val="tx1"/>
                </a:solidFill>
              </a:rPr>
              <a:t>Leaders at local mosques are known as imams; the prayer callers are called muezzin.</a:t>
            </a:r>
          </a:p>
          <a:p>
            <a:pPr>
              <a:defRPr/>
            </a:pPr>
            <a:r>
              <a:rPr lang="en-US" sz="2800" dirty="0">
                <a:solidFill>
                  <a:schemeClr val="tx1"/>
                </a:solidFill>
              </a:rPr>
              <a:t>Some communities and family will adopt certain clothing as part of expressing a cultural idea of modesty.</a:t>
            </a:r>
          </a:p>
          <a:p>
            <a:endParaRPr lang="en-US" dirty="0"/>
          </a:p>
        </p:txBody>
      </p:sp>
    </p:spTree>
    <p:extLst>
      <p:ext uri="{BB962C8B-B14F-4D97-AF65-F5344CB8AC3E}">
        <p14:creationId xmlns:p14="http://schemas.microsoft.com/office/powerpoint/2010/main" val="1357584588"/>
      </p:ext>
    </p:extLst>
  </p:cSld>
  <p:clrMapOvr>
    <a:masterClrMapping/>
  </p:clrMapOvr>
  <p:transition spd="med">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9D1F289-02A2-AB4B-BB8F-200993A3E941}"/>
              </a:ext>
            </a:extLst>
          </p:cNvPr>
          <p:cNvSpPr>
            <a:spLocks noGrp="1" noChangeArrowheads="1"/>
          </p:cNvSpPr>
          <p:nvPr>
            <p:ph type="title" idx="4294967295"/>
          </p:nvPr>
        </p:nvSpPr>
        <p:spPr>
          <a:xfrm>
            <a:off x="695325" y="1087569"/>
            <a:ext cx="8229600" cy="792162"/>
          </a:xfrm>
        </p:spPr>
        <p:txBody>
          <a:bodyPr>
            <a:noAutofit/>
          </a:bodyPr>
          <a:lstStyle/>
          <a:p>
            <a:pPr algn="l" eaLnBrk="1" hangingPunct="1"/>
            <a:r>
              <a:rPr lang="en-US" altLang="en-US" sz="4000" dirty="0">
                <a:ea typeface="ＭＳ Ｐゴシック" panose="020B0600070205080204" pitchFamily="34" charset="-128"/>
              </a:rPr>
              <a:t>Islamic Religion and Law</a:t>
            </a:r>
          </a:p>
        </p:txBody>
      </p:sp>
      <p:pic>
        <p:nvPicPr>
          <p:cNvPr id="12291" name="Picture 6" descr="Picture 8">
            <a:extLst>
              <a:ext uri="{FF2B5EF4-FFF2-40B4-BE49-F238E27FC236}">
                <a16:creationId xmlns:a16="http://schemas.microsoft.com/office/drawing/2014/main" id="{F1A71CCF-1BAC-CA4B-80B7-17E4FDB727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75" y="2603499"/>
            <a:ext cx="6019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a:extLst>
              <a:ext uri="{FF2B5EF4-FFF2-40B4-BE49-F238E27FC236}">
                <a16:creationId xmlns:a16="http://schemas.microsoft.com/office/drawing/2014/main" id="{5042704D-62F0-E443-8333-489CD555E8B7}"/>
              </a:ext>
            </a:extLst>
          </p:cNvPr>
          <p:cNvSpPr txBox="1">
            <a:spLocks noChangeArrowheads="1"/>
          </p:cNvSpPr>
          <p:nvPr/>
        </p:nvSpPr>
        <p:spPr bwMode="auto">
          <a:xfrm>
            <a:off x="695325" y="2231001"/>
            <a:ext cx="47815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marL="0" indent="0"/>
            <a:r>
              <a:rPr lang="en-US" altLang="en-US" sz="2800" u="none" dirty="0">
                <a:latin typeface="+mn-lt"/>
              </a:rPr>
              <a:t>Law code </a:t>
            </a:r>
            <a:r>
              <a:rPr lang="en-US" altLang="en-US" sz="2800" u="none" dirty="0" err="1">
                <a:latin typeface="+mn-lt"/>
              </a:rPr>
              <a:t>Shari’a</a:t>
            </a:r>
            <a:r>
              <a:rPr lang="en-US" altLang="en-US" sz="2800" u="none" dirty="0">
                <a:latin typeface="+mn-lt"/>
              </a:rPr>
              <a:t> covers all aspects of Muslim private and public life</a:t>
            </a:r>
          </a:p>
          <a:p>
            <a:pPr>
              <a:buFont typeface="Arial" panose="020B0604020202020204" pitchFamily="34" charset="0"/>
              <a:buChar char="•"/>
            </a:pPr>
            <a:r>
              <a:rPr lang="en-US" altLang="en-US" sz="2800" u="none" dirty="0">
                <a:latin typeface="+mn-lt"/>
              </a:rPr>
              <a:t>made up of </a:t>
            </a:r>
            <a:r>
              <a:rPr lang="en-US" altLang="en-US" sz="2800" i="1" u="none" dirty="0">
                <a:latin typeface="+mn-lt"/>
              </a:rPr>
              <a:t>Qur’an</a:t>
            </a:r>
            <a:r>
              <a:rPr lang="en-US" altLang="en-US" sz="2800" u="none" dirty="0">
                <a:latin typeface="+mn-lt"/>
              </a:rPr>
              <a:t> (holy text) and Sunna -   Muhammad’s example</a:t>
            </a:r>
          </a:p>
          <a:p>
            <a:pPr>
              <a:buFont typeface="Arial" panose="020B0604020202020204" pitchFamily="34" charset="0"/>
              <a:buChar char="•"/>
            </a:pPr>
            <a:r>
              <a:rPr lang="en-US" altLang="en-US" sz="2800" u="none" dirty="0">
                <a:latin typeface="+mn-lt"/>
              </a:rPr>
              <a:t>Law cannot be separated from religion</a:t>
            </a:r>
          </a:p>
        </p:txBody>
      </p:sp>
    </p:spTree>
    <p:extLst>
      <p:ext uri="{BB962C8B-B14F-4D97-AF65-F5344CB8AC3E}">
        <p14:creationId xmlns:p14="http://schemas.microsoft.com/office/powerpoint/2010/main" val="3456762368"/>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2BA75-104C-8546-9B54-A330590ECAE2}"/>
              </a:ext>
            </a:extLst>
          </p:cNvPr>
          <p:cNvSpPr>
            <a:spLocks noGrp="1"/>
          </p:cNvSpPr>
          <p:nvPr>
            <p:ph type="title"/>
          </p:nvPr>
        </p:nvSpPr>
        <p:spPr>
          <a:xfrm>
            <a:off x="2015069" y="1752606"/>
            <a:ext cx="8158688" cy="1822514"/>
          </a:xfrm>
        </p:spPr>
        <p:txBody>
          <a:bodyPr/>
          <a:lstStyle/>
          <a:p>
            <a:r>
              <a:rPr lang="en-US"/>
              <a:t>Christianity</a:t>
            </a:r>
            <a:endParaRPr lang="en-US" dirty="0"/>
          </a:p>
        </p:txBody>
      </p:sp>
      <p:sp>
        <p:nvSpPr>
          <p:cNvPr id="5" name="Text Placeholder 4">
            <a:extLst>
              <a:ext uri="{FF2B5EF4-FFF2-40B4-BE49-F238E27FC236}">
                <a16:creationId xmlns:a16="http://schemas.microsoft.com/office/drawing/2014/main" id="{0C72BBAA-3650-2647-81C5-ED90683452FE}"/>
              </a:ext>
            </a:extLst>
          </p:cNvPr>
          <p:cNvSpPr>
            <a:spLocks noGrp="1"/>
          </p:cNvSpPr>
          <p:nvPr>
            <p:ph type="body" idx="1"/>
          </p:nvPr>
        </p:nvSpPr>
        <p:spPr>
          <a:xfrm>
            <a:off x="2015067" y="3846051"/>
            <a:ext cx="8158690" cy="954547"/>
          </a:xfrm>
        </p:spPr>
        <p:txBody>
          <a:bodyPr/>
          <a:lstStyle/>
          <a:p>
            <a:r>
              <a:rPr lang="en-US" dirty="0"/>
              <a:t>~30 CE</a:t>
            </a:r>
          </a:p>
        </p:txBody>
      </p:sp>
    </p:spTree>
    <p:extLst>
      <p:ext uri="{BB962C8B-B14F-4D97-AF65-F5344CB8AC3E}">
        <p14:creationId xmlns:p14="http://schemas.microsoft.com/office/powerpoint/2010/main" val="162317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1A90D55-77AA-844C-A3E5-1650F504E57E}"/>
              </a:ext>
            </a:extLst>
          </p:cNvPr>
          <p:cNvSpPr>
            <a:spLocks noGrp="1" noChangeArrowheads="1"/>
          </p:cNvSpPr>
          <p:nvPr>
            <p:ph type="title"/>
          </p:nvPr>
        </p:nvSpPr>
        <p:spPr>
          <a:xfrm>
            <a:off x="738187" y="1503363"/>
            <a:ext cx="8229600" cy="792162"/>
          </a:xfrm>
        </p:spPr>
        <p:txBody>
          <a:bodyPr>
            <a:normAutofit/>
          </a:bodyPr>
          <a:lstStyle/>
          <a:p>
            <a:pPr algn="l" eaLnBrk="1" hangingPunct="1"/>
            <a:r>
              <a:rPr lang="en-US" altLang="en-US" sz="4000" dirty="0">
                <a:ea typeface="ＭＳ Ｐゴシック" panose="020B0600070205080204" pitchFamily="34" charset="-128"/>
              </a:rPr>
              <a:t>Muhammad’s Successors</a:t>
            </a:r>
          </a:p>
        </p:txBody>
      </p:sp>
      <p:sp>
        <p:nvSpPr>
          <p:cNvPr id="16387" name="Rectangle 3">
            <a:extLst>
              <a:ext uri="{FF2B5EF4-FFF2-40B4-BE49-F238E27FC236}">
                <a16:creationId xmlns:a16="http://schemas.microsoft.com/office/drawing/2014/main" id="{E45588F9-E914-BE48-A8DF-0C4B392E7E14}"/>
              </a:ext>
            </a:extLst>
          </p:cNvPr>
          <p:cNvSpPr>
            <a:spLocks noGrp="1" noChangeArrowheads="1"/>
          </p:cNvSpPr>
          <p:nvPr>
            <p:ph idx="1"/>
          </p:nvPr>
        </p:nvSpPr>
        <p:spPr>
          <a:xfrm>
            <a:off x="838200" y="2447925"/>
            <a:ext cx="8229600" cy="5562600"/>
          </a:xfrm>
        </p:spPr>
        <p:txBody>
          <a:bodyPr>
            <a:normAutofit/>
          </a:bodyPr>
          <a:lstStyle/>
          <a:p>
            <a:pPr>
              <a:lnSpc>
                <a:spcPct val="80000"/>
              </a:lnSpc>
            </a:pPr>
            <a:r>
              <a:rPr lang="en-US" altLang="en-US" dirty="0">
                <a:ea typeface="ＭＳ Ｐゴシック" panose="020B0600070205080204" pitchFamily="34" charset="-128"/>
              </a:rPr>
              <a:t>Muhammad died 632 CE</a:t>
            </a:r>
          </a:p>
          <a:p>
            <a:pPr>
              <a:lnSpc>
                <a:spcPct val="80000"/>
              </a:lnSpc>
            </a:pPr>
            <a:r>
              <a:rPr lang="en-US" altLang="en-US" dirty="0">
                <a:ea typeface="ＭＳ Ｐゴシック" panose="020B0600070205080204" pitchFamily="34" charset="-128"/>
              </a:rPr>
              <a:t>Caliph means successor - to lead Muslims = Rightly Guided Caliph’s = first four after Muhammad</a:t>
            </a:r>
          </a:p>
          <a:p>
            <a:pPr lvl="1">
              <a:lnSpc>
                <a:spcPct val="80000"/>
              </a:lnSpc>
            </a:pPr>
            <a:r>
              <a:rPr lang="en-US" altLang="en-US" sz="2400" dirty="0">
                <a:ea typeface="ＭＳ Ｐゴシック" panose="020B0600070205080204" pitchFamily="34" charset="-128"/>
              </a:rPr>
              <a:t>Abu-Bakr 1</a:t>
            </a:r>
            <a:r>
              <a:rPr lang="en-US" altLang="en-US" sz="2400" baseline="30000" dirty="0">
                <a:ea typeface="ＭＳ Ｐゴシック" panose="020B0600070205080204" pitchFamily="34" charset="-128"/>
              </a:rPr>
              <a:t>st</a:t>
            </a:r>
            <a:r>
              <a:rPr lang="en-US" altLang="en-US" sz="2400" dirty="0">
                <a:ea typeface="ＭＳ Ｐゴシック" panose="020B0600070205080204" pitchFamily="34" charset="-128"/>
              </a:rPr>
              <a:t> Caliph</a:t>
            </a:r>
          </a:p>
          <a:p>
            <a:pPr lvl="1">
              <a:lnSpc>
                <a:spcPct val="80000"/>
              </a:lnSpc>
            </a:pPr>
            <a:r>
              <a:rPr lang="en-US" altLang="en-US" sz="2400" dirty="0">
                <a:ea typeface="ＭＳ Ｐゴシック" panose="020B0600070205080204" pitchFamily="34" charset="-128"/>
              </a:rPr>
              <a:t>Umar, Uthman, and Ali next Caliphs had all known Muhammad</a:t>
            </a:r>
          </a:p>
          <a:p>
            <a:pPr lvl="1">
              <a:lnSpc>
                <a:spcPct val="80000"/>
              </a:lnSpc>
            </a:pPr>
            <a:r>
              <a:rPr lang="en-US" altLang="en-US" sz="2400" dirty="0">
                <a:ea typeface="ＭＳ Ｐゴシック" panose="020B0600070205080204" pitchFamily="34" charset="-128"/>
              </a:rPr>
              <a:t>Abu-Bakr invoked </a:t>
            </a:r>
            <a:r>
              <a:rPr lang="en-US" altLang="en-US" sz="2400" i="1" dirty="0">
                <a:ea typeface="ＭＳ Ｐゴシック" panose="020B0600070205080204" pitchFamily="34" charset="-128"/>
              </a:rPr>
              <a:t>jihad</a:t>
            </a:r>
            <a:r>
              <a:rPr lang="en-US" altLang="en-US" sz="2400" dirty="0">
                <a:ea typeface="ＭＳ Ｐゴシック" panose="020B0600070205080204" pitchFamily="34" charset="-128"/>
              </a:rPr>
              <a:t> (holy war) against tribes that had abandoned Islam</a:t>
            </a:r>
          </a:p>
          <a:p>
            <a:pPr>
              <a:lnSpc>
                <a:spcPct val="80000"/>
              </a:lnSpc>
            </a:pPr>
            <a:r>
              <a:rPr lang="en-US" altLang="en-US" dirty="0">
                <a:ea typeface="ＭＳ Ｐゴシック" panose="020B0600070205080204" pitchFamily="34" charset="-128"/>
              </a:rPr>
              <a:t>By 750 the Muslim Empire covered 6,000 miles from Atlantic Ocean to Indus River</a:t>
            </a:r>
          </a:p>
        </p:txBody>
      </p:sp>
      <p:pic>
        <p:nvPicPr>
          <p:cNvPr id="16388" name="Picture 3">
            <a:extLst>
              <a:ext uri="{FF2B5EF4-FFF2-40B4-BE49-F238E27FC236}">
                <a16:creationId xmlns:a16="http://schemas.microsoft.com/office/drawing/2014/main" id="{F4B3C973-4EFA-9245-A836-554887E093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7800" y="523874"/>
            <a:ext cx="2590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83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a:extLst>
              <a:ext uri="{FF2B5EF4-FFF2-40B4-BE49-F238E27FC236}">
                <a16:creationId xmlns:a16="http://schemas.microsoft.com/office/drawing/2014/main" id="{99C59A77-11F4-F047-8D54-8B8F85E6AF45}"/>
              </a:ext>
            </a:extLst>
          </p:cNvPr>
          <p:cNvSpPr txBox="1">
            <a:spLocks noChangeArrowheads="1"/>
          </p:cNvSpPr>
          <p:nvPr/>
        </p:nvSpPr>
        <p:spPr bwMode="auto">
          <a:xfrm>
            <a:off x="742951" y="2029448"/>
            <a:ext cx="48625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marL="342900" indent="-342900">
              <a:buFont typeface="Arial" panose="020B0604020202020204" pitchFamily="34" charset="0"/>
              <a:buChar char="•"/>
            </a:pPr>
            <a:r>
              <a:rPr lang="en-US" altLang="en-US" u="none" dirty="0">
                <a:latin typeface="+mn-lt"/>
              </a:rPr>
              <a:t>united lands by having official language = Arabic</a:t>
            </a:r>
          </a:p>
          <a:p>
            <a:pPr marL="342900" indent="-342900">
              <a:buFont typeface="Arial" panose="020B0604020202020204" pitchFamily="34" charset="0"/>
              <a:buChar char="•"/>
            </a:pPr>
            <a:r>
              <a:rPr lang="en-US" altLang="en-US" u="none" dirty="0">
                <a:latin typeface="+mn-lt"/>
              </a:rPr>
              <a:t>minted Arabic currency, built roads</a:t>
            </a:r>
          </a:p>
          <a:p>
            <a:pPr marL="342900" indent="-342900">
              <a:buFont typeface="Arial" panose="020B0604020202020204" pitchFamily="34" charset="0"/>
              <a:buChar char="•"/>
            </a:pPr>
            <a:r>
              <a:rPr lang="en-US" altLang="en-US" u="none" dirty="0">
                <a:latin typeface="+mn-lt"/>
              </a:rPr>
              <a:t>established postal system &amp; civil service</a:t>
            </a:r>
          </a:p>
          <a:p>
            <a:pPr marL="342900" indent="-342900">
              <a:buFont typeface="Arial" panose="020B0604020202020204" pitchFamily="34" charset="0"/>
              <a:buChar char="•"/>
            </a:pPr>
            <a:r>
              <a:rPr lang="en-US" altLang="en-US" u="none" dirty="0">
                <a:latin typeface="+mn-lt"/>
              </a:rPr>
              <a:t>Jews and non-Greek Christians tolerated &amp; protected (paid taxes). Jews and Christians were known as “People of the Book”. The tax was called </a:t>
            </a:r>
            <a:r>
              <a:rPr lang="en-US" altLang="en-US" u="none" dirty="0" err="1">
                <a:latin typeface="+mn-lt"/>
              </a:rPr>
              <a:t>jizyah</a:t>
            </a:r>
            <a:endParaRPr lang="en-US" altLang="en-US" u="none" dirty="0">
              <a:latin typeface="+mn-lt"/>
            </a:endParaRPr>
          </a:p>
        </p:txBody>
      </p:sp>
      <p:pic>
        <p:nvPicPr>
          <p:cNvPr id="17411" name="Picture 4" descr="Picture 1">
            <a:extLst>
              <a:ext uri="{FF2B5EF4-FFF2-40B4-BE49-F238E27FC236}">
                <a16:creationId xmlns:a16="http://schemas.microsoft.com/office/drawing/2014/main" id="{8FE2BDC3-2610-394B-9241-A403E481E9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5463" y="3288832"/>
            <a:ext cx="59674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2FFDA7-F734-1E4F-A607-75F1DAC78A9C}"/>
              </a:ext>
            </a:extLst>
          </p:cNvPr>
          <p:cNvSpPr txBox="1"/>
          <p:nvPr/>
        </p:nvSpPr>
        <p:spPr>
          <a:xfrm>
            <a:off x="1895475" y="1363995"/>
            <a:ext cx="8401049"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sz="2400" u="sng">
                <a:solidFill>
                  <a:schemeClr val="tx1"/>
                </a:solidFill>
                <a:latin typeface="Arial" charset="0"/>
                <a:ea typeface="ＭＳ Ｐゴシック" charset="-128"/>
              </a:defRPr>
            </a:lvl1pPr>
            <a:lvl2pPr marL="37931725" indent="-37474525">
              <a:defRPr sz="2400" u="sng">
                <a:solidFill>
                  <a:schemeClr val="tx1"/>
                </a:solidFill>
                <a:latin typeface="Arial" charset="0"/>
                <a:ea typeface="ＭＳ Ｐゴシック" charset="-128"/>
              </a:defRPr>
            </a:lvl2pPr>
            <a:lvl3pPr>
              <a:defRPr sz="2400" u="sng">
                <a:solidFill>
                  <a:schemeClr val="tx1"/>
                </a:solidFill>
                <a:latin typeface="Arial" charset="0"/>
                <a:ea typeface="ＭＳ Ｐゴシック" charset="-128"/>
              </a:defRPr>
            </a:lvl3pPr>
            <a:lvl4pPr>
              <a:defRPr sz="2400" u="sng">
                <a:solidFill>
                  <a:schemeClr val="tx1"/>
                </a:solidFill>
                <a:latin typeface="Arial" charset="0"/>
                <a:ea typeface="ＭＳ Ｐゴシック" charset="-128"/>
              </a:defRPr>
            </a:lvl4pPr>
            <a:lvl5pPr>
              <a:defRPr sz="2400" u="sng">
                <a:solidFill>
                  <a:schemeClr val="tx1"/>
                </a:solidFill>
                <a:latin typeface="Arial" charset="0"/>
                <a:ea typeface="ＭＳ Ｐゴシック" charset="-128"/>
              </a:defRPr>
            </a:lvl5pPr>
            <a:lvl6pPr marL="457200" eaLnBrk="0" fontAlgn="base" hangingPunct="0">
              <a:spcBef>
                <a:spcPct val="0"/>
              </a:spcBef>
              <a:spcAft>
                <a:spcPct val="0"/>
              </a:spcAft>
              <a:defRPr sz="2400" u="sng">
                <a:solidFill>
                  <a:schemeClr val="tx1"/>
                </a:solidFill>
                <a:latin typeface="Arial" charset="0"/>
                <a:ea typeface="ＭＳ Ｐゴシック" charset="-128"/>
              </a:defRPr>
            </a:lvl6pPr>
            <a:lvl7pPr marL="914400" eaLnBrk="0" fontAlgn="base" hangingPunct="0">
              <a:spcBef>
                <a:spcPct val="0"/>
              </a:spcBef>
              <a:spcAft>
                <a:spcPct val="0"/>
              </a:spcAft>
              <a:defRPr sz="2400" u="sng">
                <a:solidFill>
                  <a:schemeClr val="tx1"/>
                </a:solidFill>
                <a:latin typeface="Arial" charset="0"/>
                <a:ea typeface="ＭＳ Ｐゴシック" charset="-128"/>
              </a:defRPr>
            </a:lvl7pPr>
            <a:lvl8pPr marL="1371600" eaLnBrk="0" fontAlgn="base" hangingPunct="0">
              <a:spcBef>
                <a:spcPct val="0"/>
              </a:spcBef>
              <a:spcAft>
                <a:spcPct val="0"/>
              </a:spcAft>
              <a:defRPr sz="2400" u="sng">
                <a:solidFill>
                  <a:schemeClr val="tx1"/>
                </a:solidFill>
                <a:latin typeface="Arial" charset="0"/>
                <a:ea typeface="ＭＳ Ｐゴシック" charset="-128"/>
              </a:defRPr>
            </a:lvl8pPr>
            <a:lvl9pPr marL="1828800" eaLnBrk="0" fontAlgn="base" hangingPunct="0">
              <a:spcBef>
                <a:spcPct val="0"/>
              </a:spcBef>
              <a:spcAft>
                <a:spcPct val="0"/>
              </a:spcAft>
              <a:defRPr sz="2400" u="sng">
                <a:solidFill>
                  <a:schemeClr val="tx1"/>
                </a:solidFill>
                <a:latin typeface="Arial" charset="0"/>
                <a:ea typeface="ＭＳ Ｐゴシック" charset="-128"/>
              </a:defRPr>
            </a:lvl9pPr>
          </a:lstStyle>
          <a:p>
            <a:pPr>
              <a:defRPr/>
            </a:pPr>
            <a:r>
              <a:rPr lang="en-US" altLang="en-US" u="none" dirty="0">
                <a:solidFill>
                  <a:srgbClr val="FFFFFF"/>
                </a:solidFill>
                <a:latin typeface="+mn-lt"/>
              </a:rPr>
              <a:t>First ruling family = Umayyad ca. 661-750 CE – capital = Damascus</a:t>
            </a:r>
          </a:p>
        </p:txBody>
      </p:sp>
      <p:sp>
        <p:nvSpPr>
          <p:cNvPr id="2" name="TextBox 1">
            <a:extLst>
              <a:ext uri="{FF2B5EF4-FFF2-40B4-BE49-F238E27FC236}">
                <a16:creationId xmlns:a16="http://schemas.microsoft.com/office/drawing/2014/main" id="{D7A4C996-365B-AA49-B5F1-ED0486E52666}"/>
              </a:ext>
            </a:extLst>
          </p:cNvPr>
          <p:cNvSpPr txBox="1"/>
          <p:nvPr/>
        </p:nvSpPr>
        <p:spPr>
          <a:xfrm>
            <a:off x="742951" y="673568"/>
            <a:ext cx="10829924" cy="615553"/>
          </a:xfrm>
          <a:prstGeom prst="rect">
            <a:avLst/>
          </a:prstGeom>
          <a:noFill/>
        </p:spPr>
        <p:txBody>
          <a:bodyPr wrap="square" rtlCol="0">
            <a:spAutoFit/>
          </a:bodyPr>
          <a:lstStyle/>
          <a:p>
            <a:pPr>
              <a:defRPr/>
            </a:pPr>
            <a:r>
              <a:rPr lang="en-US" sz="3400" dirty="0">
                <a:ea typeface="ＭＳ Ｐゴシック" charset="-128"/>
                <a:cs typeface="ＭＳ Ｐゴシック" charset="-128"/>
              </a:rPr>
              <a:t>Two ruling families after Muhammad = Umayyad and Abbasid</a:t>
            </a:r>
          </a:p>
        </p:txBody>
      </p:sp>
    </p:spTree>
    <p:extLst>
      <p:ext uri="{BB962C8B-B14F-4D97-AF65-F5344CB8AC3E}">
        <p14:creationId xmlns:p14="http://schemas.microsoft.com/office/powerpoint/2010/main" val="1950043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954F70-B38F-BE4A-8A09-127DE395D424}"/>
              </a:ext>
            </a:extLst>
          </p:cNvPr>
          <p:cNvSpPr txBox="1">
            <a:spLocks noChangeArrowheads="1"/>
          </p:cNvSpPr>
          <p:nvPr/>
        </p:nvSpPr>
        <p:spPr bwMode="auto">
          <a:xfrm>
            <a:off x="900113" y="1448594"/>
            <a:ext cx="59721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Arial" panose="020B0604020202020204" pitchFamily="34" charset="0"/>
                <a:ea typeface="ＭＳ Ｐゴシック" panose="020B0600070205080204" pitchFamily="34" charset="-128"/>
              </a:defRPr>
            </a:lvl1pPr>
            <a:lvl2pPr marL="37931725" indent="-37474525">
              <a:defRPr sz="2400" u="sng">
                <a:solidFill>
                  <a:schemeClr val="tx1"/>
                </a:solidFill>
                <a:latin typeface="Arial" panose="020B0604020202020204" pitchFamily="34" charset="0"/>
                <a:ea typeface="ＭＳ Ｐゴシック" panose="020B0600070205080204" pitchFamily="34" charset="-128"/>
              </a:defRPr>
            </a:lvl2pPr>
            <a:lvl3pPr marL="1143000" indent="-228600">
              <a:defRPr sz="2400" u="sng">
                <a:solidFill>
                  <a:schemeClr val="tx1"/>
                </a:solidFill>
                <a:latin typeface="Arial" panose="020B0604020202020204" pitchFamily="34" charset="0"/>
                <a:ea typeface="ＭＳ Ｐゴシック" panose="020B0600070205080204" pitchFamily="34" charset="-128"/>
              </a:defRPr>
            </a:lvl3pPr>
            <a:lvl4pPr marL="1600200" indent="-228600">
              <a:defRPr sz="2400" u="sng">
                <a:solidFill>
                  <a:schemeClr val="tx1"/>
                </a:solidFill>
                <a:latin typeface="Arial" panose="020B0604020202020204" pitchFamily="34" charset="0"/>
                <a:ea typeface="ＭＳ Ｐゴシック" panose="020B0600070205080204" pitchFamily="34" charset="-128"/>
              </a:defRPr>
            </a:lvl4pPr>
            <a:lvl5pPr marL="2057400" indent="-228600">
              <a:defRPr sz="24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ＭＳ Ｐゴシック" panose="020B0600070205080204" pitchFamily="34" charset="-128"/>
              </a:defRPr>
            </a:lvl9pPr>
          </a:lstStyle>
          <a:p>
            <a:pPr marL="342900" indent="-342900">
              <a:buFont typeface="Arial" panose="020B0604020202020204" pitchFamily="34" charset="0"/>
              <a:buChar char="•"/>
            </a:pPr>
            <a:r>
              <a:rPr lang="en-US" altLang="en-US" u="none" dirty="0">
                <a:latin typeface="+mn-lt"/>
              </a:rPr>
              <a:t>Dissatisfied because of higher taxes, lower wages in army 	&amp; government &amp; social discrimination</a:t>
            </a:r>
          </a:p>
          <a:p>
            <a:pPr marL="342900" indent="-342900">
              <a:buFont typeface="Arial" panose="020B0604020202020204" pitchFamily="34" charset="0"/>
              <a:buChar char="•"/>
            </a:pPr>
            <a:r>
              <a:rPr lang="en-US" altLang="en-US" u="none" dirty="0">
                <a:latin typeface="+mn-lt"/>
              </a:rPr>
              <a:t>Abu-al-Abbas “</a:t>
            </a:r>
            <a:r>
              <a:rPr lang="en-US" altLang="en-US" u="none" dirty="0" err="1">
                <a:latin typeface="+mn-lt"/>
              </a:rPr>
              <a:t>Bloodshedder</a:t>
            </a:r>
            <a:r>
              <a:rPr lang="en-US" altLang="en-US" u="none" dirty="0">
                <a:latin typeface="+mn-lt"/>
              </a:rPr>
              <a:t>” tried to kill off the Umayyad family </a:t>
            </a:r>
          </a:p>
          <a:p>
            <a:pPr marL="342900" indent="-342900">
              <a:buFont typeface="Arial" panose="020B0604020202020204" pitchFamily="34" charset="0"/>
              <a:buChar char="•"/>
            </a:pPr>
            <a:r>
              <a:rPr lang="en-US" altLang="en-US" u="none" dirty="0">
                <a:latin typeface="+mn-lt"/>
              </a:rPr>
              <a:t>Overthrew Umayyad rule</a:t>
            </a:r>
          </a:p>
          <a:p>
            <a:pPr marL="342900" indent="-342900">
              <a:buFont typeface="Arial" panose="020B0604020202020204" pitchFamily="34" charset="0"/>
              <a:buChar char="•"/>
            </a:pPr>
            <a:r>
              <a:rPr lang="en-US" altLang="en-US" u="none" dirty="0">
                <a:latin typeface="+mn-lt"/>
              </a:rPr>
              <a:t>Destroyed by Seljuk Turks and Mongols</a:t>
            </a:r>
          </a:p>
        </p:txBody>
      </p:sp>
      <p:pic>
        <p:nvPicPr>
          <p:cNvPr id="18435" name="Picture 4" descr="Picture 2">
            <a:extLst>
              <a:ext uri="{FF2B5EF4-FFF2-40B4-BE49-F238E27FC236}">
                <a16:creationId xmlns:a16="http://schemas.microsoft.com/office/drawing/2014/main" id="{E559B378-FC94-0044-A407-2F8D0DCBF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9387" y="2602756"/>
            <a:ext cx="510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FF8955F-7354-6D4A-B136-C437126664F3}"/>
              </a:ext>
            </a:extLst>
          </p:cNvPr>
          <p:cNvSpPr txBox="1"/>
          <p:nvPr/>
        </p:nvSpPr>
        <p:spPr>
          <a:xfrm>
            <a:off x="1166812" y="795993"/>
            <a:ext cx="1031557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defRPr sz="2400" u="sng">
                <a:solidFill>
                  <a:schemeClr val="tx1"/>
                </a:solidFill>
                <a:latin typeface="Arial" charset="0"/>
                <a:ea typeface="ＭＳ Ｐゴシック" charset="-128"/>
              </a:defRPr>
            </a:lvl1pPr>
            <a:lvl2pPr marL="37931725" indent="-37474525">
              <a:defRPr sz="2400" u="sng">
                <a:solidFill>
                  <a:schemeClr val="tx1"/>
                </a:solidFill>
                <a:latin typeface="Arial" charset="0"/>
                <a:ea typeface="ＭＳ Ｐゴシック" charset="-128"/>
              </a:defRPr>
            </a:lvl2pPr>
            <a:lvl3pPr>
              <a:defRPr sz="2400" u="sng">
                <a:solidFill>
                  <a:schemeClr val="tx1"/>
                </a:solidFill>
                <a:latin typeface="Arial" charset="0"/>
                <a:ea typeface="ＭＳ Ｐゴシック" charset="-128"/>
              </a:defRPr>
            </a:lvl3pPr>
            <a:lvl4pPr>
              <a:defRPr sz="2400" u="sng">
                <a:solidFill>
                  <a:schemeClr val="tx1"/>
                </a:solidFill>
                <a:latin typeface="Arial" charset="0"/>
                <a:ea typeface="ＭＳ Ｐゴシック" charset="-128"/>
              </a:defRPr>
            </a:lvl4pPr>
            <a:lvl5pPr>
              <a:defRPr sz="2400" u="sng">
                <a:solidFill>
                  <a:schemeClr val="tx1"/>
                </a:solidFill>
                <a:latin typeface="Arial" charset="0"/>
                <a:ea typeface="ＭＳ Ｐゴシック" charset="-128"/>
              </a:defRPr>
            </a:lvl5pPr>
            <a:lvl6pPr marL="457200" eaLnBrk="0" fontAlgn="base" hangingPunct="0">
              <a:spcBef>
                <a:spcPct val="0"/>
              </a:spcBef>
              <a:spcAft>
                <a:spcPct val="0"/>
              </a:spcAft>
              <a:defRPr sz="2400" u="sng">
                <a:solidFill>
                  <a:schemeClr val="tx1"/>
                </a:solidFill>
                <a:latin typeface="Arial" charset="0"/>
                <a:ea typeface="ＭＳ Ｐゴシック" charset="-128"/>
              </a:defRPr>
            </a:lvl6pPr>
            <a:lvl7pPr marL="914400" eaLnBrk="0" fontAlgn="base" hangingPunct="0">
              <a:spcBef>
                <a:spcPct val="0"/>
              </a:spcBef>
              <a:spcAft>
                <a:spcPct val="0"/>
              </a:spcAft>
              <a:defRPr sz="2400" u="sng">
                <a:solidFill>
                  <a:schemeClr val="tx1"/>
                </a:solidFill>
                <a:latin typeface="Arial" charset="0"/>
                <a:ea typeface="ＭＳ Ｐゴシック" charset="-128"/>
              </a:defRPr>
            </a:lvl7pPr>
            <a:lvl8pPr marL="1371600" eaLnBrk="0" fontAlgn="base" hangingPunct="0">
              <a:spcBef>
                <a:spcPct val="0"/>
              </a:spcBef>
              <a:spcAft>
                <a:spcPct val="0"/>
              </a:spcAft>
              <a:defRPr sz="2400" u="sng">
                <a:solidFill>
                  <a:schemeClr val="tx1"/>
                </a:solidFill>
                <a:latin typeface="Arial" charset="0"/>
                <a:ea typeface="ＭＳ Ｐゴシック" charset="-128"/>
              </a:defRPr>
            </a:lvl8pPr>
            <a:lvl9pPr marL="1828800" eaLnBrk="0" fontAlgn="base" hangingPunct="0">
              <a:spcBef>
                <a:spcPct val="0"/>
              </a:spcBef>
              <a:spcAft>
                <a:spcPct val="0"/>
              </a:spcAft>
              <a:defRPr sz="2400" u="sng">
                <a:solidFill>
                  <a:schemeClr val="tx1"/>
                </a:solidFill>
                <a:latin typeface="Arial" charset="0"/>
                <a:ea typeface="ＭＳ Ｐゴシック" charset="-128"/>
              </a:defRPr>
            </a:lvl9pPr>
          </a:lstStyle>
          <a:p>
            <a:pPr>
              <a:defRPr/>
            </a:pPr>
            <a:r>
              <a:rPr lang="en-US" altLang="en-US" sz="2800" u="none" dirty="0">
                <a:solidFill>
                  <a:srgbClr val="FFFFFF"/>
                </a:solidFill>
                <a:latin typeface="Times New Roman" charset="0"/>
              </a:rPr>
              <a:t>Second ruling family = Abbasid ca. 747-1258 CE – capital = Baghdad</a:t>
            </a:r>
          </a:p>
        </p:txBody>
      </p:sp>
    </p:spTree>
    <p:extLst>
      <p:ext uri="{BB962C8B-B14F-4D97-AF65-F5344CB8AC3E}">
        <p14:creationId xmlns:p14="http://schemas.microsoft.com/office/powerpoint/2010/main" val="221054049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19458" name="Rectangle 2">
            <a:extLst>
              <a:ext uri="{FF2B5EF4-FFF2-40B4-BE49-F238E27FC236}">
                <a16:creationId xmlns:a16="http://schemas.microsoft.com/office/drawing/2014/main" id="{5F1C9FE4-0A8A-2B4E-92B3-4A9DD01FFE9D}"/>
              </a:ext>
            </a:extLst>
          </p:cNvPr>
          <p:cNvSpPr>
            <a:spLocks noGrp="1" noChangeArrowheads="1"/>
          </p:cNvSpPr>
          <p:nvPr>
            <p:ph type="title"/>
          </p:nvPr>
        </p:nvSpPr>
        <p:spPr>
          <a:xfrm>
            <a:off x="7535825" y="982132"/>
            <a:ext cx="3360772" cy="1303867"/>
          </a:xfrm>
        </p:spPr>
        <p:txBody>
          <a:bodyPr>
            <a:normAutofit/>
          </a:bodyPr>
          <a:lstStyle/>
          <a:p>
            <a:pPr eaLnBrk="1" hangingPunct="1">
              <a:lnSpc>
                <a:spcPct val="90000"/>
              </a:lnSpc>
            </a:pPr>
            <a:r>
              <a:rPr lang="en-US" altLang="en-US" sz="4100" b="1">
                <a:ea typeface="ＭＳ Ｐゴシック" panose="020B0600070205080204" pitchFamily="34" charset="-128"/>
              </a:rPr>
              <a:t>Division Within Islam</a:t>
            </a:r>
          </a:p>
        </p:txBody>
      </p:sp>
      <p:sp>
        <p:nvSpPr>
          <p:cNvPr id="79" name="Rectangle 78">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C64A7C-47F5-BA4F-9611-A8CEEC04BB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1412683" y="1410208"/>
            <a:ext cx="5278777" cy="3858780"/>
          </a:xfrm>
          <a:prstGeom prst="rect">
            <a:avLst/>
          </a:prstGeom>
        </p:spPr>
      </p:pic>
      <p:cxnSp>
        <p:nvCxnSpPr>
          <p:cNvPr id="81" name="Straight Connector 80">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4B26B0F-6AE3-654A-A4ED-2567D9042F6F}"/>
              </a:ext>
            </a:extLst>
          </p:cNvPr>
          <p:cNvSpPr>
            <a:spLocks noGrp="1"/>
          </p:cNvSpPr>
          <p:nvPr>
            <p:ph idx="1"/>
          </p:nvPr>
        </p:nvSpPr>
        <p:spPr>
          <a:xfrm>
            <a:off x="7051066" y="2556931"/>
            <a:ext cx="4385793" cy="3539061"/>
          </a:xfrm>
        </p:spPr>
        <p:txBody>
          <a:bodyPr>
            <a:normAutofit lnSpcReduction="10000"/>
          </a:bodyPr>
          <a:lstStyle/>
          <a:p>
            <a:pPr>
              <a:lnSpc>
                <a:spcPct val="90000"/>
              </a:lnSpc>
            </a:pPr>
            <a:r>
              <a:rPr lang="en-US" altLang="en-US" sz="1600" dirty="0">
                <a:latin typeface="+mj-lt"/>
                <a:ea typeface="ＭＳ Ｐゴシック" panose="020B0600070205080204" pitchFamily="34" charset="-128"/>
              </a:rPr>
              <a:t>Fight for position of Caliph</a:t>
            </a:r>
          </a:p>
          <a:p>
            <a:pPr>
              <a:lnSpc>
                <a:spcPct val="90000"/>
              </a:lnSpc>
            </a:pPr>
            <a:r>
              <a:rPr lang="en-US" altLang="en-US" sz="1600" dirty="0">
                <a:latin typeface="+mj-lt"/>
              </a:rPr>
              <a:t>1. </a:t>
            </a:r>
            <a:r>
              <a:rPr lang="en-US" altLang="en-US" sz="1600" b="1" dirty="0">
                <a:latin typeface="+mj-lt"/>
              </a:rPr>
              <a:t>Sunni</a:t>
            </a:r>
          </a:p>
          <a:p>
            <a:pPr lvl="1">
              <a:lnSpc>
                <a:spcPct val="90000"/>
              </a:lnSpc>
              <a:buFont typeface="Arial" panose="020B0604020202020204" pitchFamily="34" charset="0"/>
              <a:buAutoNum type="alphaLcPeriod"/>
            </a:pPr>
            <a:r>
              <a:rPr lang="en-US" altLang="en-US" sz="1600" dirty="0">
                <a:latin typeface="+mj-lt"/>
              </a:rPr>
              <a:t>“followers of the way”</a:t>
            </a:r>
          </a:p>
          <a:p>
            <a:pPr lvl="1">
              <a:lnSpc>
                <a:spcPct val="90000"/>
              </a:lnSpc>
              <a:buFont typeface="Arial" panose="020B0604020202020204" pitchFamily="34" charset="0"/>
              <a:buAutoNum type="alphaLcPeriod"/>
            </a:pPr>
            <a:r>
              <a:rPr lang="en-US" altLang="en-US" sz="1600" dirty="0">
                <a:latin typeface="+mj-lt"/>
              </a:rPr>
              <a:t>Any devout Muslim can be caliph</a:t>
            </a:r>
          </a:p>
          <a:p>
            <a:pPr lvl="1">
              <a:lnSpc>
                <a:spcPct val="90000"/>
              </a:lnSpc>
              <a:buFont typeface="Arial" panose="020B0604020202020204" pitchFamily="34" charset="0"/>
              <a:buAutoNum type="alphaLcPeriod"/>
            </a:pPr>
            <a:r>
              <a:rPr lang="en-US" altLang="en-US" sz="1600" dirty="0">
                <a:latin typeface="+mj-lt"/>
              </a:rPr>
              <a:t>Caliph a leader, not religious authority</a:t>
            </a:r>
          </a:p>
          <a:p>
            <a:pPr lvl="1">
              <a:lnSpc>
                <a:spcPct val="90000"/>
              </a:lnSpc>
              <a:buFont typeface="Arial" panose="020B0604020202020204" pitchFamily="34" charset="0"/>
              <a:buAutoNum type="alphaLcPeriod"/>
            </a:pPr>
            <a:r>
              <a:rPr lang="en-US" altLang="en-US" sz="1600" dirty="0">
                <a:latin typeface="+mj-lt"/>
              </a:rPr>
              <a:t>90% of Muslims</a:t>
            </a:r>
          </a:p>
          <a:p>
            <a:pPr>
              <a:lnSpc>
                <a:spcPct val="90000"/>
              </a:lnSpc>
              <a:defRPr/>
            </a:pPr>
            <a:r>
              <a:rPr lang="en-US" altLang="en-US" sz="1600" dirty="0">
                <a:latin typeface="+mj-lt"/>
              </a:rPr>
              <a:t>2. </a:t>
            </a:r>
            <a:r>
              <a:rPr lang="en-US" altLang="en-US" sz="1600" b="1" dirty="0">
                <a:latin typeface="+mj-lt"/>
              </a:rPr>
              <a:t>Shia</a:t>
            </a:r>
          </a:p>
          <a:p>
            <a:pPr lvl="1">
              <a:lnSpc>
                <a:spcPct val="90000"/>
              </a:lnSpc>
              <a:buFont typeface="Arial" charset="0"/>
              <a:buAutoNum type="alphaLcPeriod"/>
              <a:defRPr/>
            </a:pPr>
            <a:r>
              <a:rPr lang="en-US" altLang="en-US" sz="1600" dirty="0">
                <a:latin typeface="+mj-lt"/>
              </a:rPr>
              <a:t>Caliph must be a descendant of Muhammad</a:t>
            </a:r>
          </a:p>
          <a:p>
            <a:pPr lvl="1">
              <a:lnSpc>
                <a:spcPct val="90000"/>
              </a:lnSpc>
              <a:buFont typeface="Arial" charset="0"/>
              <a:buAutoNum type="alphaLcPeriod"/>
              <a:defRPr/>
            </a:pPr>
            <a:r>
              <a:rPr lang="en-US" altLang="en-US" sz="1600" dirty="0">
                <a:latin typeface="+mj-lt"/>
              </a:rPr>
              <a:t>A spiritual leader, not a political leader</a:t>
            </a:r>
          </a:p>
          <a:p>
            <a:pPr lvl="1">
              <a:lnSpc>
                <a:spcPct val="90000"/>
              </a:lnSpc>
              <a:buFont typeface="Arial" charset="0"/>
              <a:buAutoNum type="alphaLcPeriod"/>
              <a:defRPr/>
            </a:pPr>
            <a:r>
              <a:rPr lang="en-US" altLang="en-US" sz="1600" dirty="0">
                <a:latin typeface="+mj-lt"/>
              </a:rPr>
              <a:t>10% - Iraq, Iran, Lebanon</a:t>
            </a:r>
            <a:endParaRPr lang="en-US" altLang="en-US" sz="1600" dirty="0"/>
          </a:p>
        </p:txBody>
      </p:sp>
    </p:spTree>
    <p:extLst>
      <p:ext uri="{BB962C8B-B14F-4D97-AF65-F5344CB8AC3E}">
        <p14:creationId xmlns:p14="http://schemas.microsoft.com/office/powerpoint/2010/main" val="47544547"/>
      </p:ext>
    </p:extLst>
  </p:cSld>
  <p:clrMapOvr>
    <a:masterClrMapping/>
  </p:clrMapOvr>
  <p:transition spd="med">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EE18AD2-913E-6F40-9663-0C055BA9020F}"/>
              </a:ext>
            </a:extLst>
          </p:cNvPr>
          <p:cNvSpPr>
            <a:spLocks noGrp="1" noChangeArrowheads="1"/>
          </p:cNvSpPr>
          <p:nvPr>
            <p:ph type="title"/>
          </p:nvPr>
        </p:nvSpPr>
        <p:spPr>
          <a:xfrm>
            <a:off x="1237010" y="1204912"/>
            <a:ext cx="10092978" cy="990600"/>
          </a:xfrm>
        </p:spPr>
        <p:txBody>
          <a:bodyPr>
            <a:normAutofit fontScale="90000"/>
          </a:bodyPr>
          <a:lstStyle/>
          <a:p>
            <a:pPr algn="l" eaLnBrk="1" hangingPunct="1">
              <a:defRPr/>
            </a:pPr>
            <a:r>
              <a:rPr lang="en-US" sz="3200" b="1" dirty="0">
                <a:solidFill>
                  <a:schemeClr val="tx1"/>
                </a:solidFill>
                <a:latin typeface="+mn-lt"/>
              </a:rPr>
              <a:t>Economic Impact of Muslim Trade with India, China, Europe, and Africa</a:t>
            </a:r>
          </a:p>
        </p:txBody>
      </p:sp>
      <p:pic>
        <p:nvPicPr>
          <p:cNvPr id="20484" name="Picture 4">
            <a:extLst>
              <a:ext uri="{FF2B5EF4-FFF2-40B4-BE49-F238E27FC236}">
                <a16:creationId xmlns:a16="http://schemas.microsoft.com/office/drawing/2014/main" id="{95481A1B-05C2-0543-B079-28274900722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07382" y="2195512"/>
            <a:ext cx="5275018"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D3670997-7A75-F44B-B076-8648ACA1938C}"/>
              </a:ext>
            </a:extLst>
          </p:cNvPr>
          <p:cNvSpPr txBox="1">
            <a:spLocks noChangeArrowheads="1"/>
          </p:cNvSpPr>
          <p:nvPr/>
        </p:nvSpPr>
        <p:spPr>
          <a:xfrm>
            <a:off x="852486" y="2471738"/>
            <a:ext cx="5645849" cy="3757612"/>
          </a:xfrm>
          <a:prstGeom prst="rect">
            <a:avLst/>
          </a:prstGeom>
        </p:spPr>
        <p:txBody>
          <a:bodyPr vert="horz" lIns="91440" tIns="45720" rIns="91440" bIns="45720" rtlCol="0" anchor="t">
            <a:normAutofit fontScale="8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2800" dirty="0">
                <a:solidFill>
                  <a:schemeClr val="tx1"/>
                </a:solidFill>
                <a:ea typeface="ＭＳ Ｐゴシック" panose="020B0600070205080204" pitchFamily="34" charset="-128"/>
              </a:rPr>
              <a:t>Trade networks</a:t>
            </a:r>
          </a:p>
          <a:p>
            <a:pPr lvl="1"/>
            <a:r>
              <a:rPr lang="en-US" altLang="en-US" sz="2400" dirty="0">
                <a:solidFill>
                  <a:schemeClr val="tx1"/>
                </a:solidFill>
                <a:ea typeface="ＭＳ Ｐゴシック" panose="020B0600070205080204" pitchFamily="34" charset="-128"/>
              </a:rPr>
              <a:t>Land routes – including Silk Road (India, Europe, &amp; Asia); Africa</a:t>
            </a:r>
          </a:p>
          <a:p>
            <a:pPr lvl="1"/>
            <a:r>
              <a:rPr lang="en-US" altLang="en-US" sz="2400" dirty="0">
                <a:solidFill>
                  <a:schemeClr val="tx1"/>
                </a:solidFill>
                <a:ea typeface="ＭＳ Ｐゴシック" panose="020B0600070205080204" pitchFamily="34" charset="-128"/>
              </a:rPr>
              <a:t>Sea routes – Indian Ocean, Mediterranean Sea, Red Sea</a:t>
            </a:r>
          </a:p>
          <a:p>
            <a:r>
              <a:rPr lang="en-US" altLang="en-US" sz="2800" dirty="0">
                <a:solidFill>
                  <a:schemeClr val="tx1"/>
                </a:solidFill>
                <a:ea typeface="ＭＳ Ｐゴシック" panose="020B0600070205080204" pitchFamily="34" charset="-128"/>
              </a:rPr>
              <a:t>Language and currency united traders</a:t>
            </a:r>
          </a:p>
          <a:p>
            <a:pPr lvl="1"/>
            <a:r>
              <a:rPr lang="en-US" altLang="en-US" sz="2400" dirty="0">
                <a:solidFill>
                  <a:schemeClr val="tx1"/>
                </a:solidFill>
                <a:ea typeface="ＭＳ Ｐゴシック" panose="020B0600070205080204" pitchFamily="34" charset="-128"/>
              </a:rPr>
              <a:t>Banking system created </a:t>
            </a:r>
          </a:p>
          <a:p>
            <a:pPr lvl="1"/>
            <a:r>
              <a:rPr lang="en-US" altLang="en-US" sz="2400" dirty="0" err="1">
                <a:solidFill>
                  <a:schemeClr val="tx1"/>
                </a:solidFill>
                <a:ea typeface="ＭＳ Ｐゴシック" panose="020B0600070205080204" pitchFamily="34" charset="-128"/>
              </a:rPr>
              <a:t>Sakk</a:t>
            </a:r>
            <a:r>
              <a:rPr lang="en-US" altLang="en-US" sz="2400" dirty="0">
                <a:solidFill>
                  <a:schemeClr val="tx1"/>
                </a:solidFill>
                <a:ea typeface="ＭＳ Ｐゴシック" panose="020B0600070205080204" pitchFamily="34" charset="-128"/>
              </a:rPr>
              <a:t> = checks – exchanged for currency </a:t>
            </a:r>
          </a:p>
          <a:p>
            <a:pPr>
              <a:defRPr/>
            </a:pPr>
            <a:r>
              <a:rPr lang="en-US" sz="2800" dirty="0">
                <a:solidFill>
                  <a:schemeClr val="tx1"/>
                </a:solidFill>
                <a:ea typeface="ＭＳ Ｐゴシック" charset="-128"/>
                <a:cs typeface="ＭＳ Ｐゴシック" charset="-128"/>
              </a:rPr>
              <a:t>Cultural impact of trade = diffusion of cultures </a:t>
            </a:r>
          </a:p>
        </p:txBody>
      </p:sp>
    </p:spTree>
    <p:extLst>
      <p:ext uri="{BB962C8B-B14F-4D97-AF65-F5344CB8AC3E}">
        <p14:creationId xmlns:p14="http://schemas.microsoft.com/office/powerpoint/2010/main" val="8419151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07B306C-0219-DF4C-A9D9-4CAE4C0A3226}"/>
              </a:ext>
            </a:extLst>
          </p:cNvPr>
          <p:cNvSpPr>
            <a:spLocks noGrp="1" noChangeArrowheads="1"/>
          </p:cNvSpPr>
          <p:nvPr>
            <p:ph type="title" idx="4294967295"/>
          </p:nvPr>
        </p:nvSpPr>
        <p:spPr>
          <a:xfrm>
            <a:off x="254214" y="1231901"/>
            <a:ext cx="1928813" cy="1143000"/>
          </a:xfrm>
        </p:spPr>
        <p:txBody>
          <a:bodyPr>
            <a:normAutofit fontScale="90000"/>
          </a:bodyPr>
          <a:lstStyle/>
          <a:p>
            <a:pPr eaLnBrk="1" hangingPunct="1"/>
            <a:r>
              <a:rPr lang="en-US" altLang="en-US" dirty="0">
                <a:ea typeface="ＭＳ Ｐゴシック" panose="020B0600070205080204" pitchFamily="34" charset="-128"/>
              </a:rPr>
              <a:t>The Spread of Islam</a:t>
            </a:r>
          </a:p>
        </p:txBody>
      </p:sp>
      <p:pic>
        <p:nvPicPr>
          <p:cNvPr id="21507" name="Picture 4" descr="Picture 4">
            <a:extLst>
              <a:ext uri="{FF2B5EF4-FFF2-40B4-BE49-F238E27FC236}">
                <a16:creationId xmlns:a16="http://schemas.microsoft.com/office/drawing/2014/main" id="{56EEBD34-24D7-2F4D-B7D5-F69EFC24C6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83027" y="0"/>
            <a:ext cx="100089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3447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B06D17D-C461-1743-AED1-7FCF806DF2D1}"/>
              </a:ext>
            </a:extLst>
          </p:cNvPr>
          <p:cNvSpPr>
            <a:spLocks noGrp="1" noChangeArrowheads="1"/>
          </p:cNvSpPr>
          <p:nvPr>
            <p:ph type="title"/>
          </p:nvPr>
        </p:nvSpPr>
        <p:spPr/>
        <p:txBody>
          <a:bodyPr>
            <a:normAutofit/>
          </a:bodyPr>
          <a:lstStyle/>
          <a:p>
            <a:pPr algn="l" eaLnBrk="1" hangingPunct="1"/>
            <a:r>
              <a:rPr lang="en-US" altLang="en-US" sz="3200" b="1" dirty="0">
                <a:ea typeface="ＭＳ Ｐゴシック" panose="020B0600070205080204" pitchFamily="34" charset="-128"/>
              </a:rPr>
              <a:t>Similarities Between Judaism, Christianity, and Islam</a:t>
            </a:r>
          </a:p>
        </p:txBody>
      </p:sp>
      <p:sp>
        <p:nvSpPr>
          <p:cNvPr id="4" name="Rectangle 3">
            <a:extLst>
              <a:ext uri="{FF2B5EF4-FFF2-40B4-BE49-F238E27FC236}">
                <a16:creationId xmlns:a16="http://schemas.microsoft.com/office/drawing/2014/main" id="{658DB815-0294-D94F-B0EE-BBEEC7AD3C65}"/>
              </a:ext>
            </a:extLst>
          </p:cNvPr>
          <p:cNvSpPr txBox="1">
            <a:spLocks noChangeArrowheads="1"/>
          </p:cNvSpPr>
          <p:nvPr/>
        </p:nvSpPr>
        <p:spPr>
          <a:xfrm>
            <a:off x="1066804" y="2386013"/>
            <a:ext cx="10320334" cy="3843337"/>
          </a:xfrm>
          <a:prstGeom prst="rect">
            <a:avLst/>
          </a:prstGeom>
          <a:gradFill rotWithShape="1">
            <a:gsLst>
              <a:gs pos="0">
                <a:srgbClr val="E6FDFA"/>
              </a:gs>
              <a:gs pos="64999">
                <a:srgbClr val="BFF8F1"/>
              </a:gs>
              <a:gs pos="100000">
                <a:srgbClr val="A2F7EC"/>
              </a:gs>
            </a:gsLst>
            <a:lin ang="5400000" scaled="1"/>
          </a:gradFill>
          <a:ln cap="flat">
            <a:solidFill>
              <a:srgbClr val="31ABA1"/>
            </a:solidFill>
            <a:miter lim="800000"/>
            <a:headEnd/>
            <a:tailEnd/>
          </a:ln>
          <a:effectLst>
            <a:outerShdw blurRad="40000" dist="20000" dir="5400000" rotWithShape="0">
              <a:srgbClr val="000000">
                <a:alpha val="37999"/>
              </a:srgbClr>
            </a:outerShdw>
          </a:effectLst>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defRPr/>
            </a:pPr>
            <a:r>
              <a:rPr lang="en-US" dirty="0">
                <a:solidFill>
                  <a:schemeClr val="dk1"/>
                </a:solidFill>
              </a:rPr>
              <a:t>All are monotheistic</a:t>
            </a:r>
          </a:p>
          <a:p>
            <a:pPr>
              <a:defRPr/>
            </a:pPr>
            <a:r>
              <a:rPr lang="en-US" dirty="0">
                <a:solidFill>
                  <a:schemeClr val="dk1"/>
                </a:solidFill>
              </a:rPr>
              <a:t>Jews and Muslims believe Jesus a prophet (of some kind)</a:t>
            </a:r>
          </a:p>
          <a:p>
            <a:pPr>
              <a:defRPr/>
            </a:pPr>
            <a:r>
              <a:rPr lang="en-US" dirty="0">
                <a:solidFill>
                  <a:schemeClr val="dk1"/>
                </a:solidFill>
              </a:rPr>
              <a:t>All have holy books</a:t>
            </a:r>
          </a:p>
          <a:p>
            <a:pPr>
              <a:defRPr/>
            </a:pPr>
            <a:r>
              <a:rPr lang="en-US" dirty="0">
                <a:solidFill>
                  <a:schemeClr val="dk1"/>
                </a:solidFill>
              </a:rPr>
              <a:t>All believe in Heaven, Hell, day of judgment; life after death</a:t>
            </a:r>
          </a:p>
          <a:p>
            <a:pPr>
              <a:defRPr/>
            </a:pPr>
            <a:r>
              <a:rPr lang="en-US" dirty="0">
                <a:solidFill>
                  <a:schemeClr val="dk1"/>
                </a:solidFill>
              </a:rPr>
              <a:t>All traced ancestry to Abraham</a:t>
            </a:r>
          </a:p>
          <a:p>
            <a:pPr>
              <a:defRPr/>
            </a:pPr>
            <a:r>
              <a:rPr lang="en-US" dirty="0">
                <a:solidFill>
                  <a:schemeClr val="dk1"/>
                </a:solidFill>
              </a:rPr>
              <a:t>Jews and Muslims forbidden to eat pork</a:t>
            </a:r>
          </a:p>
          <a:p>
            <a:pPr>
              <a:defRPr/>
            </a:pPr>
            <a:r>
              <a:rPr lang="en-US" dirty="0">
                <a:solidFill>
                  <a:schemeClr val="dk1"/>
                </a:solidFill>
              </a:rPr>
              <a:t>Muslims and Christians specifically urged to practice charity and be generous to poor and weak – Jews also practice this.</a:t>
            </a:r>
          </a:p>
        </p:txBody>
      </p:sp>
    </p:spTree>
    <p:extLst>
      <p:ext uri="{BB962C8B-B14F-4D97-AF65-F5344CB8AC3E}">
        <p14:creationId xmlns:p14="http://schemas.microsoft.com/office/powerpoint/2010/main" val="1854110683"/>
      </p:ext>
    </p:extLst>
  </p:cSld>
  <p:clrMapOvr>
    <a:masterClrMapping/>
  </p:clrMapOvr>
  <p:transition spd="slow">
    <p:spli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6" name="Picture 75">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3554" name="Rectangle 2">
            <a:extLst>
              <a:ext uri="{FF2B5EF4-FFF2-40B4-BE49-F238E27FC236}">
                <a16:creationId xmlns:a16="http://schemas.microsoft.com/office/drawing/2014/main" id="{4FD06981-7B3F-C341-B510-EFD61CEB17AA}"/>
              </a:ext>
            </a:extLst>
          </p:cNvPr>
          <p:cNvSpPr>
            <a:spLocks noGrp="1" noChangeArrowheads="1"/>
          </p:cNvSpPr>
          <p:nvPr>
            <p:ph type="title"/>
          </p:nvPr>
        </p:nvSpPr>
        <p:spPr>
          <a:xfrm>
            <a:off x="6094412" y="982132"/>
            <a:ext cx="4802185" cy="1303867"/>
          </a:xfrm>
        </p:spPr>
        <p:txBody>
          <a:bodyPr>
            <a:normAutofit/>
          </a:bodyPr>
          <a:lstStyle/>
          <a:p>
            <a:pPr eaLnBrk="1" hangingPunct="1"/>
            <a:r>
              <a:rPr lang="en-US" altLang="en-US" dirty="0">
                <a:ea typeface="ＭＳ Ｐゴシック" panose="020B0600070205080204" pitchFamily="34" charset="-128"/>
              </a:rPr>
              <a:t>Social Classes</a:t>
            </a:r>
          </a:p>
        </p:txBody>
      </p:sp>
      <p:sp>
        <p:nvSpPr>
          <p:cNvPr id="81" name="Rectangle 8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a:extLst>
              <a:ext uri="{FF2B5EF4-FFF2-40B4-BE49-F238E27FC236}">
                <a16:creationId xmlns:a16="http://schemas.microsoft.com/office/drawing/2014/main" id="{B7A3DB7D-92D8-1346-917E-A40D777A100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Connector 82">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65539" name="Rectangle 3">
            <a:extLst>
              <a:ext uri="{FF2B5EF4-FFF2-40B4-BE49-F238E27FC236}">
                <a16:creationId xmlns:a16="http://schemas.microsoft.com/office/drawing/2014/main" id="{54A335BB-6895-1E4A-BCAA-CC719DACCE80}"/>
              </a:ext>
            </a:extLst>
          </p:cNvPr>
          <p:cNvSpPr>
            <a:spLocks noGrp="1" noChangeArrowheads="1"/>
          </p:cNvSpPr>
          <p:nvPr>
            <p:ph idx="1"/>
          </p:nvPr>
        </p:nvSpPr>
        <p:spPr>
          <a:xfrm>
            <a:off x="6094412" y="2556932"/>
            <a:ext cx="4802184" cy="3318936"/>
          </a:xfrm>
        </p:spPr>
        <p:style>
          <a:lnRef idx="2">
            <a:schemeClr val="accent4"/>
          </a:lnRef>
          <a:fillRef idx="1">
            <a:schemeClr val="lt1"/>
          </a:fillRef>
          <a:effectRef idx="0">
            <a:schemeClr val="accent4"/>
          </a:effectRef>
          <a:fontRef idx="minor">
            <a:schemeClr val="dk1"/>
          </a:fontRef>
        </p:style>
        <p:txBody>
          <a:bodyPr>
            <a:normAutofit/>
          </a:bodyPr>
          <a:lstStyle/>
          <a:p>
            <a:pPr>
              <a:defRPr/>
            </a:pPr>
            <a:r>
              <a:rPr lang="en-US" sz="2800" dirty="0"/>
              <a:t>Upper class - Muslim at birth</a:t>
            </a:r>
          </a:p>
          <a:p>
            <a:pPr>
              <a:defRPr/>
            </a:pPr>
            <a:r>
              <a:rPr lang="en-US" sz="2800" dirty="0"/>
              <a:t>Second class - Converts to Islam</a:t>
            </a:r>
          </a:p>
          <a:p>
            <a:pPr>
              <a:defRPr/>
            </a:pPr>
            <a:r>
              <a:rPr lang="en-US" sz="2800" dirty="0"/>
              <a:t>Third class - Protected people = Jews &amp; Christians</a:t>
            </a:r>
          </a:p>
          <a:p>
            <a:pPr>
              <a:defRPr/>
            </a:pPr>
            <a:r>
              <a:rPr lang="en-US" sz="2800" dirty="0"/>
              <a:t>Lowest class - slaves</a:t>
            </a:r>
          </a:p>
        </p:txBody>
      </p:sp>
    </p:spTree>
    <p:extLst>
      <p:ext uri="{BB962C8B-B14F-4D97-AF65-F5344CB8AC3E}">
        <p14:creationId xmlns:p14="http://schemas.microsoft.com/office/powerpoint/2010/main" val="234765952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2DEA409-162F-7247-BD36-2B41E829D461}"/>
              </a:ext>
            </a:extLst>
          </p:cNvPr>
          <p:cNvSpPr>
            <a:spLocks noGrp="1" noChangeArrowheads="1"/>
          </p:cNvSpPr>
          <p:nvPr>
            <p:ph type="title"/>
          </p:nvPr>
        </p:nvSpPr>
        <p:spPr>
          <a:xfrm>
            <a:off x="1295402" y="982132"/>
            <a:ext cx="9601196" cy="1303867"/>
          </a:xfrm>
        </p:spPr>
        <p:txBody>
          <a:bodyPr>
            <a:normAutofit/>
          </a:bodyPr>
          <a:lstStyle/>
          <a:p>
            <a:pPr eaLnBrk="1" hangingPunct="1">
              <a:defRPr/>
            </a:pPr>
            <a:r>
              <a:rPr lang="en-US"/>
              <a:t>Extending Knowledge</a:t>
            </a:r>
          </a:p>
        </p:txBody>
      </p:sp>
      <p:sp>
        <p:nvSpPr>
          <p:cNvPr id="24579" name="Rectangle 3">
            <a:extLst>
              <a:ext uri="{FF2B5EF4-FFF2-40B4-BE49-F238E27FC236}">
                <a16:creationId xmlns:a16="http://schemas.microsoft.com/office/drawing/2014/main" id="{05B31DF3-7CDD-3845-9FF9-95D0B7EDE833}"/>
              </a:ext>
            </a:extLst>
          </p:cNvPr>
          <p:cNvSpPr>
            <a:spLocks noGrp="1" noChangeArrowheads="1"/>
          </p:cNvSpPr>
          <p:nvPr>
            <p:ph idx="1"/>
          </p:nvPr>
        </p:nvSpPr>
        <p:spPr>
          <a:xfrm>
            <a:off x="1295402" y="2556932"/>
            <a:ext cx="6648448" cy="3318936"/>
          </a:xfrm>
        </p:spPr>
        <p:txBody>
          <a:bodyPr>
            <a:normAutofit lnSpcReduction="10000"/>
          </a:bodyPr>
          <a:lstStyle/>
          <a:p>
            <a:pPr>
              <a:lnSpc>
                <a:spcPct val="90000"/>
              </a:lnSpc>
            </a:pPr>
            <a:r>
              <a:rPr lang="en-US" altLang="en-US" dirty="0">
                <a:ea typeface="ＭＳ Ｐゴシック" panose="020B0600070205080204" pitchFamily="34" charset="-128"/>
              </a:rPr>
              <a:t>Muhammad encouraged learning for men and women</a:t>
            </a:r>
          </a:p>
          <a:p>
            <a:pPr>
              <a:lnSpc>
                <a:spcPct val="90000"/>
              </a:lnSpc>
            </a:pPr>
            <a:r>
              <a:rPr lang="en-US" altLang="en-US" dirty="0">
                <a:ea typeface="ＭＳ Ｐゴシック" panose="020B0600070205080204" pitchFamily="34" charset="-128"/>
              </a:rPr>
              <a:t>Astrolabe - for time and direction of prayer</a:t>
            </a:r>
          </a:p>
          <a:p>
            <a:pPr>
              <a:lnSpc>
                <a:spcPct val="90000"/>
              </a:lnSpc>
            </a:pPr>
            <a:r>
              <a:rPr lang="en-US" altLang="en-US" dirty="0">
                <a:ea typeface="ＭＳ Ｐゴシック" panose="020B0600070205080204" pitchFamily="34" charset="-128"/>
              </a:rPr>
              <a:t>House of Wisdom - library,  academy, translated texts</a:t>
            </a:r>
          </a:p>
          <a:p>
            <a:pPr>
              <a:lnSpc>
                <a:spcPct val="90000"/>
              </a:lnSpc>
            </a:pPr>
            <a:r>
              <a:rPr lang="en-US" altLang="en-US" dirty="0">
                <a:ea typeface="ＭＳ Ｐゴシック" panose="020B0600070205080204" pitchFamily="34" charset="-128"/>
              </a:rPr>
              <a:t>Medicine – </a:t>
            </a:r>
            <a:r>
              <a:rPr lang="en-US" altLang="en-US" b="1" dirty="0">
                <a:ea typeface="ＭＳ Ｐゴシック" panose="020B0600070205080204" pitchFamily="34" charset="-128"/>
              </a:rPr>
              <a:t>Ibn </a:t>
            </a:r>
            <a:r>
              <a:rPr lang="en-US" altLang="en-US" b="1" dirty="0" err="1">
                <a:ea typeface="ＭＳ Ｐゴシック" panose="020B0600070205080204" pitchFamily="34" charset="-128"/>
              </a:rPr>
              <a:t>Sina</a:t>
            </a:r>
            <a:r>
              <a:rPr lang="en-US" altLang="en-US" b="1" dirty="0">
                <a:ea typeface="ＭＳ Ｐゴシック" panose="020B0600070205080204" pitchFamily="34" charset="-128"/>
              </a:rPr>
              <a:t> - </a:t>
            </a:r>
            <a:r>
              <a:rPr lang="en-US" altLang="en-US" b="1" i="1" dirty="0">
                <a:ea typeface="ＭＳ Ｐゴシック" panose="020B0600070205080204" pitchFamily="34" charset="-128"/>
              </a:rPr>
              <a:t>Book of Healing </a:t>
            </a:r>
            <a:r>
              <a:rPr lang="en-US" altLang="en-US" b="1" dirty="0">
                <a:ea typeface="ＭＳ Ｐゴシック" panose="020B0600070205080204" pitchFamily="34" charset="-128"/>
              </a:rPr>
              <a:t>- Father of modern medicine</a:t>
            </a:r>
          </a:p>
          <a:p>
            <a:pPr>
              <a:lnSpc>
                <a:spcPct val="90000"/>
              </a:lnSpc>
            </a:pPr>
            <a:r>
              <a:rPr lang="en-US" altLang="en-US" dirty="0">
                <a:ea typeface="ＭＳ Ｐゴシック" panose="020B0600070205080204" pitchFamily="34" charset="-128"/>
              </a:rPr>
              <a:t>Philosophy - goal - to find the truth</a:t>
            </a:r>
          </a:p>
        </p:txBody>
      </p:sp>
      <p:pic>
        <p:nvPicPr>
          <p:cNvPr id="5" name="Picture 4">
            <a:extLst>
              <a:ext uri="{FF2B5EF4-FFF2-40B4-BE49-F238E27FC236}">
                <a16:creationId xmlns:a16="http://schemas.microsoft.com/office/drawing/2014/main" id="{2108A05F-C79B-D849-8588-D4E2BCB747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 b="-6"/>
          <a:stretch/>
        </p:blipFill>
        <p:spPr bwMode="auto">
          <a:xfrm>
            <a:off x="8627951" y="27900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71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4">
            <a:extLst>
              <a:ext uri="{FF2B5EF4-FFF2-40B4-BE49-F238E27FC236}">
                <a16:creationId xmlns:a16="http://schemas.microsoft.com/office/drawing/2014/main" id="{58587C16-A60F-674B-964C-23A0664DEC20}"/>
              </a:ext>
            </a:extLst>
          </p:cNvPr>
          <p:cNvSpPr txBox="1">
            <a:spLocks noChangeArrowheads="1"/>
          </p:cNvSpPr>
          <p:nvPr/>
        </p:nvSpPr>
        <p:spPr bwMode="auto">
          <a:xfrm>
            <a:off x="738187" y="924510"/>
            <a:ext cx="6677025" cy="5386090"/>
          </a:xfrm>
          <a:prstGeom prst="rect">
            <a:avLst/>
          </a:prstGeom>
          <a:noFill/>
          <a:ln w="9525">
            <a:noFill/>
            <a:miter lim="800000"/>
            <a:headEnd/>
            <a:tailEnd/>
          </a:ln>
        </p:spPr>
        <p:txBody>
          <a:bodyPr wrap="square">
            <a:spAutoFit/>
          </a:bodyPr>
          <a:lstStyle/>
          <a:p>
            <a:pPr>
              <a:defRPr/>
            </a:pPr>
            <a:r>
              <a:rPr lang="en-US" sz="3600" dirty="0">
                <a:effectLst>
                  <a:outerShdw blurRad="38100" dist="38100" dir="2700000" algn="tl">
                    <a:srgbClr val="000000">
                      <a:alpha val="43137"/>
                    </a:srgbClr>
                  </a:outerShdw>
                </a:effectLst>
                <a:ea typeface="ＭＳ Ｐゴシック" charset="-128"/>
                <a:cs typeface="ＭＳ Ｐゴシック" charset="-128"/>
              </a:rPr>
              <a:t>Position of Women</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Women were wives, mothers</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Female infanticide forbidden by Muhammad</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Limited polygamy (fairness)</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Women had control over their own property; could inherit and operate their own businesses</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Could remarry</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Were often educated and advised leaders and some became rulers</a:t>
            </a:r>
          </a:p>
          <a:p>
            <a:pPr marL="457200" indent="-457200">
              <a:buFont typeface="Arial" panose="020B0604020202020204" pitchFamily="34" charset="0"/>
              <a:buChar char="•"/>
              <a:defRPr/>
            </a:pPr>
            <a:r>
              <a:rPr lang="en-US" sz="2800" dirty="0">
                <a:effectLst>
                  <a:outerShdw blurRad="38100" dist="38100" dir="2700000" algn="tl">
                    <a:srgbClr val="000000">
                      <a:alpha val="43137"/>
                    </a:srgbClr>
                  </a:outerShdw>
                </a:effectLst>
                <a:ea typeface="ＭＳ Ｐゴシック" charset="-128"/>
                <a:cs typeface="ＭＳ Ｐゴシック" charset="-128"/>
              </a:rPr>
              <a:t>Aisha led troops into battle</a:t>
            </a:r>
          </a:p>
        </p:txBody>
      </p:sp>
      <p:pic>
        <p:nvPicPr>
          <p:cNvPr id="25603" name="Picture 2">
            <a:extLst>
              <a:ext uri="{FF2B5EF4-FFF2-40B4-BE49-F238E27FC236}">
                <a16:creationId xmlns:a16="http://schemas.microsoft.com/office/drawing/2014/main" id="{51590D70-6DC6-ED4B-BA32-9C77F75B6C6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29513" y="482600"/>
            <a:ext cx="38100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6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6" name="Rectangle 73">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537" name="Rectangle 75">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8" name="Rectangle 77">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2530" name="Rectangle 2">
            <a:extLst>
              <a:ext uri="{FF2B5EF4-FFF2-40B4-BE49-F238E27FC236}">
                <a16:creationId xmlns:a16="http://schemas.microsoft.com/office/drawing/2014/main" id="{3DA10179-1D57-ED4B-B146-6A0FA825B235}"/>
              </a:ext>
            </a:extLst>
          </p:cNvPr>
          <p:cNvSpPr>
            <a:spLocks noGrp="1" noChangeArrowheads="1"/>
          </p:cNvSpPr>
          <p:nvPr>
            <p:ph type="title"/>
          </p:nvPr>
        </p:nvSpPr>
        <p:spPr>
          <a:xfrm>
            <a:off x="1055599" y="1055077"/>
            <a:ext cx="2532909" cy="4794578"/>
          </a:xfrm>
        </p:spPr>
        <p:txBody>
          <a:bodyPr>
            <a:normAutofit/>
          </a:bodyPr>
          <a:lstStyle/>
          <a:p>
            <a:r>
              <a:rPr lang="en-US" altLang="en-US" dirty="0">
                <a:solidFill>
                  <a:srgbClr val="262626"/>
                </a:solidFill>
                <a:ea typeface="ＭＳ Ｐゴシック" panose="020B0600070205080204" pitchFamily="34" charset="-128"/>
              </a:rPr>
              <a:t>Roman Religion </a:t>
            </a:r>
            <a:br>
              <a:rPr lang="en-US" altLang="en-US" dirty="0">
                <a:solidFill>
                  <a:srgbClr val="262626"/>
                </a:solidFill>
                <a:ea typeface="ＭＳ Ｐゴシック" panose="020B0600070205080204" pitchFamily="34" charset="-128"/>
              </a:rPr>
            </a:br>
            <a:r>
              <a:rPr lang="en-US" altLang="en-US" dirty="0">
                <a:solidFill>
                  <a:srgbClr val="262626"/>
                </a:solidFill>
                <a:ea typeface="ＭＳ Ｐゴシック" panose="020B0600070205080204" pitchFamily="34" charset="-128"/>
              </a:rPr>
              <a:t>– based on Greek gods</a:t>
            </a:r>
          </a:p>
        </p:txBody>
      </p:sp>
      <p:sp useBgFill="1">
        <p:nvSpPr>
          <p:cNvPr id="22539" name="Rectangle 79">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32" name="Rectangle 3">
            <a:extLst>
              <a:ext uri="{FF2B5EF4-FFF2-40B4-BE49-F238E27FC236}">
                <a16:creationId xmlns:a16="http://schemas.microsoft.com/office/drawing/2014/main" id="{709D0AA1-352A-4D50-B393-F51443653D6C}"/>
              </a:ext>
            </a:extLst>
          </p:cNvPr>
          <p:cNvGraphicFramePr>
            <a:graphicFrameLocks noGrp="1"/>
          </p:cNvGraphicFramePr>
          <p:nvPr>
            <p:ph idx="1"/>
            <p:extLst>
              <p:ext uri="{D42A27DB-BD31-4B8C-83A1-F6EECF244321}">
                <p14:modId xmlns:p14="http://schemas.microsoft.com/office/powerpoint/2010/main" val="421988573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0948322"/>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165237-1537-B042-8C8A-F7CC8B6E179D}"/>
              </a:ext>
            </a:extLst>
          </p:cNvPr>
          <p:cNvSpPr txBox="1"/>
          <p:nvPr/>
        </p:nvSpPr>
        <p:spPr>
          <a:xfrm>
            <a:off x="744537" y="1747839"/>
            <a:ext cx="6142038" cy="3108543"/>
          </a:xfrm>
          <a:prstGeom prst="rect">
            <a:avLst/>
          </a:prstGeom>
          <a:noFill/>
        </p:spPr>
        <p:txBody>
          <a:bodyPr wrap="square">
            <a:spAutoFit/>
          </a:bodyPr>
          <a:lstStyle/>
          <a:p>
            <a:pPr marL="457200" indent="-457200">
              <a:buFont typeface="Arial" panose="020B0604020202020204" pitchFamily="34" charset="0"/>
              <a:buChar char="•"/>
              <a:defRPr/>
            </a:pPr>
            <a:r>
              <a:rPr lang="en-US" sz="2800" dirty="0">
                <a:ea typeface="ＭＳ Ｐゴシック" charset="-128"/>
                <a:cs typeface="ＭＳ Ｐゴシック" charset="-128"/>
              </a:rPr>
              <a:t>Arabic influence illustrated in the words that came into English and Spanish from Arabic</a:t>
            </a:r>
          </a:p>
          <a:p>
            <a:pPr marL="914400" lvl="1" indent="-457200">
              <a:buFont typeface="Arial" panose="020B0604020202020204" pitchFamily="34" charset="0"/>
              <a:buChar char="•"/>
              <a:defRPr/>
            </a:pPr>
            <a:r>
              <a:rPr lang="en-US" sz="2800" dirty="0">
                <a:ea typeface="ＭＳ Ｐゴシック" charset="-128"/>
                <a:cs typeface="ＭＳ Ｐゴシック" charset="-128"/>
              </a:rPr>
              <a:t>Alcohol, admiral, algebra, almanac; </a:t>
            </a:r>
            <a:r>
              <a:rPr lang="en-US" sz="2800" dirty="0" err="1">
                <a:ea typeface="ＭＳ Ｐゴシック" charset="-128"/>
                <a:cs typeface="ＭＳ Ｐゴシック" charset="-128"/>
              </a:rPr>
              <a:t>almohada</a:t>
            </a:r>
            <a:r>
              <a:rPr lang="en-US" sz="2800" dirty="0">
                <a:ea typeface="ＭＳ Ｐゴシック" charset="-128"/>
                <a:cs typeface="ＭＳ Ｐゴシック" charset="-128"/>
              </a:rPr>
              <a:t>, </a:t>
            </a:r>
            <a:r>
              <a:rPr lang="en-US" sz="2800" dirty="0" err="1">
                <a:ea typeface="ＭＳ Ｐゴシック" charset="-128"/>
                <a:cs typeface="ＭＳ Ｐゴシック" charset="-128"/>
              </a:rPr>
              <a:t>alfombra</a:t>
            </a:r>
            <a:endParaRPr lang="en-US" sz="2800" dirty="0">
              <a:ea typeface="ＭＳ Ｐゴシック" charset="-128"/>
              <a:cs typeface="ＭＳ Ｐゴシック" charset="-128"/>
            </a:endParaRPr>
          </a:p>
          <a:p>
            <a:pPr marL="457200" indent="-457200">
              <a:buFont typeface="Arial" panose="020B0604020202020204" pitchFamily="34" charset="0"/>
              <a:buChar char="•"/>
              <a:defRPr/>
            </a:pPr>
            <a:r>
              <a:rPr lang="en-US" sz="2800" dirty="0">
                <a:ea typeface="ＭＳ Ｐゴシック" charset="-128"/>
                <a:cs typeface="ＭＳ Ｐゴシック" charset="-128"/>
              </a:rPr>
              <a:t>Candy, coffee, damask, lemon, orange, sherbet, zero</a:t>
            </a:r>
          </a:p>
        </p:txBody>
      </p:sp>
      <p:pic>
        <p:nvPicPr>
          <p:cNvPr id="26627" name="Picture 2">
            <a:extLst>
              <a:ext uri="{FF2B5EF4-FFF2-40B4-BE49-F238E27FC236}">
                <a16:creationId xmlns:a16="http://schemas.microsoft.com/office/drawing/2014/main" id="{EC821A48-D7AC-E940-B9EE-5F857362D83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015163" y="1881187"/>
            <a:ext cx="44323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111A091-913A-D94A-A300-47ABE4813FD3}"/>
              </a:ext>
            </a:extLst>
          </p:cNvPr>
          <p:cNvSpPr txBox="1"/>
          <p:nvPr/>
        </p:nvSpPr>
        <p:spPr>
          <a:xfrm>
            <a:off x="744537" y="862845"/>
            <a:ext cx="5604548" cy="707886"/>
          </a:xfrm>
          <a:prstGeom prst="rect">
            <a:avLst/>
          </a:prstGeom>
          <a:noFill/>
        </p:spPr>
        <p:txBody>
          <a:bodyPr wrap="none" rtlCol="0">
            <a:spAutoFit/>
          </a:bodyPr>
          <a:lstStyle/>
          <a:p>
            <a:r>
              <a:rPr lang="en-US" sz="4000" dirty="0"/>
              <a:t>Muslim Cultural Influences</a:t>
            </a:r>
          </a:p>
        </p:txBody>
      </p:sp>
    </p:spTree>
    <p:extLst>
      <p:ext uri="{BB962C8B-B14F-4D97-AF65-F5344CB8AC3E}">
        <p14:creationId xmlns:p14="http://schemas.microsoft.com/office/powerpoint/2010/main" val="1911426096"/>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591D6BDA-52D1-2C4D-815E-DDBD057F59E1}"/>
              </a:ext>
            </a:extLst>
          </p:cNvPr>
          <p:cNvSpPr>
            <a:spLocks noChangeArrowheads="1"/>
          </p:cNvSpPr>
          <p:nvPr/>
        </p:nvSpPr>
        <p:spPr bwMode="auto">
          <a:xfrm>
            <a:off x="3048000" y="193684"/>
            <a:ext cx="6096000" cy="954107"/>
          </a:xfrm>
          <a:prstGeom prst="rect">
            <a:avLst/>
          </a:prstGeom>
          <a:noFill/>
          <a:ln w="9525">
            <a:noFill/>
            <a:miter lim="800000"/>
            <a:headEnd/>
            <a:tailEnd/>
          </a:ln>
        </p:spPr>
        <p:txBody>
          <a:bodyPr>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128"/>
                <a:cs typeface="ＭＳ Ｐゴシック" charset="-128"/>
              </a:rPr>
              <a:t>The Golden Age of Muslim Civilization</a:t>
            </a:r>
          </a:p>
        </p:txBody>
      </p:sp>
      <p:sp>
        <p:nvSpPr>
          <p:cNvPr id="4" name="TextBox 3">
            <a:extLst>
              <a:ext uri="{FF2B5EF4-FFF2-40B4-BE49-F238E27FC236}">
                <a16:creationId xmlns:a16="http://schemas.microsoft.com/office/drawing/2014/main" id="{DFA87D5C-ADCD-1F45-A3D2-4EDE1370559F}"/>
              </a:ext>
            </a:extLst>
          </p:cNvPr>
          <p:cNvSpPr txBox="1">
            <a:spLocks noChangeArrowheads="1"/>
          </p:cNvSpPr>
          <p:nvPr/>
        </p:nvSpPr>
        <p:spPr bwMode="auto">
          <a:xfrm>
            <a:off x="762000" y="1147791"/>
            <a:ext cx="5895975" cy="2523768"/>
          </a:xfrm>
          <a:prstGeom prst="rect">
            <a:avLst/>
          </a:prstGeom>
          <a:gradFill rotWithShape="1">
            <a:gsLst>
              <a:gs pos="0">
                <a:srgbClr val="FF9675"/>
              </a:gs>
              <a:gs pos="100000">
                <a:srgbClr val="FF5B00"/>
              </a:gs>
            </a:gsLst>
            <a:lin ang="5400000"/>
          </a:gradFill>
          <a:ln w="9525">
            <a:solidFill>
              <a:srgbClr val="EB6015"/>
            </a:solidFill>
            <a:miter lim="800000"/>
            <a:headEnd/>
            <a:tailEnd/>
          </a:ln>
          <a:effectLst>
            <a:outerShdw blurRad="40000" dist="23000" dir="5400000" rotWithShape="0">
              <a:srgbClr val="808080">
                <a:alpha val="34999"/>
              </a:srgbClr>
            </a:outerShdw>
          </a:effectLst>
        </p:spPr>
        <p:txBody>
          <a:bodyPr wrap="square">
            <a:spAutoFit/>
          </a:bodyPr>
          <a:lstStyle/>
          <a:p>
            <a:pPr>
              <a:defRPr/>
            </a:pPr>
            <a:r>
              <a:rPr lang="en-US" b="1" dirty="0"/>
              <a:t>Learning</a:t>
            </a:r>
          </a:p>
          <a:p>
            <a:pPr>
              <a:buFont typeface="Arial"/>
              <a:buChar char="•"/>
              <a:defRPr/>
            </a:pPr>
            <a:r>
              <a:rPr lang="en-US" sz="2000" dirty="0"/>
              <a:t>Translate writings of Greek philosophers at the research center called House of Wisdom (CE 830) </a:t>
            </a:r>
          </a:p>
          <a:p>
            <a:pPr>
              <a:buFont typeface="Arial"/>
              <a:buChar char="•"/>
              <a:defRPr/>
            </a:pPr>
            <a:r>
              <a:rPr lang="en-US" sz="2000" dirty="0"/>
              <a:t>Develop algebra, trigonometry, place value</a:t>
            </a:r>
          </a:p>
          <a:p>
            <a:pPr>
              <a:buFont typeface="Arial"/>
              <a:buChar char="•"/>
              <a:defRPr/>
            </a:pPr>
            <a:r>
              <a:rPr lang="en-US" sz="2000" dirty="0"/>
              <a:t>Observe Earth turning and measure its circumference</a:t>
            </a:r>
          </a:p>
          <a:p>
            <a:pPr>
              <a:buFont typeface="Arial"/>
              <a:buChar char="•"/>
              <a:defRPr/>
            </a:pPr>
            <a:r>
              <a:rPr lang="en-US" sz="2000" dirty="0"/>
              <a:t>Earth round, but believed all revolved around the earth</a:t>
            </a:r>
          </a:p>
          <a:p>
            <a:pPr>
              <a:buFont typeface="Arial"/>
              <a:buChar char="•"/>
              <a:defRPr/>
            </a:pPr>
            <a:r>
              <a:rPr lang="en-US" sz="2000" dirty="0"/>
              <a:t>Produce first accurate maps of the earth CE 1100s</a:t>
            </a:r>
          </a:p>
          <a:p>
            <a:pPr>
              <a:buFont typeface="Arial"/>
              <a:buChar char="•"/>
              <a:defRPr/>
            </a:pPr>
            <a:r>
              <a:rPr lang="en-US" sz="2000" dirty="0"/>
              <a:t>Improved the astrolabe</a:t>
            </a:r>
          </a:p>
        </p:txBody>
      </p:sp>
      <p:sp>
        <p:nvSpPr>
          <p:cNvPr id="5" name="TextBox 4">
            <a:extLst>
              <a:ext uri="{FF2B5EF4-FFF2-40B4-BE49-F238E27FC236}">
                <a16:creationId xmlns:a16="http://schemas.microsoft.com/office/drawing/2014/main" id="{245A34E6-0821-EE45-B50F-37CBADFDA636}"/>
              </a:ext>
            </a:extLst>
          </p:cNvPr>
          <p:cNvSpPr txBox="1"/>
          <p:nvPr/>
        </p:nvSpPr>
        <p:spPr>
          <a:xfrm>
            <a:off x="761999" y="3927485"/>
            <a:ext cx="5895975" cy="1938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defRPr sz="2400" u="sng">
                <a:solidFill>
                  <a:schemeClr val="tx1"/>
                </a:solidFill>
                <a:latin typeface="Arial" charset="0"/>
                <a:ea typeface="ＭＳ Ｐゴシック" charset="-128"/>
              </a:defRPr>
            </a:lvl1pPr>
            <a:lvl2pPr marL="37931725" indent="-37474525">
              <a:defRPr sz="2400" u="sng">
                <a:solidFill>
                  <a:schemeClr val="tx1"/>
                </a:solidFill>
                <a:latin typeface="Arial" charset="0"/>
                <a:ea typeface="ＭＳ Ｐゴシック" charset="-128"/>
              </a:defRPr>
            </a:lvl2pPr>
            <a:lvl3pPr>
              <a:defRPr sz="2400" u="sng">
                <a:solidFill>
                  <a:schemeClr val="tx1"/>
                </a:solidFill>
                <a:latin typeface="Arial" charset="0"/>
                <a:ea typeface="ＭＳ Ｐゴシック" charset="-128"/>
              </a:defRPr>
            </a:lvl3pPr>
            <a:lvl4pPr>
              <a:defRPr sz="2400" u="sng">
                <a:solidFill>
                  <a:schemeClr val="tx1"/>
                </a:solidFill>
                <a:latin typeface="Arial" charset="0"/>
                <a:ea typeface="ＭＳ Ｐゴシック" charset="-128"/>
              </a:defRPr>
            </a:lvl4pPr>
            <a:lvl5pPr>
              <a:defRPr sz="2400" u="sng">
                <a:solidFill>
                  <a:schemeClr val="tx1"/>
                </a:solidFill>
                <a:latin typeface="Arial" charset="0"/>
                <a:ea typeface="ＭＳ Ｐゴシック" charset="-128"/>
              </a:defRPr>
            </a:lvl5pPr>
            <a:lvl6pPr marL="457200" eaLnBrk="0" fontAlgn="base" hangingPunct="0">
              <a:spcBef>
                <a:spcPct val="0"/>
              </a:spcBef>
              <a:spcAft>
                <a:spcPct val="0"/>
              </a:spcAft>
              <a:defRPr sz="2400" u="sng">
                <a:solidFill>
                  <a:schemeClr val="tx1"/>
                </a:solidFill>
                <a:latin typeface="Arial" charset="0"/>
                <a:ea typeface="ＭＳ Ｐゴシック" charset="-128"/>
              </a:defRPr>
            </a:lvl6pPr>
            <a:lvl7pPr marL="914400" eaLnBrk="0" fontAlgn="base" hangingPunct="0">
              <a:spcBef>
                <a:spcPct val="0"/>
              </a:spcBef>
              <a:spcAft>
                <a:spcPct val="0"/>
              </a:spcAft>
              <a:defRPr sz="2400" u="sng">
                <a:solidFill>
                  <a:schemeClr val="tx1"/>
                </a:solidFill>
                <a:latin typeface="Arial" charset="0"/>
                <a:ea typeface="ＭＳ Ｐゴシック" charset="-128"/>
              </a:defRPr>
            </a:lvl7pPr>
            <a:lvl8pPr marL="1371600" eaLnBrk="0" fontAlgn="base" hangingPunct="0">
              <a:spcBef>
                <a:spcPct val="0"/>
              </a:spcBef>
              <a:spcAft>
                <a:spcPct val="0"/>
              </a:spcAft>
              <a:defRPr sz="2400" u="sng">
                <a:solidFill>
                  <a:schemeClr val="tx1"/>
                </a:solidFill>
                <a:latin typeface="Arial" charset="0"/>
                <a:ea typeface="ＭＳ Ｐゴシック" charset="-128"/>
              </a:defRPr>
            </a:lvl8pPr>
            <a:lvl9pPr marL="1828800" eaLnBrk="0" fontAlgn="base" hangingPunct="0">
              <a:spcBef>
                <a:spcPct val="0"/>
              </a:spcBef>
              <a:spcAft>
                <a:spcPct val="0"/>
              </a:spcAft>
              <a:defRPr sz="2400" u="sng">
                <a:solidFill>
                  <a:schemeClr val="tx1"/>
                </a:solidFill>
                <a:latin typeface="Arial" charset="0"/>
                <a:ea typeface="ＭＳ Ｐゴシック" charset="-128"/>
              </a:defRPr>
            </a:lvl9pPr>
          </a:lstStyle>
          <a:p>
            <a:pPr>
              <a:defRPr/>
            </a:pPr>
            <a:r>
              <a:rPr lang="en-US" altLang="en-US" sz="2000" u="none" dirty="0">
                <a:solidFill>
                  <a:srgbClr val="FFFFFF"/>
                </a:solidFill>
                <a:latin typeface="+mn-lt"/>
              </a:rPr>
              <a:t>	</a:t>
            </a:r>
            <a:r>
              <a:rPr lang="en-US" altLang="en-US" sz="2000" b="1" u="none" dirty="0">
                <a:solidFill>
                  <a:srgbClr val="FFFFFF"/>
                </a:solidFill>
                <a:latin typeface="+mn-lt"/>
              </a:rPr>
              <a:t>Literature</a:t>
            </a:r>
          </a:p>
          <a:p>
            <a:pPr>
              <a:buFont typeface="Arial" charset="0"/>
              <a:buChar char="•"/>
              <a:defRPr/>
            </a:pPr>
            <a:r>
              <a:rPr lang="en-US" altLang="en-US" sz="2000" u="none" dirty="0">
                <a:solidFill>
                  <a:srgbClr val="FFFFFF"/>
                </a:solidFill>
                <a:latin typeface="+mn-lt"/>
              </a:rPr>
              <a:t>Consider </a:t>
            </a:r>
            <a:r>
              <a:rPr lang="en-US" altLang="en-US" sz="2000" i="1" u="none" dirty="0">
                <a:solidFill>
                  <a:srgbClr val="FFFFFF"/>
                </a:solidFill>
                <a:latin typeface="+mn-lt"/>
              </a:rPr>
              <a:t>Qur’an</a:t>
            </a:r>
            <a:r>
              <a:rPr lang="en-US" altLang="en-US" sz="2000" u="none" dirty="0">
                <a:solidFill>
                  <a:srgbClr val="FFFFFF"/>
                </a:solidFill>
                <a:latin typeface="+mn-lt"/>
              </a:rPr>
              <a:t> most important piece of Arabic literature</a:t>
            </a:r>
          </a:p>
          <a:p>
            <a:pPr>
              <a:buFont typeface="Arial" charset="0"/>
              <a:buChar char="•"/>
              <a:defRPr/>
            </a:pPr>
            <a:r>
              <a:rPr lang="en-US" altLang="en-US" sz="2000" u="none" dirty="0">
                <a:solidFill>
                  <a:srgbClr val="FFFFFF"/>
                </a:solidFill>
                <a:latin typeface="+mn-lt"/>
              </a:rPr>
              <a:t>Chant oral poetry</a:t>
            </a:r>
          </a:p>
          <a:p>
            <a:pPr>
              <a:buFont typeface="Arial" charset="0"/>
              <a:buChar char="•"/>
              <a:defRPr/>
            </a:pPr>
            <a:r>
              <a:rPr lang="en-US" altLang="en-US" sz="2000" u="none" dirty="0">
                <a:solidFill>
                  <a:srgbClr val="FFFFFF"/>
                </a:solidFill>
                <a:latin typeface="+mn-lt"/>
              </a:rPr>
              <a:t>Collect stories from other people</a:t>
            </a:r>
          </a:p>
          <a:p>
            <a:pPr>
              <a:buFont typeface="Arial" charset="0"/>
              <a:buChar char="•"/>
              <a:defRPr/>
            </a:pPr>
            <a:r>
              <a:rPr lang="en-US" altLang="en-US" sz="2000" i="1" u="none" dirty="0">
                <a:solidFill>
                  <a:srgbClr val="FFFFFF"/>
                </a:solidFill>
                <a:latin typeface="+mn-lt"/>
              </a:rPr>
              <a:t>The Arabian Nights </a:t>
            </a:r>
            <a:r>
              <a:rPr lang="en-US" altLang="en-US" sz="2000" u="none" dirty="0">
                <a:solidFill>
                  <a:srgbClr val="FFFFFF"/>
                </a:solidFill>
                <a:latin typeface="+mn-lt"/>
              </a:rPr>
              <a:t>by Omar Khayyam</a:t>
            </a:r>
            <a:endParaRPr lang="en-US" altLang="en-US" sz="2000" dirty="0">
              <a:solidFill>
                <a:srgbClr val="FFFFFF"/>
              </a:solidFill>
              <a:latin typeface="+mn-lt"/>
            </a:endParaRPr>
          </a:p>
        </p:txBody>
      </p:sp>
      <p:sp>
        <p:nvSpPr>
          <p:cNvPr id="6" name="TextBox 5">
            <a:extLst>
              <a:ext uri="{FF2B5EF4-FFF2-40B4-BE49-F238E27FC236}">
                <a16:creationId xmlns:a16="http://schemas.microsoft.com/office/drawing/2014/main" id="{067FAE34-C8F1-0245-BFC2-A2474B81081E}"/>
              </a:ext>
            </a:extLst>
          </p:cNvPr>
          <p:cNvSpPr txBox="1">
            <a:spLocks noChangeArrowheads="1"/>
          </p:cNvSpPr>
          <p:nvPr/>
        </p:nvSpPr>
        <p:spPr bwMode="auto">
          <a:xfrm>
            <a:off x="6657975" y="1182707"/>
            <a:ext cx="4924425" cy="2246769"/>
          </a:xfrm>
          <a:prstGeom prst="rect">
            <a:avLst/>
          </a:prstGeom>
          <a:gradFill rotWithShape="1">
            <a:gsLst>
              <a:gs pos="0">
                <a:srgbClr val="FFDEDF"/>
              </a:gs>
              <a:gs pos="64999">
                <a:srgbClr val="FFAFB0"/>
              </a:gs>
              <a:gs pos="100000">
                <a:srgbClr val="FF8C8E"/>
              </a:gs>
            </a:gsLst>
            <a:lin ang="5400000" scaled="1"/>
          </a:gradFill>
          <a:ln w="9525">
            <a:solidFill>
              <a:srgbClr val="DA1923"/>
            </a:solidFill>
            <a:miter lim="800000"/>
            <a:headEnd/>
            <a:tailEnd/>
          </a:ln>
          <a:effectLst>
            <a:outerShdw blurRad="40000" dist="20000" dir="5400000" rotWithShape="0">
              <a:srgbClr val="808080">
                <a:alpha val="37999"/>
              </a:srgbClr>
            </a:outerShdw>
          </a:effectLst>
        </p:spPr>
        <p:txBody>
          <a:bodyPr wrap="square">
            <a:spAutoFit/>
          </a:bodyPr>
          <a:lstStyle>
            <a:lvl1pPr>
              <a:defRPr sz="2400" u="sng">
                <a:solidFill>
                  <a:schemeClr val="tx1"/>
                </a:solidFill>
                <a:latin typeface="Arial" charset="0"/>
                <a:ea typeface="ＭＳ Ｐゴシック" charset="-128"/>
              </a:defRPr>
            </a:lvl1pPr>
            <a:lvl2pPr marL="37931725" indent="-37474525">
              <a:defRPr sz="2400" u="sng">
                <a:solidFill>
                  <a:schemeClr val="tx1"/>
                </a:solidFill>
                <a:latin typeface="Arial" charset="0"/>
                <a:ea typeface="ＭＳ Ｐゴシック" charset="-128"/>
              </a:defRPr>
            </a:lvl2pPr>
            <a:lvl3pPr>
              <a:defRPr sz="2400" u="sng">
                <a:solidFill>
                  <a:schemeClr val="tx1"/>
                </a:solidFill>
                <a:latin typeface="Arial" charset="0"/>
                <a:ea typeface="ＭＳ Ｐゴシック" charset="-128"/>
              </a:defRPr>
            </a:lvl3pPr>
            <a:lvl4pPr>
              <a:defRPr sz="2400" u="sng">
                <a:solidFill>
                  <a:schemeClr val="tx1"/>
                </a:solidFill>
                <a:latin typeface="Arial" charset="0"/>
                <a:ea typeface="ＭＳ Ｐゴシック" charset="-128"/>
              </a:defRPr>
            </a:lvl4pPr>
            <a:lvl5pPr>
              <a:defRPr sz="2400" u="sng">
                <a:solidFill>
                  <a:schemeClr val="tx1"/>
                </a:solidFill>
                <a:latin typeface="Arial" charset="0"/>
                <a:ea typeface="ＭＳ Ｐゴシック" charset="-128"/>
              </a:defRPr>
            </a:lvl5pPr>
            <a:lvl6pPr marL="457200" eaLnBrk="0" fontAlgn="base" hangingPunct="0">
              <a:spcBef>
                <a:spcPct val="0"/>
              </a:spcBef>
              <a:spcAft>
                <a:spcPct val="0"/>
              </a:spcAft>
              <a:defRPr sz="2400" u="sng">
                <a:solidFill>
                  <a:schemeClr val="tx1"/>
                </a:solidFill>
                <a:latin typeface="Arial" charset="0"/>
                <a:ea typeface="ＭＳ Ｐゴシック" charset="-128"/>
              </a:defRPr>
            </a:lvl6pPr>
            <a:lvl7pPr marL="914400" eaLnBrk="0" fontAlgn="base" hangingPunct="0">
              <a:spcBef>
                <a:spcPct val="0"/>
              </a:spcBef>
              <a:spcAft>
                <a:spcPct val="0"/>
              </a:spcAft>
              <a:defRPr sz="2400" u="sng">
                <a:solidFill>
                  <a:schemeClr val="tx1"/>
                </a:solidFill>
                <a:latin typeface="Arial" charset="0"/>
                <a:ea typeface="ＭＳ Ｐゴシック" charset="-128"/>
              </a:defRPr>
            </a:lvl7pPr>
            <a:lvl8pPr marL="1371600" eaLnBrk="0" fontAlgn="base" hangingPunct="0">
              <a:spcBef>
                <a:spcPct val="0"/>
              </a:spcBef>
              <a:spcAft>
                <a:spcPct val="0"/>
              </a:spcAft>
              <a:defRPr sz="2400" u="sng">
                <a:solidFill>
                  <a:schemeClr val="tx1"/>
                </a:solidFill>
                <a:latin typeface="Arial" charset="0"/>
                <a:ea typeface="ＭＳ Ｐゴシック" charset="-128"/>
              </a:defRPr>
            </a:lvl8pPr>
            <a:lvl9pPr marL="1828800" eaLnBrk="0" fontAlgn="base" hangingPunct="0">
              <a:spcBef>
                <a:spcPct val="0"/>
              </a:spcBef>
              <a:spcAft>
                <a:spcPct val="0"/>
              </a:spcAft>
              <a:defRPr sz="2400" u="sng">
                <a:solidFill>
                  <a:schemeClr val="tx1"/>
                </a:solidFill>
                <a:latin typeface="Arial" charset="0"/>
                <a:ea typeface="ＭＳ Ｐゴシック" charset="-128"/>
              </a:defRPr>
            </a:lvl9pPr>
          </a:lstStyle>
          <a:p>
            <a:pPr>
              <a:defRPr/>
            </a:pPr>
            <a:r>
              <a:rPr lang="en-US" altLang="en-US" sz="2000" b="1" u="none" dirty="0">
                <a:solidFill>
                  <a:srgbClr val="000000"/>
                </a:solidFill>
                <a:latin typeface="+mn-lt"/>
              </a:rPr>
              <a:t>Art</a:t>
            </a:r>
          </a:p>
          <a:p>
            <a:pPr>
              <a:buFont typeface="Arial" charset="0"/>
              <a:buChar char="•"/>
              <a:defRPr/>
            </a:pPr>
            <a:r>
              <a:rPr lang="en-US" altLang="en-US" sz="2000" u="none" dirty="0">
                <a:solidFill>
                  <a:srgbClr val="000000"/>
                </a:solidFill>
                <a:latin typeface="+mn-lt"/>
              </a:rPr>
              <a:t>Use beautiful writing and patterns to  decorate buildings and art</a:t>
            </a:r>
          </a:p>
          <a:p>
            <a:pPr>
              <a:buFont typeface="Arial" charset="0"/>
              <a:buChar char="•"/>
              <a:defRPr/>
            </a:pPr>
            <a:r>
              <a:rPr lang="en-US" altLang="en-US" sz="2000" u="none" dirty="0">
                <a:solidFill>
                  <a:srgbClr val="000000"/>
                </a:solidFill>
                <a:latin typeface="+mn-lt"/>
              </a:rPr>
              <a:t>Adapt Byzantine domes and arches</a:t>
            </a:r>
          </a:p>
          <a:p>
            <a:pPr>
              <a:buFont typeface="Arial" charset="0"/>
              <a:buChar char="•"/>
              <a:defRPr/>
            </a:pPr>
            <a:r>
              <a:rPr lang="en-US" altLang="en-US" sz="2000" u="none" dirty="0">
                <a:solidFill>
                  <a:srgbClr val="000000"/>
                </a:solidFill>
                <a:latin typeface="+mn-lt"/>
              </a:rPr>
              <a:t>Paint people and animals in nonreligious art</a:t>
            </a:r>
          </a:p>
          <a:p>
            <a:pPr>
              <a:buFont typeface="Arial" charset="0"/>
              <a:buChar char="•"/>
              <a:defRPr/>
            </a:pPr>
            <a:r>
              <a:rPr lang="en-US" altLang="en-US" sz="2000" u="none" dirty="0">
                <a:solidFill>
                  <a:srgbClr val="000000"/>
                </a:solidFill>
                <a:latin typeface="+mn-lt"/>
              </a:rPr>
              <a:t>Use calligraphy and arabesques, not human forms in religious art</a:t>
            </a:r>
          </a:p>
        </p:txBody>
      </p:sp>
      <p:sp>
        <p:nvSpPr>
          <p:cNvPr id="7" name="TextBox 6">
            <a:extLst>
              <a:ext uri="{FF2B5EF4-FFF2-40B4-BE49-F238E27FC236}">
                <a16:creationId xmlns:a16="http://schemas.microsoft.com/office/drawing/2014/main" id="{F91EADDF-72D6-194E-BAA7-566A56746883}"/>
              </a:ext>
            </a:extLst>
          </p:cNvPr>
          <p:cNvSpPr txBox="1"/>
          <p:nvPr/>
        </p:nvSpPr>
        <p:spPr>
          <a:xfrm>
            <a:off x="6657974" y="3927485"/>
            <a:ext cx="4924426"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sz="2400" u="sng">
                <a:solidFill>
                  <a:schemeClr val="tx1"/>
                </a:solidFill>
                <a:latin typeface="Arial" charset="0"/>
                <a:ea typeface="ＭＳ Ｐゴシック" charset="-128"/>
              </a:defRPr>
            </a:lvl1pPr>
            <a:lvl2pPr marL="37931725" indent="-37474525">
              <a:defRPr sz="2400" u="sng">
                <a:solidFill>
                  <a:schemeClr val="tx1"/>
                </a:solidFill>
                <a:latin typeface="Arial" charset="0"/>
                <a:ea typeface="ＭＳ Ｐゴシック" charset="-128"/>
              </a:defRPr>
            </a:lvl2pPr>
            <a:lvl3pPr>
              <a:defRPr sz="2400" u="sng">
                <a:solidFill>
                  <a:schemeClr val="tx1"/>
                </a:solidFill>
                <a:latin typeface="Arial" charset="0"/>
                <a:ea typeface="ＭＳ Ｐゴシック" charset="-128"/>
              </a:defRPr>
            </a:lvl3pPr>
            <a:lvl4pPr>
              <a:defRPr sz="2400" u="sng">
                <a:solidFill>
                  <a:schemeClr val="tx1"/>
                </a:solidFill>
                <a:latin typeface="Arial" charset="0"/>
                <a:ea typeface="ＭＳ Ｐゴシック" charset="-128"/>
              </a:defRPr>
            </a:lvl4pPr>
            <a:lvl5pPr>
              <a:defRPr sz="2400" u="sng">
                <a:solidFill>
                  <a:schemeClr val="tx1"/>
                </a:solidFill>
                <a:latin typeface="Arial" charset="0"/>
                <a:ea typeface="ＭＳ Ｐゴシック" charset="-128"/>
              </a:defRPr>
            </a:lvl5pPr>
            <a:lvl6pPr marL="457200" eaLnBrk="0" fontAlgn="base" hangingPunct="0">
              <a:spcBef>
                <a:spcPct val="0"/>
              </a:spcBef>
              <a:spcAft>
                <a:spcPct val="0"/>
              </a:spcAft>
              <a:defRPr sz="2400" u="sng">
                <a:solidFill>
                  <a:schemeClr val="tx1"/>
                </a:solidFill>
                <a:latin typeface="Arial" charset="0"/>
                <a:ea typeface="ＭＳ Ｐゴシック" charset="-128"/>
              </a:defRPr>
            </a:lvl6pPr>
            <a:lvl7pPr marL="914400" eaLnBrk="0" fontAlgn="base" hangingPunct="0">
              <a:spcBef>
                <a:spcPct val="0"/>
              </a:spcBef>
              <a:spcAft>
                <a:spcPct val="0"/>
              </a:spcAft>
              <a:defRPr sz="2400" u="sng">
                <a:solidFill>
                  <a:schemeClr val="tx1"/>
                </a:solidFill>
                <a:latin typeface="Arial" charset="0"/>
                <a:ea typeface="ＭＳ Ｐゴシック" charset="-128"/>
              </a:defRPr>
            </a:lvl7pPr>
            <a:lvl8pPr marL="1371600" eaLnBrk="0" fontAlgn="base" hangingPunct="0">
              <a:spcBef>
                <a:spcPct val="0"/>
              </a:spcBef>
              <a:spcAft>
                <a:spcPct val="0"/>
              </a:spcAft>
              <a:defRPr sz="2400" u="sng">
                <a:solidFill>
                  <a:schemeClr val="tx1"/>
                </a:solidFill>
                <a:latin typeface="Arial" charset="0"/>
                <a:ea typeface="ＭＳ Ｐゴシック" charset="-128"/>
              </a:defRPr>
            </a:lvl8pPr>
            <a:lvl9pPr marL="1828800" eaLnBrk="0" fontAlgn="base" hangingPunct="0">
              <a:spcBef>
                <a:spcPct val="0"/>
              </a:spcBef>
              <a:spcAft>
                <a:spcPct val="0"/>
              </a:spcAft>
              <a:defRPr sz="2400" u="sng">
                <a:solidFill>
                  <a:schemeClr val="tx1"/>
                </a:solidFill>
                <a:latin typeface="Arial" charset="0"/>
                <a:ea typeface="ＭＳ Ｐゴシック" charset="-128"/>
              </a:defRPr>
            </a:lvl9pPr>
          </a:lstStyle>
          <a:p>
            <a:pPr>
              <a:defRPr/>
            </a:pPr>
            <a:r>
              <a:rPr lang="en-US" altLang="en-US" sz="2000" u="none" dirty="0">
                <a:solidFill>
                  <a:srgbClr val="FFFFFF"/>
                </a:solidFill>
                <a:latin typeface="Times New Roman" charset="0"/>
              </a:rPr>
              <a:t>	</a:t>
            </a:r>
            <a:r>
              <a:rPr lang="en-US" altLang="en-US" sz="2000" b="1" u="none" dirty="0">
                <a:solidFill>
                  <a:srgbClr val="FFFFFF"/>
                </a:solidFill>
                <a:latin typeface="+mn-lt"/>
              </a:rPr>
              <a:t>Medicine</a:t>
            </a:r>
          </a:p>
          <a:p>
            <a:pPr>
              <a:buFont typeface="Arial" charset="0"/>
              <a:buChar char="•"/>
              <a:defRPr/>
            </a:pPr>
            <a:r>
              <a:rPr lang="en-US" altLang="en-US" sz="2000" u="none" dirty="0">
                <a:solidFill>
                  <a:srgbClr val="FFFFFF"/>
                </a:solidFill>
                <a:latin typeface="+mn-lt"/>
              </a:rPr>
              <a:t>Require doctors to pass difficult tests</a:t>
            </a:r>
          </a:p>
          <a:p>
            <a:pPr>
              <a:buFont typeface="Arial" charset="0"/>
              <a:buChar char="•"/>
              <a:defRPr/>
            </a:pPr>
            <a:r>
              <a:rPr lang="en-US" altLang="en-US" sz="2000" u="none" dirty="0">
                <a:solidFill>
                  <a:srgbClr val="FFFFFF"/>
                </a:solidFill>
                <a:latin typeface="+mn-lt"/>
              </a:rPr>
              <a:t>Set up hospitals and emergency rooms</a:t>
            </a:r>
          </a:p>
          <a:p>
            <a:pPr>
              <a:buFont typeface="Arial" charset="0"/>
              <a:buChar char="•"/>
              <a:defRPr/>
            </a:pPr>
            <a:r>
              <a:rPr lang="en-US" altLang="en-US" sz="2000" u="none" dirty="0">
                <a:solidFill>
                  <a:srgbClr val="FFFFFF"/>
                </a:solidFill>
                <a:latin typeface="+mn-lt"/>
              </a:rPr>
              <a:t>Study diseases and write medical books</a:t>
            </a:r>
          </a:p>
          <a:p>
            <a:pPr>
              <a:buFont typeface="Arial" charset="0"/>
              <a:buChar char="•"/>
              <a:defRPr/>
            </a:pPr>
            <a:r>
              <a:rPr lang="en-US" altLang="en-US" sz="2000" i="1" u="none" dirty="0">
                <a:solidFill>
                  <a:srgbClr val="FFFFFF"/>
                </a:solidFill>
                <a:latin typeface="+mn-lt"/>
              </a:rPr>
              <a:t>Canon of Medicine </a:t>
            </a:r>
            <a:r>
              <a:rPr lang="en-US" altLang="en-US" sz="2000" u="none" dirty="0">
                <a:solidFill>
                  <a:srgbClr val="FFFFFF"/>
                </a:solidFill>
                <a:latin typeface="+mn-lt"/>
              </a:rPr>
              <a:t>by Ibn </a:t>
            </a:r>
            <a:r>
              <a:rPr lang="en-US" altLang="en-US" sz="2000" u="none" dirty="0" err="1">
                <a:solidFill>
                  <a:srgbClr val="FFFFFF"/>
                </a:solidFill>
                <a:latin typeface="+mn-lt"/>
              </a:rPr>
              <a:t>Sina</a:t>
            </a:r>
            <a:r>
              <a:rPr lang="en-US" altLang="en-US" sz="2000" u="none" dirty="0">
                <a:solidFill>
                  <a:srgbClr val="FFFFFF"/>
                </a:solidFill>
                <a:latin typeface="+mn-lt"/>
              </a:rPr>
              <a:t> (or Avicenna)</a:t>
            </a:r>
          </a:p>
          <a:p>
            <a:pPr>
              <a:buFont typeface="Arial" charset="0"/>
              <a:buChar char="•"/>
              <a:defRPr/>
            </a:pPr>
            <a:r>
              <a:rPr lang="en-US" altLang="en-US" sz="2000" u="none" dirty="0">
                <a:solidFill>
                  <a:srgbClr val="FFFFFF"/>
                </a:solidFill>
                <a:latin typeface="+mn-lt"/>
              </a:rPr>
              <a:t>Al-</a:t>
            </a:r>
            <a:r>
              <a:rPr lang="en-US" altLang="en-US" sz="2000" u="none" dirty="0" err="1">
                <a:solidFill>
                  <a:srgbClr val="FFFFFF"/>
                </a:solidFill>
                <a:latin typeface="+mn-lt"/>
              </a:rPr>
              <a:t>Razi</a:t>
            </a:r>
            <a:r>
              <a:rPr lang="en-US" altLang="en-US" sz="2000" u="none" dirty="0">
                <a:solidFill>
                  <a:srgbClr val="FFFFFF"/>
                </a:solidFill>
                <a:latin typeface="+mn-lt"/>
              </a:rPr>
              <a:t> develops a medical encyclopedia</a:t>
            </a:r>
            <a:endParaRPr lang="en-US" altLang="en-US" sz="1800" u="none" dirty="0">
              <a:solidFill>
                <a:srgbClr val="FFFFFF"/>
              </a:solidFill>
              <a:latin typeface="+mn-lt"/>
            </a:endParaRPr>
          </a:p>
        </p:txBody>
      </p:sp>
    </p:spTree>
    <p:extLst>
      <p:ext uri="{BB962C8B-B14F-4D97-AF65-F5344CB8AC3E}">
        <p14:creationId xmlns:p14="http://schemas.microsoft.com/office/powerpoint/2010/main" val="12194060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 Rol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3561" name="Group 73">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5" name="Picture 74">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3562" name="Rectangle 75">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3563" name="Picture 77">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3554" name="Rectangle 2">
            <a:extLst>
              <a:ext uri="{FF2B5EF4-FFF2-40B4-BE49-F238E27FC236}">
                <a16:creationId xmlns:a16="http://schemas.microsoft.com/office/drawing/2014/main" id="{021F2223-4EB0-D543-8152-1FA4499AE571}"/>
              </a:ext>
            </a:extLst>
          </p:cNvPr>
          <p:cNvSpPr>
            <a:spLocks noGrp="1" noChangeArrowheads="1"/>
          </p:cNvSpPr>
          <p:nvPr>
            <p:ph type="title"/>
          </p:nvPr>
        </p:nvSpPr>
        <p:spPr>
          <a:xfrm>
            <a:off x="1295402" y="630012"/>
            <a:ext cx="9601196" cy="1303867"/>
          </a:xfrm>
        </p:spPr>
        <p:txBody>
          <a:bodyPr>
            <a:normAutofit/>
          </a:bodyPr>
          <a:lstStyle/>
          <a:p>
            <a:r>
              <a:rPr lang="en-US" altLang="en-US" dirty="0">
                <a:solidFill>
                  <a:srgbClr val="262626"/>
                </a:solidFill>
                <a:ea typeface="ＭＳ Ｐゴシック" panose="020B0600070205080204" pitchFamily="34" charset="-128"/>
              </a:rPr>
              <a:t>Judea</a:t>
            </a:r>
          </a:p>
        </p:txBody>
      </p:sp>
      <p:graphicFrame>
        <p:nvGraphicFramePr>
          <p:cNvPr id="23557" name="Rectangle 3">
            <a:extLst>
              <a:ext uri="{FF2B5EF4-FFF2-40B4-BE49-F238E27FC236}">
                <a16:creationId xmlns:a16="http://schemas.microsoft.com/office/drawing/2014/main" id="{02E9FDF7-23C4-426B-87E0-795E1E688D54}"/>
              </a:ext>
            </a:extLst>
          </p:cNvPr>
          <p:cNvGraphicFramePr>
            <a:graphicFrameLocks noGrp="1"/>
          </p:cNvGraphicFramePr>
          <p:nvPr>
            <p:ph idx="1"/>
            <p:extLst>
              <p:ext uri="{D42A27DB-BD31-4B8C-83A1-F6EECF244321}">
                <p14:modId xmlns:p14="http://schemas.microsoft.com/office/powerpoint/2010/main" val="3906277200"/>
              </p:ext>
            </p:extLst>
          </p:nvPr>
        </p:nvGraphicFramePr>
        <p:xfrm>
          <a:off x="980193" y="1580937"/>
          <a:ext cx="10238104" cy="43586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531760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rPr>
              <a:t>Christian Leaders</a:t>
            </a:r>
          </a:p>
        </p:txBody>
      </p:sp>
      <p:graphicFrame>
        <p:nvGraphicFramePr>
          <p:cNvPr id="5" name="Content Placeholder 2">
            <a:extLst>
              <a:ext uri="{FF2B5EF4-FFF2-40B4-BE49-F238E27FC236}">
                <a16:creationId xmlns:a16="http://schemas.microsoft.com/office/drawing/2014/main" id="{48A5385A-B25F-421A-A77B-6115EE5224E8}"/>
              </a:ext>
            </a:extLst>
          </p:cNvPr>
          <p:cNvGraphicFramePr>
            <a:graphicFrameLocks noGrp="1"/>
          </p:cNvGraphicFramePr>
          <p:nvPr>
            <p:ph idx="1"/>
            <p:extLst>
              <p:ext uri="{D42A27DB-BD31-4B8C-83A1-F6EECF244321}">
                <p14:modId xmlns:p14="http://schemas.microsoft.com/office/powerpoint/2010/main" val="348373119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974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BF0669-335B-1045-89EB-FAFB0DFCEEDE}"/>
              </a:ext>
            </a:extLst>
          </p:cNvPr>
          <p:cNvSpPr>
            <a:spLocks noGrp="1" noChangeArrowheads="1"/>
          </p:cNvSpPr>
          <p:nvPr>
            <p:ph type="title" idx="4294967295"/>
          </p:nvPr>
        </p:nvSpPr>
        <p:spPr>
          <a:xfrm>
            <a:off x="1014412" y="371120"/>
            <a:ext cx="7467600" cy="1143000"/>
          </a:xfrm>
        </p:spPr>
        <p:txBody>
          <a:bodyPr>
            <a:normAutofit/>
          </a:bodyPr>
          <a:lstStyle/>
          <a:p>
            <a:pPr algn="l"/>
            <a:r>
              <a:rPr lang="en-US" altLang="en-US" sz="4000" dirty="0">
                <a:ea typeface="ＭＳ Ｐゴシック" panose="020B0600070205080204" pitchFamily="34" charset="-128"/>
              </a:rPr>
              <a:t>Jesus of Nazareth</a:t>
            </a:r>
          </a:p>
        </p:txBody>
      </p:sp>
      <p:sp>
        <p:nvSpPr>
          <p:cNvPr id="5" name="TextBox 4">
            <a:extLst>
              <a:ext uri="{FF2B5EF4-FFF2-40B4-BE49-F238E27FC236}">
                <a16:creationId xmlns:a16="http://schemas.microsoft.com/office/drawing/2014/main" id="{A76CF116-65C7-4E4F-ADB4-A61C82B76282}"/>
              </a:ext>
            </a:extLst>
          </p:cNvPr>
          <p:cNvSpPr txBox="1"/>
          <p:nvPr/>
        </p:nvSpPr>
        <p:spPr>
          <a:xfrm>
            <a:off x="1014412" y="1214575"/>
            <a:ext cx="7763172" cy="5469895"/>
          </a:xfrm>
          <a:prstGeom prst="rect">
            <a:avLst/>
          </a:prstGeom>
          <a:noFill/>
        </p:spPr>
        <p:txBody>
          <a:bodyPr wrap="square">
            <a:spAutoFit/>
          </a:bodyPr>
          <a:lstStyle/>
          <a:p>
            <a:pPr marL="514350" indent="-514350">
              <a:lnSpc>
                <a:spcPct val="90000"/>
              </a:lnSpc>
              <a:buFont typeface="Arial" panose="020B0604020202020204" pitchFamily="34" charset="0"/>
              <a:buChar char="•"/>
              <a:defRPr/>
            </a:pPr>
            <a:r>
              <a:rPr lang="en-US" sz="2400" dirty="0">
                <a:latin typeface="+mj-lt"/>
                <a:ea typeface="ＭＳ Ｐゴシック" charset="-128"/>
                <a:cs typeface="ＭＳ Ｐゴシック" charset="-128"/>
              </a:rPr>
              <a:t>A Jew; carpenter; parents were Joseph and Mary</a:t>
            </a:r>
          </a:p>
          <a:p>
            <a:pPr marL="514350" indent="-514350">
              <a:lnSpc>
                <a:spcPct val="90000"/>
              </a:lnSpc>
              <a:buFont typeface="Arial" panose="020B0604020202020204" pitchFamily="34" charset="0"/>
              <a:buChar char="•"/>
              <a:defRPr/>
            </a:pPr>
            <a:r>
              <a:rPr lang="en-US" sz="2400" dirty="0">
                <a:latin typeface="+mj-lt"/>
                <a:ea typeface="ＭＳ Ｐゴシック" charset="-128"/>
                <a:cs typeface="ＭＳ Ｐゴシック" charset="-128"/>
              </a:rPr>
              <a:t>Taught brotherly love, the love of God, kingdom in heaven, not on Earth</a:t>
            </a:r>
          </a:p>
          <a:p>
            <a:pPr marL="971550" lvl="1" indent="-514350">
              <a:lnSpc>
                <a:spcPct val="90000"/>
              </a:lnSpc>
              <a:buFont typeface="Arial" panose="020B0604020202020204" pitchFamily="34" charset="0"/>
              <a:buChar char="•"/>
              <a:defRPr/>
            </a:pPr>
            <a:r>
              <a:rPr lang="en-US" altLang="en-US" sz="2400" dirty="0">
                <a:latin typeface="+mj-lt"/>
              </a:rPr>
              <a:t>taught message of forgiveness – conquer evil w/ good</a:t>
            </a:r>
          </a:p>
          <a:p>
            <a:pPr marL="971550" lvl="1" indent="-514350">
              <a:lnSpc>
                <a:spcPct val="90000"/>
              </a:lnSpc>
              <a:buFont typeface="Arial" panose="020B0604020202020204" pitchFamily="34" charset="0"/>
              <a:buChar char="•"/>
              <a:defRPr/>
            </a:pPr>
            <a:r>
              <a:rPr lang="en-US" altLang="en-US" sz="2400" dirty="0">
                <a:latin typeface="+mj-lt"/>
              </a:rPr>
              <a:t>Claim to be the son of God</a:t>
            </a:r>
          </a:p>
          <a:p>
            <a:pPr marL="971550" lvl="1" indent="-514350">
              <a:lnSpc>
                <a:spcPct val="90000"/>
              </a:lnSpc>
              <a:buFont typeface="Arial" panose="020B0604020202020204" pitchFamily="34" charset="0"/>
              <a:buChar char="•"/>
              <a:defRPr/>
            </a:pPr>
            <a:r>
              <a:rPr lang="en-US" altLang="en-US" sz="2400" dirty="0">
                <a:latin typeface="+mj-lt"/>
              </a:rPr>
              <a:t>Apostles = followers</a:t>
            </a:r>
          </a:p>
          <a:p>
            <a:pPr marL="971550" lvl="1" indent="-514350">
              <a:lnSpc>
                <a:spcPct val="90000"/>
              </a:lnSpc>
              <a:buFont typeface="Arial" panose="020B0604020202020204" pitchFamily="34" charset="0"/>
              <a:buChar char="•"/>
              <a:defRPr/>
            </a:pPr>
            <a:r>
              <a:rPr lang="en-US" altLang="en-US" sz="2400" dirty="0">
                <a:latin typeface="+mj-lt"/>
              </a:rPr>
              <a:t>Crucified by Pontius Pilate</a:t>
            </a:r>
          </a:p>
          <a:p>
            <a:pPr marL="457200" indent="-457200">
              <a:lnSpc>
                <a:spcPct val="90000"/>
              </a:lnSpc>
              <a:buFont typeface="Arial" panose="020B0604020202020204" pitchFamily="34" charset="0"/>
              <a:buChar char="•"/>
              <a:defRPr/>
            </a:pPr>
            <a:r>
              <a:rPr lang="en-US" altLang="en-US" sz="2400" dirty="0">
                <a:latin typeface="+mj-lt"/>
              </a:rPr>
              <a:t>Disciples spread teachings</a:t>
            </a:r>
          </a:p>
          <a:p>
            <a:pPr marL="914400" lvl="1" indent="-457200">
              <a:lnSpc>
                <a:spcPct val="90000"/>
              </a:lnSpc>
              <a:buFont typeface="Arial" panose="020B0604020202020204" pitchFamily="34" charset="0"/>
              <a:buChar char="•"/>
              <a:defRPr/>
            </a:pPr>
            <a:r>
              <a:rPr lang="en-US" altLang="en-US" sz="2400" dirty="0">
                <a:latin typeface="+mj-lt"/>
              </a:rPr>
              <a:t>Romans felt threatened; </a:t>
            </a:r>
            <a:r>
              <a:rPr lang="en-US" sz="2400" dirty="0"/>
              <a:t>Caused dissention between Romans and believers</a:t>
            </a:r>
            <a:endParaRPr lang="en-US" altLang="en-US" sz="2400" dirty="0">
              <a:latin typeface="+mj-lt"/>
            </a:endParaRPr>
          </a:p>
          <a:p>
            <a:pPr marL="914400" lvl="1" indent="-457200">
              <a:lnSpc>
                <a:spcPct val="90000"/>
              </a:lnSpc>
              <a:buFont typeface="Arial" panose="020B0604020202020204" pitchFamily="34" charset="0"/>
              <a:buChar char="•"/>
              <a:defRPr/>
            </a:pPr>
            <a:r>
              <a:rPr lang="en-US" altLang="en-US" sz="2400" dirty="0">
                <a:latin typeface="+mj-lt"/>
              </a:rPr>
              <a:t>Christians persecuted &amp; illegal for 300 years</a:t>
            </a:r>
          </a:p>
          <a:p>
            <a:pPr marL="1371600" lvl="2" indent="-457200">
              <a:lnSpc>
                <a:spcPct val="90000"/>
              </a:lnSpc>
              <a:buFont typeface="Arial" panose="020B0604020202020204" pitchFamily="34" charset="0"/>
              <a:buChar char="•"/>
              <a:defRPr/>
            </a:pPr>
            <a:r>
              <a:rPr lang="en-US" altLang="en-US" sz="2400" dirty="0">
                <a:latin typeface="+mj-lt"/>
              </a:rPr>
              <a:t>Christians refused to worship Roman gods OR the emperor</a:t>
            </a:r>
          </a:p>
          <a:p>
            <a:pPr marL="1371600" lvl="2" indent="-457200">
              <a:lnSpc>
                <a:spcPct val="90000"/>
              </a:lnSpc>
              <a:buFont typeface="Arial" panose="020B0604020202020204" pitchFamily="34" charset="0"/>
              <a:buChar char="•"/>
              <a:defRPr/>
            </a:pPr>
            <a:r>
              <a:rPr lang="en-US" sz="2400" dirty="0"/>
              <a:t>Seen as not being loyal to the emperor/empire</a:t>
            </a:r>
            <a:endParaRPr lang="en-US" altLang="en-US" sz="2400" dirty="0">
              <a:latin typeface="+mj-lt"/>
            </a:endParaRPr>
          </a:p>
          <a:p>
            <a:pPr marL="1371600" lvl="2" indent="-457200">
              <a:lnSpc>
                <a:spcPct val="90000"/>
              </a:lnSpc>
              <a:buFont typeface="Arial" panose="020B0604020202020204" pitchFamily="34" charset="0"/>
              <a:buChar char="•"/>
              <a:defRPr/>
            </a:pPr>
            <a:r>
              <a:rPr lang="en-US" altLang="en-US" sz="2400" dirty="0">
                <a:latin typeface="+mj-lt"/>
              </a:rPr>
              <a:t>Created martyrs</a:t>
            </a:r>
            <a:endParaRPr lang="en-US" altLang="en-US" sz="2400" dirty="0">
              <a:latin typeface="Georgia" charset="0"/>
            </a:endParaRPr>
          </a:p>
          <a:p>
            <a:pPr marL="971550" lvl="1" indent="-514350">
              <a:lnSpc>
                <a:spcPct val="90000"/>
              </a:lnSpc>
              <a:buFont typeface="Arial" panose="020B0604020202020204" pitchFamily="34" charset="0"/>
              <a:buChar char="•"/>
              <a:defRPr/>
            </a:pPr>
            <a:endParaRPr lang="en-US" sz="2800" dirty="0">
              <a:ea typeface="ＭＳ Ｐゴシック" charset="-128"/>
              <a:cs typeface="ＭＳ Ｐゴシック" charset="-128"/>
            </a:endParaRPr>
          </a:p>
        </p:txBody>
      </p:sp>
      <p:pic>
        <p:nvPicPr>
          <p:cNvPr id="2" name="Picture 1">
            <a:extLst>
              <a:ext uri="{FF2B5EF4-FFF2-40B4-BE49-F238E27FC236}">
                <a16:creationId xmlns:a16="http://schemas.microsoft.com/office/drawing/2014/main" id="{B8EEDCAE-601D-3544-8EC1-C51EE19E51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7584" y="583324"/>
            <a:ext cx="2840824" cy="3988676"/>
          </a:xfrm>
          <a:prstGeom prst="rect">
            <a:avLst/>
          </a:prstGeom>
        </p:spPr>
      </p:pic>
      <p:sp>
        <p:nvSpPr>
          <p:cNvPr id="3" name="TextBox 2">
            <a:extLst>
              <a:ext uri="{FF2B5EF4-FFF2-40B4-BE49-F238E27FC236}">
                <a16:creationId xmlns:a16="http://schemas.microsoft.com/office/drawing/2014/main" id="{5570AB2E-261E-1F45-B9F0-D47B7D7C10EC}"/>
              </a:ext>
            </a:extLst>
          </p:cNvPr>
          <p:cNvSpPr txBox="1"/>
          <p:nvPr/>
        </p:nvSpPr>
        <p:spPr>
          <a:xfrm>
            <a:off x="9317421" y="4792717"/>
            <a:ext cx="2065282" cy="646331"/>
          </a:xfrm>
          <a:prstGeom prst="rect">
            <a:avLst/>
          </a:prstGeom>
          <a:noFill/>
        </p:spPr>
        <p:txBody>
          <a:bodyPr wrap="square" rtlCol="0">
            <a:spAutoFit/>
          </a:bodyPr>
          <a:lstStyle/>
          <a:p>
            <a:r>
              <a:rPr lang="en-US" dirty="0"/>
              <a:t>Jesus carrying the cross - Michelangelo</a:t>
            </a:r>
          </a:p>
        </p:txBody>
      </p:sp>
    </p:spTree>
    <p:extLst>
      <p:ext uri="{BB962C8B-B14F-4D97-AF65-F5344CB8AC3E}">
        <p14:creationId xmlns:p14="http://schemas.microsoft.com/office/powerpoint/2010/main" val="2903798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DFABC88-4AC4-B84B-AB2C-B9253D937E56}"/>
              </a:ext>
            </a:extLst>
          </p:cNvPr>
          <p:cNvSpPr>
            <a:spLocks noGrp="1" noChangeArrowheads="1"/>
          </p:cNvSpPr>
          <p:nvPr>
            <p:ph type="title"/>
          </p:nvPr>
        </p:nvSpPr>
        <p:spPr>
          <a:xfrm>
            <a:off x="1295402" y="982132"/>
            <a:ext cx="9601196" cy="1303867"/>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defRPr/>
            </a:pPr>
            <a:r>
              <a:rPr lang="en-US" dirty="0">
                <a:solidFill>
                  <a:srgbClr val="262626"/>
                </a:solidFill>
                <a:ea typeface="ＭＳ Ｐゴシック" charset="-128"/>
                <a:cs typeface="ＭＳ Ｐゴシック" charset="-128"/>
              </a:rPr>
              <a:t>Reasons for Diffusion of Christianity</a:t>
            </a:r>
          </a:p>
        </p:txBody>
      </p:sp>
      <p:sp>
        <p:nvSpPr>
          <p:cNvPr id="25603" name="Rectangle 3">
            <a:extLst>
              <a:ext uri="{FF2B5EF4-FFF2-40B4-BE49-F238E27FC236}">
                <a16:creationId xmlns:a16="http://schemas.microsoft.com/office/drawing/2014/main" id="{E667D055-17A3-D642-9F4D-F55A27F9D24C}"/>
              </a:ext>
            </a:extLst>
          </p:cNvPr>
          <p:cNvSpPr>
            <a:spLocks noGrp="1" noChangeArrowheads="1"/>
          </p:cNvSpPr>
          <p:nvPr>
            <p:ph idx="1"/>
          </p:nvPr>
        </p:nvSpPr>
        <p:spPr>
          <a:xfrm>
            <a:off x="1295402" y="2556932"/>
            <a:ext cx="6256866" cy="3318936"/>
          </a:xfrm>
        </p:spPr>
        <p:txBody>
          <a:bodyPr>
            <a:normAutofit fontScale="92500"/>
          </a:bodyPr>
          <a:lstStyle/>
          <a:p>
            <a:pPr>
              <a:lnSpc>
                <a:spcPct val="90000"/>
              </a:lnSpc>
            </a:pPr>
            <a:r>
              <a:rPr lang="en-US" altLang="en-US" sz="1400" dirty="0">
                <a:solidFill>
                  <a:srgbClr val="262626"/>
                </a:solidFill>
                <a:ea typeface="ＭＳ Ｐゴシック" panose="020B0600070205080204" pitchFamily="34" charset="-128"/>
              </a:rPr>
              <a:t>Christianity taught all people were equal in sight of God</a:t>
            </a:r>
          </a:p>
          <a:p>
            <a:pPr>
              <a:lnSpc>
                <a:spcPct val="90000"/>
              </a:lnSpc>
            </a:pPr>
            <a:r>
              <a:rPr lang="en-US" altLang="en-US" sz="1400" dirty="0">
                <a:solidFill>
                  <a:srgbClr val="262626"/>
                </a:solidFill>
                <a:ea typeface="ＭＳ Ｐゴシック" panose="020B0600070205080204" pitchFamily="34" charset="-128"/>
              </a:rPr>
              <a:t>Promised rewards in afterlife for those who led a good life</a:t>
            </a:r>
          </a:p>
          <a:p>
            <a:pPr>
              <a:lnSpc>
                <a:spcPct val="90000"/>
              </a:lnSpc>
            </a:pPr>
            <a:r>
              <a:rPr lang="en-US" altLang="en-US" sz="1400" dirty="0">
                <a:solidFill>
                  <a:srgbClr val="262626"/>
                </a:solidFill>
                <a:ea typeface="ＭＳ Ｐゴシック" panose="020B0600070205080204" pitchFamily="34" charset="-128"/>
              </a:rPr>
              <a:t>Women were allowed to participate in ceremonies</a:t>
            </a:r>
          </a:p>
          <a:p>
            <a:pPr lvl="1">
              <a:lnSpc>
                <a:spcPct val="90000"/>
              </a:lnSpc>
            </a:pPr>
            <a:r>
              <a:rPr lang="en-US" altLang="en-US" sz="1400" dirty="0">
                <a:solidFill>
                  <a:srgbClr val="262626"/>
                </a:solidFill>
                <a:ea typeface="ＭＳ Ｐゴシック" panose="020B0600070205080204" pitchFamily="34" charset="-128"/>
              </a:rPr>
              <a:t>Pagan ceremonies did not allow this (except in Ephesus)</a:t>
            </a:r>
          </a:p>
          <a:p>
            <a:pPr>
              <a:lnSpc>
                <a:spcPct val="90000"/>
              </a:lnSpc>
            </a:pPr>
            <a:r>
              <a:rPr lang="en-US" sz="1400" dirty="0">
                <a:solidFill>
                  <a:srgbClr val="262626"/>
                </a:solidFill>
              </a:rPr>
              <a:t>First converts</a:t>
            </a:r>
          </a:p>
          <a:p>
            <a:pPr lvl="1">
              <a:lnSpc>
                <a:spcPct val="90000"/>
              </a:lnSpc>
            </a:pPr>
            <a:r>
              <a:rPr lang="en-US" sz="1400" dirty="0">
                <a:solidFill>
                  <a:srgbClr val="262626"/>
                </a:solidFill>
              </a:rPr>
              <a:t>“Disenfranchised groups” (women, children, poor)</a:t>
            </a:r>
          </a:p>
          <a:p>
            <a:pPr lvl="1">
              <a:lnSpc>
                <a:spcPct val="90000"/>
              </a:lnSpc>
            </a:pPr>
            <a:r>
              <a:rPr lang="en-US" sz="1400" dirty="0">
                <a:solidFill>
                  <a:srgbClr val="262626"/>
                </a:solidFill>
              </a:rPr>
              <a:t>These groups found acceptance in the new religion</a:t>
            </a:r>
          </a:p>
          <a:p>
            <a:pPr>
              <a:lnSpc>
                <a:spcPct val="90000"/>
              </a:lnSpc>
              <a:defRPr/>
            </a:pPr>
            <a:r>
              <a:rPr lang="en-US" sz="1400" dirty="0">
                <a:solidFill>
                  <a:srgbClr val="262626"/>
                </a:solidFill>
                <a:ea typeface="Times New Roman" charset="0"/>
                <a:cs typeface="Times New Roman" charset="0"/>
              </a:rPr>
              <a:t>Missionaries spread the teachings of Christ</a:t>
            </a:r>
          </a:p>
          <a:p>
            <a:pPr lvl="1">
              <a:lnSpc>
                <a:spcPct val="90000"/>
              </a:lnSpc>
              <a:defRPr/>
            </a:pPr>
            <a:r>
              <a:rPr lang="en-US" sz="1400" dirty="0">
                <a:solidFill>
                  <a:srgbClr val="262626"/>
                </a:solidFill>
                <a:ea typeface="Times New Roman" charset="0"/>
                <a:cs typeface="Times New Roman" charset="0"/>
              </a:rPr>
              <a:t>Paul taught in Roman Empire</a:t>
            </a:r>
          </a:p>
          <a:p>
            <a:pPr>
              <a:lnSpc>
                <a:spcPct val="90000"/>
              </a:lnSpc>
              <a:defRPr/>
            </a:pPr>
            <a:r>
              <a:rPr lang="en-US" sz="1400" dirty="0">
                <a:solidFill>
                  <a:srgbClr val="262626"/>
                </a:solidFill>
                <a:ea typeface="Times New Roman" charset="0"/>
                <a:cs typeface="Times New Roman" charset="0"/>
              </a:rPr>
              <a:t>Emperor Constantine allowed Christianity to exist equally and legally with other religions</a:t>
            </a:r>
          </a:p>
          <a:p>
            <a:pPr>
              <a:lnSpc>
                <a:spcPct val="90000"/>
              </a:lnSpc>
              <a:defRPr/>
            </a:pPr>
            <a:r>
              <a:rPr lang="en-US" sz="1400" dirty="0">
                <a:solidFill>
                  <a:srgbClr val="262626"/>
                </a:solidFill>
                <a:ea typeface="Times New Roman" charset="0"/>
                <a:cs typeface="Times New Roman" charset="0"/>
              </a:rPr>
              <a:t>Theodosius commanded his subjects to become Christians in 380 CE</a:t>
            </a:r>
            <a:endParaRPr lang="en-US" sz="1400" dirty="0">
              <a:solidFill>
                <a:srgbClr val="262626"/>
              </a:solidFill>
            </a:endParaRPr>
          </a:p>
        </p:txBody>
      </p:sp>
      <p:pic>
        <p:nvPicPr>
          <p:cNvPr id="2" name="Picture 1">
            <a:extLst>
              <a:ext uri="{FF2B5EF4-FFF2-40B4-BE49-F238E27FC236}">
                <a16:creationId xmlns:a16="http://schemas.microsoft.com/office/drawing/2014/main" id="{213780FB-1321-8840-9790-35E9CEDF0F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8028260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CB13C8-139C-E640-B116-0D2150EB102E}"/>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6627" name="Rectangle 3">
            <a:extLst>
              <a:ext uri="{FF2B5EF4-FFF2-40B4-BE49-F238E27FC236}">
                <a16:creationId xmlns:a16="http://schemas.microsoft.com/office/drawing/2014/main" id="{E748FBB8-E7D1-CA47-BDB4-CFA5CC3D28D0}"/>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26628" name="Picture 4" descr="Picture 3">
            <a:extLst>
              <a:ext uri="{FF2B5EF4-FFF2-40B4-BE49-F238E27FC236}">
                <a16:creationId xmlns:a16="http://schemas.microsoft.com/office/drawing/2014/main" id="{30B9DC1D-474A-4D40-922A-052A6D8103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7236" y="1"/>
            <a:ext cx="10517527"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24704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8" name="Picture 137">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9" name="Rectangle 138">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0" name="Picture 139">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41" name="Picture 140">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7650" name="Rectangle 2">
            <a:extLst>
              <a:ext uri="{FF2B5EF4-FFF2-40B4-BE49-F238E27FC236}">
                <a16:creationId xmlns:a16="http://schemas.microsoft.com/office/drawing/2014/main" id="{89ED7C0C-8B95-5E41-9A69-2704C3D4BF1A}"/>
              </a:ext>
            </a:extLst>
          </p:cNvPr>
          <p:cNvSpPr>
            <a:spLocks noGrp="1" noChangeArrowheads="1"/>
          </p:cNvSpPr>
          <p:nvPr>
            <p:ph type="title"/>
          </p:nvPr>
        </p:nvSpPr>
        <p:spPr>
          <a:xfrm>
            <a:off x="6094412" y="982132"/>
            <a:ext cx="4802185" cy="1303867"/>
          </a:xfrm>
        </p:spPr>
        <p:txBody>
          <a:bodyPr>
            <a:normAutofit/>
          </a:bodyPr>
          <a:lstStyle/>
          <a:p>
            <a:pPr>
              <a:lnSpc>
                <a:spcPct val="90000"/>
              </a:lnSpc>
            </a:pPr>
            <a:r>
              <a:rPr lang="en-US" altLang="en-US" sz="4100" dirty="0">
                <a:ea typeface="ＭＳ Ｐゴシック" panose="020B0600070205080204" pitchFamily="34" charset="-128"/>
              </a:rPr>
              <a:t>Romans Adopt Christianity </a:t>
            </a:r>
          </a:p>
        </p:txBody>
      </p:sp>
      <p:sp>
        <p:nvSpPr>
          <p:cNvPr id="143" name="Rectangle 142">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33731B4-3042-8A46-9A73-B35B7A2F23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12683" y="1410208"/>
            <a:ext cx="3876801" cy="3858780"/>
          </a:xfrm>
          <a:prstGeom prst="rect">
            <a:avLst/>
          </a:prstGeom>
        </p:spPr>
      </p:pic>
      <p:cxnSp>
        <p:nvCxnSpPr>
          <p:cNvPr id="145" name="Straight Connector 144">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7171" name="Rectangle 3">
            <a:extLst>
              <a:ext uri="{FF2B5EF4-FFF2-40B4-BE49-F238E27FC236}">
                <a16:creationId xmlns:a16="http://schemas.microsoft.com/office/drawing/2014/main" id="{D62BEC24-AF0B-3044-9F6B-7B684F689195}"/>
              </a:ext>
            </a:extLst>
          </p:cNvPr>
          <p:cNvSpPr>
            <a:spLocks noGrp="1" noChangeArrowheads="1"/>
          </p:cNvSpPr>
          <p:nvPr>
            <p:ph idx="1"/>
          </p:nvPr>
        </p:nvSpPr>
        <p:spPr>
          <a:xfrm>
            <a:off x="6094412" y="2556932"/>
            <a:ext cx="4802184" cy="3318936"/>
          </a:xfrm>
        </p:spPr>
        <p:txBody>
          <a:bodyPr>
            <a:normAutofit/>
          </a:bodyPr>
          <a:lstStyle/>
          <a:p>
            <a:pPr>
              <a:defRPr/>
            </a:pPr>
            <a:r>
              <a:rPr lang="en-US" sz="1700" dirty="0">
                <a:ea typeface="+mn-ea"/>
                <a:cs typeface="+mn-cs"/>
              </a:rPr>
              <a:t>Constantine’s Edict of Milan - Christianity a legal religion in Empire</a:t>
            </a:r>
          </a:p>
          <a:p>
            <a:pPr>
              <a:defRPr/>
            </a:pPr>
            <a:r>
              <a:rPr lang="en-US" sz="1700" dirty="0">
                <a:ea typeface="+mn-ea"/>
                <a:cs typeface="+mn-cs"/>
              </a:rPr>
              <a:t>Encourage building of churches</a:t>
            </a:r>
          </a:p>
          <a:p>
            <a:pPr>
              <a:defRPr/>
            </a:pPr>
            <a:r>
              <a:rPr lang="en-US" sz="1700" dirty="0">
                <a:ea typeface="+mn-ea"/>
                <a:cs typeface="+mn-cs"/>
              </a:rPr>
              <a:t>Built Roman capital at Constantinople</a:t>
            </a:r>
          </a:p>
          <a:p>
            <a:pPr lvl="1">
              <a:defRPr/>
            </a:pPr>
            <a:r>
              <a:rPr lang="en-US" sz="1300" dirty="0">
                <a:ea typeface="+mn-ea"/>
                <a:cs typeface="+mn-cs"/>
              </a:rPr>
              <a:t>Christian capital</a:t>
            </a:r>
          </a:p>
          <a:p>
            <a:pPr>
              <a:defRPr/>
            </a:pPr>
            <a:r>
              <a:rPr lang="en-US" sz="2100" dirty="0">
                <a:ea typeface="+mn-ea"/>
                <a:cs typeface="+mn-cs"/>
              </a:rPr>
              <a:t>By 391 CE - official religion of Rome</a:t>
            </a:r>
          </a:p>
        </p:txBody>
      </p:sp>
    </p:spTree>
    <p:extLst>
      <p:ext uri="{BB962C8B-B14F-4D97-AF65-F5344CB8AC3E}">
        <p14:creationId xmlns:p14="http://schemas.microsoft.com/office/powerpoint/2010/main" val="74023063"/>
      </p:ext>
    </p:extLst>
  </p:cSld>
  <p:clrMapOvr>
    <a:masterClrMapping/>
  </p:clrMapOvr>
  <p:transition spd="slow">
    <p:push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3391</Words>
  <Application>Microsoft Macintosh PowerPoint</Application>
  <PresentationFormat>Widescreen</PresentationFormat>
  <Paragraphs>282</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Garamond</vt:lpstr>
      <vt:lpstr>Georgia</vt:lpstr>
      <vt:lpstr>Times New Roman</vt:lpstr>
      <vt:lpstr>Organic</vt:lpstr>
      <vt:lpstr>Monotheism</vt:lpstr>
      <vt:lpstr>Christianity</vt:lpstr>
      <vt:lpstr>Roman Religion  – based on Greek gods</vt:lpstr>
      <vt:lpstr>Judea</vt:lpstr>
      <vt:lpstr>Christian Leaders</vt:lpstr>
      <vt:lpstr>Jesus of Nazareth</vt:lpstr>
      <vt:lpstr>Reasons for Diffusion of Christianity</vt:lpstr>
      <vt:lpstr>PowerPoint Presentation</vt:lpstr>
      <vt:lpstr>Romans Adopt Christianity </vt:lpstr>
      <vt:lpstr>PowerPoint Presentation</vt:lpstr>
      <vt:lpstr>Church Structure and Sacraments</vt:lpstr>
      <vt:lpstr>Islam</vt:lpstr>
      <vt:lpstr>Muhammad (571-632 CE)</vt:lpstr>
      <vt:lpstr>The Hijrah – 622 CE</vt:lpstr>
      <vt:lpstr>Islamic Beliefs and Practices</vt:lpstr>
      <vt:lpstr>5 Pillars of Islamic Faith</vt:lpstr>
      <vt:lpstr>Mecca</vt:lpstr>
      <vt:lpstr>Muslim Way of Life</vt:lpstr>
      <vt:lpstr>Islamic Religion and Law</vt:lpstr>
      <vt:lpstr>Muhammad’s Successors</vt:lpstr>
      <vt:lpstr>PowerPoint Presentation</vt:lpstr>
      <vt:lpstr>PowerPoint Presentation</vt:lpstr>
      <vt:lpstr>Division Within Islam</vt:lpstr>
      <vt:lpstr>Economic Impact of Muslim Trade with India, China, Europe, and Africa</vt:lpstr>
      <vt:lpstr>The Spread of Islam</vt:lpstr>
      <vt:lpstr>Similarities Between Judaism, Christianity, and Islam</vt:lpstr>
      <vt:lpstr>Social Classes</vt:lpstr>
      <vt:lpstr>Extending Knowledge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Tripp, Caitlin</dc:creator>
  <cp:lastModifiedBy>Tripp, Caitlin</cp:lastModifiedBy>
  <cp:revision>3</cp:revision>
  <dcterms:created xsi:type="dcterms:W3CDTF">2019-06-30T01:10:33Z</dcterms:created>
  <dcterms:modified xsi:type="dcterms:W3CDTF">2019-06-30T01:36:37Z</dcterms:modified>
</cp:coreProperties>
</file>