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73" r:id="rId1"/>
  </p:sldMasterIdLst>
  <p:notesMasterIdLst>
    <p:notesMasterId r:id="rId41"/>
  </p:notesMasterIdLst>
  <p:sldIdLst>
    <p:sldId id="256" r:id="rId2"/>
    <p:sldId id="271" r:id="rId3"/>
    <p:sldId id="272" r:id="rId4"/>
    <p:sldId id="273" r:id="rId5"/>
    <p:sldId id="278" r:id="rId6"/>
    <p:sldId id="274" r:id="rId7"/>
    <p:sldId id="281" r:id="rId8"/>
    <p:sldId id="292" r:id="rId9"/>
    <p:sldId id="285" r:id="rId10"/>
    <p:sldId id="287" r:id="rId11"/>
    <p:sldId id="280" r:id="rId12"/>
    <p:sldId id="283" r:id="rId13"/>
    <p:sldId id="286" r:id="rId14"/>
    <p:sldId id="288" r:id="rId15"/>
    <p:sldId id="289" r:id="rId16"/>
    <p:sldId id="282" r:id="rId17"/>
    <p:sldId id="293" r:id="rId18"/>
    <p:sldId id="290" r:id="rId19"/>
    <p:sldId id="259" r:id="rId20"/>
    <p:sldId id="260" r:id="rId21"/>
    <p:sldId id="261" r:id="rId22"/>
    <p:sldId id="257" r:id="rId23"/>
    <p:sldId id="264" r:id="rId24"/>
    <p:sldId id="262" r:id="rId25"/>
    <p:sldId id="263" r:id="rId26"/>
    <p:sldId id="265" r:id="rId27"/>
    <p:sldId id="294" r:id="rId28"/>
    <p:sldId id="295" r:id="rId29"/>
    <p:sldId id="266" r:id="rId30"/>
    <p:sldId id="267" r:id="rId31"/>
    <p:sldId id="284" r:id="rId32"/>
    <p:sldId id="268" r:id="rId33"/>
    <p:sldId id="296" r:id="rId34"/>
    <p:sldId id="269" r:id="rId35"/>
    <p:sldId id="297" r:id="rId36"/>
    <p:sldId id="270" r:id="rId37"/>
    <p:sldId id="298" r:id="rId38"/>
    <p:sldId id="299" r:id="rId39"/>
    <p:sldId id="300"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0"/>
    <p:restoredTop sz="94687"/>
  </p:normalViewPr>
  <p:slideViewPr>
    <p:cSldViewPr snapToGrid="0" snapToObjects="1">
      <p:cViewPr varScale="1">
        <p:scale>
          <a:sx n="89" d="100"/>
          <a:sy n="89" d="100"/>
        </p:scale>
        <p:origin x="11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7AE08-2BC8-3E4C-BBCD-9445C6DEFFE1}" type="datetimeFigureOut">
              <a:rPr lang="en-US" smtClean="0"/>
              <a:t>6/29/19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789AC5-0F21-DA43-AF3D-E330DCD270A5}" type="slidenum">
              <a:rPr lang="en-US" smtClean="0"/>
              <a:t>‹#›</a:t>
            </a:fld>
            <a:endParaRPr lang="en-US"/>
          </a:p>
        </p:txBody>
      </p:sp>
    </p:spTree>
    <p:extLst>
      <p:ext uri="{BB962C8B-B14F-4D97-AF65-F5344CB8AC3E}">
        <p14:creationId xmlns:p14="http://schemas.microsoft.com/office/powerpoint/2010/main" val="4020648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736FCC-E1BA-43E4-A3E9-B9804AAD35B8}" type="slidenum">
              <a:rPr lang="en-US" smtClean="0"/>
              <a:t>6</a:t>
            </a:fld>
            <a:endParaRPr lang="en-US"/>
          </a:p>
        </p:txBody>
      </p:sp>
    </p:spTree>
    <p:extLst>
      <p:ext uri="{BB962C8B-B14F-4D97-AF65-F5344CB8AC3E}">
        <p14:creationId xmlns:p14="http://schemas.microsoft.com/office/powerpoint/2010/main" val="31543915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78A5A23-7ED1-E54F-8A74-6A0FA10CBBA6}" type="datetimeFigureOut">
              <a:rPr lang="en-US" smtClean="0"/>
              <a:t>6/29/19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9CD8B0C-FA45-5149-999E-34E58367D0A8}"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5941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8A5A23-7ED1-E54F-8A74-6A0FA10CBBA6}" type="datetimeFigureOut">
              <a:rPr lang="en-US" smtClean="0"/>
              <a:t>6/29/19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D8B0C-FA45-5149-999E-34E58367D0A8}" type="slidenum">
              <a:rPr lang="en-US" smtClean="0"/>
              <a:t>‹#›</a:t>
            </a:fld>
            <a:endParaRPr lang="en-US"/>
          </a:p>
        </p:txBody>
      </p:sp>
    </p:spTree>
    <p:extLst>
      <p:ext uri="{BB962C8B-B14F-4D97-AF65-F5344CB8AC3E}">
        <p14:creationId xmlns:p14="http://schemas.microsoft.com/office/powerpoint/2010/main" val="796818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8A5A23-7ED1-E54F-8A74-6A0FA10CBBA6}" type="datetimeFigureOut">
              <a:rPr lang="en-US" smtClean="0"/>
              <a:t>6/29/19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D8B0C-FA45-5149-999E-34E58367D0A8}"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9267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8A5A23-7ED1-E54F-8A74-6A0FA10CBBA6}" type="datetimeFigureOut">
              <a:rPr lang="en-US" smtClean="0"/>
              <a:t>6/29/19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D8B0C-FA45-5149-999E-34E58367D0A8}"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03170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8A5A23-7ED1-E54F-8A74-6A0FA10CBBA6}" type="datetimeFigureOut">
              <a:rPr lang="en-US" smtClean="0"/>
              <a:t>6/29/19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D8B0C-FA45-5149-999E-34E58367D0A8}" type="slidenum">
              <a:rPr lang="en-US" smtClean="0"/>
              <a:t>‹#›</a:t>
            </a:fld>
            <a:endParaRPr lang="en-US"/>
          </a:p>
        </p:txBody>
      </p:sp>
    </p:spTree>
    <p:extLst>
      <p:ext uri="{BB962C8B-B14F-4D97-AF65-F5344CB8AC3E}">
        <p14:creationId xmlns:p14="http://schemas.microsoft.com/office/powerpoint/2010/main" val="2596770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8A5A23-7ED1-E54F-8A74-6A0FA10CBBA6}" type="datetimeFigureOut">
              <a:rPr lang="en-US" smtClean="0"/>
              <a:t>6/29/19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D8B0C-FA45-5149-999E-34E58367D0A8}"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2551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8A5A23-7ED1-E54F-8A74-6A0FA10CBBA6}" type="datetimeFigureOut">
              <a:rPr lang="en-US" smtClean="0"/>
              <a:t>6/29/19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D8B0C-FA45-5149-999E-34E58367D0A8}"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2625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8A5A23-7ED1-E54F-8A74-6A0FA10CBBA6}" type="datetimeFigureOut">
              <a:rPr lang="en-US" smtClean="0"/>
              <a:t>6/29/19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D8B0C-FA45-5149-999E-34E58367D0A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10270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8A5A23-7ED1-E54F-8A74-6A0FA10CBBA6}" type="datetimeFigureOut">
              <a:rPr lang="en-US" smtClean="0"/>
              <a:t>6/29/19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D8B0C-FA45-5149-999E-34E58367D0A8}"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8225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8A5A23-7ED1-E54F-8A74-6A0FA10CBBA6}" type="datetimeFigureOut">
              <a:rPr lang="en-US" smtClean="0"/>
              <a:t>6/29/19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D8B0C-FA45-5149-999E-34E58367D0A8}" type="slidenum">
              <a:rPr lang="en-US" smtClean="0"/>
              <a:t>‹#›</a:t>
            </a:fld>
            <a:endParaRPr lang="en-US"/>
          </a:p>
        </p:txBody>
      </p:sp>
    </p:spTree>
    <p:extLst>
      <p:ext uri="{BB962C8B-B14F-4D97-AF65-F5344CB8AC3E}">
        <p14:creationId xmlns:p14="http://schemas.microsoft.com/office/powerpoint/2010/main" val="1532960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A5A23-7ED1-E54F-8A74-6A0FA10CBBA6}" type="datetimeFigureOut">
              <a:rPr lang="en-US" smtClean="0"/>
              <a:t>6/29/19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CD8B0C-FA45-5149-999E-34E58367D0A8}" type="slidenum">
              <a:rPr lang="en-US" smtClean="0"/>
              <a:t>‹#›</a:t>
            </a:fld>
            <a:endParaRPr lang="en-US"/>
          </a:p>
        </p:txBody>
      </p:sp>
    </p:spTree>
    <p:extLst>
      <p:ext uri="{BB962C8B-B14F-4D97-AF65-F5344CB8AC3E}">
        <p14:creationId xmlns:p14="http://schemas.microsoft.com/office/powerpoint/2010/main" val="3450474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78A5A23-7ED1-E54F-8A74-6A0FA10CBBA6}" type="datetimeFigureOut">
              <a:rPr lang="en-US" smtClean="0"/>
              <a:t>6/29/19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D8B0C-FA45-5149-999E-34E58367D0A8}" type="slidenum">
              <a:rPr lang="en-US" smtClean="0"/>
              <a:t>‹#›</a:t>
            </a:fld>
            <a:endParaRPr lang="en-US"/>
          </a:p>
        </p:txBody>
      </p:sp>
    </p:spTree>
    <p:extLst>
      <p:ext uri="{BB962C8B-B14F-4D97-AF65-F5344CB8AC3E}">
        <p14:creationId xmlns:p14="http://schemas.microsoft.com/office/powerpoint/2010/main" val="3470870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A5A23-7ED1-E54F-8A74-6A0FA10CBBA6}" type="datetimeFigureOut">
              <a:rPr lang="en-US" smtClean="0"/>
              <a:t>6/29/19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CD8B0C-FA45-5149-999E-34E58367D0A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75887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8A5A23-7ED1-E54F-8A74-6A0FA10CBBA6}" type="datetimeFigureOut">
              <a:rPr lang="en-US" smtClean="0"/>
              <a:t>6/29/19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CD8B0C-FA45-5149-999E-34E58367D0A8}"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9678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78A5A23-7ED1-E54F-8A74-6A0FA10CBBA6}" type="datetimeFigureOut">
              <a:rPr lang="en-US" smtClean="0"/>
              <a:t>6/29/19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D8B0C-FA45-5149-999E-34E58367D0A8}" type="slidenum">
              <a:rPr lang="en-US" smtClean="0"/>
              <a:t>‹#›</a:t>
            </a:fld>
            <a:endParaRPr lang="en-US"/>
          </a:p>
        </p:txBody>
      </p:sp>
    </p:spTree>
    <p:extLst>
      <p:ext uri="{BB962C8B-B14F-4D97-AF65-F5344CB8AC3E}">
        <p14:creationId xmlns:p14="http://schemas.microsoft.com/office/powerpoint/2010/main" val="338018583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A5A23-7ED1-E54F-8A74-6A0FA10CBBA6}" type="datetimeFigureOut">
              <a:rPr lang="en-US" smtClean="0"/>
              <a:t>6/29/19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CD8B0C-FA45-5149-999E-34E58367D0A8}"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868156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78A5A23-7ED1-E54F-8A74-6A0FA10CBBA6}" type="datetimeFigureOut">
              <a:rPr lang="en-US" smtClean="0"/>
              <a:t>6/29/19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CD8B0C-FA45-5149-999E-34E58367D0A8}"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9048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8A5A23-7ED1-E54F-8A74-6A0FA10CBBA6}" type="datetimeFigureOut">
              <a:rPr lang="en-US" smtClean="0"/>
              <a:t>6/29/19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CD8B0C-FA45-5149-999E-34E58367D0A8}" type="slidenum">
              <a:rPr lang="en-US" smtClean="0"/>
              <a:t>‹#›</a:t>
            </a:fld>
            <a:endParaRPr lang="en-US"/>
          </a:p>
        </p:txBody>
      </p:sp>
    </p:spTree>
    <p:extLst>
      <p:ext uri="{BB962C8B-B14F-4D97-AF65-F5344CB8AC3E}">
        <p14:creationId xmlns:p14="http://schemas.microsoft.com/office/powerpoint/2010/main" val="296011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8A5A23-7ED1-E54F-8A74-6A0FA10CBBA6}" type="datetimeFigureOut">
              <a:rPr lang="en-US" smtClean="0"/>
              <a:t>6/29/19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D8B0C-FA45-5149-999E-34E58367D0A8}"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7487793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8A5A23-7ED1-E54F-8A74-6A0FA10CBBA6}" type="datetimeFigureOut">
              <a:rPr lang="en-US" smtClean="0"/>
              <a:t>6/29/19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CD8B0C-FA45-5149-999E-34E58367D0A8}" type="slidenum">
              <a:rPr lang="en-US" smtClean="0"/>
              <a:t>‹#›</a:t>
            </a:fld>
            <a:endParaRPr lang="en-US"/>
          </a:p>
        </p:txBody>
      </p:sp>
    </p:spTree>
    <p:extLst>
      <p:ext uri="{BB962C8B-B14F-4D97-AF65-F5344CB8AC3E}">
        <p14:creationId xmlns:p14="http://schemas.microsoft.com/office/powerpoint/2010/main" val="3602785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3" cstate="email">
              <a:extLst>
                <a:ext uri="{28A0092B-C50C-407E-A947-70E740481C1C}">
                  <a14:useLocalDpi xmlns:a14="http://schemas.microsoft.com/office/drawing/2010/main"/>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3" cstate="email">
              <a:extLst>
                <a:ext uri="{28A0092B-C50C-407E-A947-70E740481C1C}">
                  <a14:useLocalDpi xmlns:a14="http://schemas.microsoft.com/office/drawing/2010/main"/>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78A5A23-7ED1-E54F-8A74-6A0FA10CBBA6}" type="datetimeFigureOut">
              <a:rPr lang="en-US" smtClean="0"/>
              <a:t>6/29/19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9CD8B0C-FA45-5149-999E-34E58367D0A8}" type="slidenum">
              <a:rPr lang="en-US" smtClean="0"/>
              <a:t>‹#›</a:t>
            </a:fld>
            <a:endParaRPr lang="en-US"/>
          </a:p>
        </p:txBody>
      </p:sp>
    </p:spTree>
    <p:extLst>
      <p:ext uri="{BB962C8B-B14F-4D97-AF65-F5344CB8AC3E}">
        <p14:creationId xmlns:p14="http://schemas.microsoft.com/office/powerpoint/2010/main" val="171055808"/>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 id="2147484085" r:id="rId12"/>
    <p:sldLayoutId id="2147484086" r:id="rId13"/>
    <p:sldLayoutId id="2147484087" r:id="rId14"/>
    <p:sldLayoutId id="2147484088" r:id="rId15"/>
    <p:sldLayoutId id="2147484089" r:id="rId16"/>
    <p:sldLayoutId id="2147484090" r:id="rId17"/>
    <p:sldLayoutId id="2147484091" r:id="rId18"/>
    <p:sldLayoutId id="2147484092" r:id="rId19"/>
    <p:sldLayoutId id="2147484093" r:id="rId20"/>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BABCA7-C1E0-41BA-A822-5F61251AA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cstate="email">
              <a:extLst>
                <a:ext uri="{28A0092B-C50C-407E-A947-70E740481C1C}">
                  <a14:useLocalDpi xmlns:a14="http://schemas.microsoft.com/office/drawing/2010/main"/>
                </a:ext>
              </a:extLst>
            </a:blip>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10" name="Group 9">
            <a:extLst>
              <a:ext uri="{FF2B5EF4-FFF2-40B4-BE49-F238E27FC236}">
                <a16:creationId xmlns:a16="http://schemas.microsoft.com/office/drawing/2014/main" id="{2E5D6EB5-6FDB-477A-98F5-7409CD5375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72226"/>
            <a:chOff x="0" y="0"/>
            <a:chExt cx="12188825" cy="6872226"/>
          </a:xfrm>
        </p:grpSpPr>
        <p:pic>
          <p:nvPicPr>
            <p:cNvPr id="11" name="Picture 10">
              <a:extLst>
                <a:ext uri="{FF2B5EF4-FFF2-40B4-BE49-F238E27FC236}">
                  <a16:creationId xmlns:a16="http://schemas.microsoft.com/office/drawing/2014/main" id="{5BB75167-5757-4E5F-869B-5A350BF43A8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C8338DAE-FFCB-472B-A9EE-77E42FDBD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52B2E0A0-4D94-4C05-97C1-32B5D88A2E8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l="2" r="47673"/>
            <a:stretch/>
          </p:blipFill>
          <p:spPr>
            <a:xfrm rot="5400000">
              <a:off x="5245268" y="530352"/>
              <a:ext cx="1673352" cy="612648"/>
            </a:xfrm>
            <a:prstGeom prst="rect">
              <a:avLst/>
            </a:prstGeom>
          </p:spPr>
        </p:pic>
        <p:pic>
          <p:nvPicPr>
            <p:cNvPr id="14" name="Picture 13">
              <a:extLst>
                <a:ext uri="{FF2B5EF4-FFF2-40B4-BE49-F238E27FC236}">
                  <a16:creationId xmlns:a16="http://schemas.microsoft.com/office/drawing/2014/main" id="{A91E75C9-3350-4F0B-993E-89D3DBD76CC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cstate="email">
              <a:extLst>
                <a:ext uri="{28A0092B-C50C-407E-A947-70E740481C1C}">
                  <a14:useLocalDpi xmlns:a14="http://schemas.microsoft.com/office/drawing/2010/main"/>
                </a:ext>
              </a:extLst>
            </a:blip>
            <a:srcRect r="48819"/>
            <a:stretch/>
          </p:blipFill>
          <p:spPr>
            <a:xfrm rot="5400000">
              <a:off x="5263556" y="5747514"/>
              <a:ext cx="1636776" cy="612648"/>
            </a:xfrm>
            <a:prstGeom prst="rect">
              <a:avLst/>
            </a:prstGeom>
          </p:spPr>
        </p:pic>
      </p:grpSp>
      <p:sp>
        <p:nvSpPr>
          <p:cNvPr id="2" name="Title 1">
            <a:extLst>
              <a:ext uri="{FF2B5EF4-FFF2-40B4-BE49-F238E27FC236}">
                <a16:creationId xmlns:a16="http://schemas.microsoft.com/office/drawing/2014/main" id="{3CC12796-858A-AB40-83E1-97F067741B7D}"/>
              </a:ext>
            </a:extLst>
          </p:cNvPr>
          <p:cNvSpPr>
            <a:spLocks noGrp="1"/>
          </p:cNvSpPr>
          <p:nvPr>
            <p:ph type="ctrTitle"/>
          </p:nvPr>
        </p:nvSpPr>
        <p:spPr>
          <a:xfrm>
            <a:off x="2692398" y="1871131"/>
            <a:ext cx="6815669" cy="1515533"/>
          </a:xfrm>
        </p:spPr>
        <p:txBody>
          <a:bodyPr>
            <a:normAutofit/>
          </a:bodyPr>
          <a:lstStyle/>
          <a:p>
            <a:pPr>
              <a:lnSpc>
                <a:spcPct val="90000"/>
              </a:lnSpc>
            </a:pPr>
            <a:r>
              <a:rPr lang="en-US" sz="5000"/>
              <a:t>Polytheism and Philosophy</a:t>
            </a:r>
          </a:p>
        </p:txBody>
      </p:sp>
      <p:sp>
        <p:nvSpPr>
          <p:cNvPr id="3" name="Subtitle 2">
            <a:extLst>
              <a:ext uri="{FF2B5EF4-FFF2-40B4-BE49-F238E27FC236}">
                <a16:creationId xmlns:a16="http://schemas.microsoft.com/office/drawing/2014/main" id="{370091AC-612F-D44D-849F-ADC63AC7A72C}"/>
              </a:ext>
            </a:extLst>
          </p:cNvPr>
          <p:cNvSpPr>
            <a:spLocks noGrp="1"/>
          </p:cNvSpPr>
          <p:nvPr>
            <p:ph type="subTitle" idx="1"/>
          </p:nvPr>
        </p:nvSpPr>
        <p:spPr>
          <a:xfrm>
            <a:off x="2692398" y="3657597"/>
            <a:ext cx="6815669" cy="1320802"/>
          </a:xfrm>
        </p:spPr>
        <p:txBody>
          <a:bodyPr>
            <a:normAutofit/>
          </a:bodyPr>
          <a:lstStyle/>
          <a:p>
            <a:r>
              <a:rPr lang="en-US" dirty="0"/>
              <a:t>Daoism, Confucianism, Legalism, Vedic traditions, Hinduism, Buddhism, Shintoism</a:t>
            </a:r>
          </a:p>
        </p:txBody>
      </p:sp>
      <p:cxnSp>
        <p:nvCxnSpPr>
          <p:cNvPr id="16" name="Straight Connector 15">
            <a:extLst>
              <a:ext uri="{FF2B5EF4-FFF2-40B4-BE49-F238E27FC236}">
                <a16:creationId xmlns:a16="http://schemas.microsoft.com/office/drawing/2014/main" id="{889FB2CC-C7A1-4A53-A088-636FB487FE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692399" y="3522131"/>
            <a:ext cx="6815668" cy="0"/>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870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Dao </a:t>
            </a:r>
            <a:r>
              <a:rPr lang="en-US" dirty="0" err="1"/>
              <a:t>Dejing</a:t>
            </a:r>
            <a:endParaRPr lang="en-US" dirty="0"/>
          </a:p>
        </p:txBody>
      </p:sp>
      <p:sp>
        <p:nvSpPr>
          <p:cNvPr id="3" name="Content Placeholder 2"/>
          <p:cNvSpPr>
            <a:spLocks noGrp="1"/>
          </p:cNvSpPr>
          <p:nvPr>
            <p:ph idx="1"/>
          </p:nvPr>
        </p:nvSpPr>
        <p:spPr>
          <a:xfrm>
            <a:off x="2997797" y="2476502"/>
            <a:ext cx="6196405" cy="4191000"/>
          </a:xfrm>
        </p:spPr>
        <p:txBody>
          <a:bodyPr>
            <a:normAutofit/>
          </a:bodyPr>
          <a:lstStyle/>
          <a:p>
            <a:pPr marL="0" indent="0" algn="ctr">
              <a:buNone/>
            </a:pPr>
            <a:r>
              <a:rPr lang="en-US" i="1" dirty="0"/>
              <a:t>“ The Dao produces all things and nourishes them; it produces them and does not claim them as its own; it does all, and yet does not boast of it; it presides over all, and yet does not control them.  This is what is called “The mysterious quality” of the Dao.”</a:t>
            </a:r>
          </a:p>
          <a:p>
            <a:pPr marL="0" indent="0" algn="ctr">
              <a:buNone/>
            </a:pPr>
            <a:r>
              <a:rPr lang="en-US" i="1" dirty="0"/>
              <a:t>“If we could renounce our </a:t>
            </a:r>
            <a:r>
              <a:rPr lang="en-US" i="1" dirty="0" err="1"/>
              <a:t>sageness</a:t>
            </a:r>
            <a:r>
              <a:rPr lang="en-US" i="1" dirty="0"/>
              <a:t> and discard our wisdom, it would be better for the people a hundredfold…if we could renounce our artful contrivances and discard our scheming for gain, there would be no thieves nor robbers.”</a:t>
            </a:r>
          </a:p>
        </p:txBody>
      </p:sp>
    </p:spTree>
    <p:extLst>
      <p:ext uri="{BB962C8B-B14F-4D97-AF65-F5344CB8AC3E}">
        <p14:creationId xmlns:p14="http://schemas.microsoft.com/office/powerpoint/2010/main" val="3486655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Confucianism</a:t>
            </a:r>
          </a:p>
        </p:txBody>
      </p:sp>
      <p:sp>
        <p:nvSpPr>
          <p:cNvPr id="3" name="Content Placeholder 2"/>
          <p:cNvSpPr>
            <a:spLocks noGrp="1"/>
          </p:cNvSpPr>
          <p:nvPr>
            <p:ph sz="quarter" idx="13"/>
          </p:nvPr>
        </p:nvSpPr>
        <p:spPr>
          <a:xfrm>
            <a:off x="4602793" y="2347532"/>
            <a:ext cx="3200400" cy="3602736"/>
          </a:xfrm>
        </p:spPr>
        <p:txBody>
          <a:bodyPr>
            <a:normAutofit fontScale="92500" lnSpcReduction="10000"/>
          </a:bodyPr>
          <a:lstStyle/>
          <a:p>
            <a:r>
              <a:rPr lang="en-US" dirty="0" err="1"/>
              <a:t>Kongzi</a:t>
            </a:r>
            <a:r>
              <a:rPr lang="en-US" dirty="0"/>
              <a:t>=Confucius </a:t>
            </a:r>
            <a:r>
              <a:rPr lang="en-US" sz="1600" dirty="0"/>
              <a:t>(</a:t>
            </a:r>
            <a:r>
              <a:rPr lang="en-US" sz="1600" i="1" dirty="0"/>
              <a:t>551-479 BCE)</a:t>
            </a:r>
          </a:p>
          <a:p>
            <a:r>
              <a:rPr lang="en-US" u="sng" dirty="0"/>
              <a:t>The Analects</a:t>
            </a:r>
            <a:r>
              <a:rPr lang="en-US" dirty="0"/>
              <a:t>: Compilation of Confucius’ sayings</a:t>
            </a:r>
          </a:p>
          <a:p>
            <a:r>
              <a:rPr lang="en-US" dirty="0"/>
              <a:t>Society is broken and needs to return to the “Golden Age” of the early Zhou</a:t>
            </a:r>
          </a:p>
          <a:p>
            <a:r>
              <a:rPr lang="en-US" dirty="0"/>
              <a:t>NOT a religion</a:t>
            </a:r>
          </a:p>
        </p:txBody>
      </p:sp>
      <p:sp>
        <p:nvSpPr>
          <p:cNvPr id="4" name="Content Placeholder 3"/>
          <p:cNvSpPr>
            <a:spLocks noGrp="1"/>
          </p:cNvSpPr>
          <p:nvPr>
            <p:ph sz="quarter" idx="14"/>
          </p:nvPr>
        </p:nvSpPr>
        <p:spPr>
          <a:xfrm>
            <a:off x="8077826" y="2345056"/>
            <a:ext cx="3200400" cy="3605212"/>
          </a:xfrm>
        </p:spPr>
        <p:txBody>
          <a:bodyPr>
            <a:normAutofit fontScale="92500" lnSpcReduction="20000"/>
          </a:bodyPr>
          <a:lstStyle/>
          <a:p>
            <a:r>
              <a:rPr lang="en-US" dirty="0"/>
              <a:t>Emphasized family obligations</a:t>
            </a:r>
          </a:p>
          <a:p>
            <a:pPr lvl="1"/>
            <a:r>
              <a:rPr lang="en-US" dirty="0"/>
              <a:t>Everyone has a “place” in society</a:t>
            </a:r>
          </a:p>
          <a:p>
            <a:pPr lvl="1"/>
            <a:r>
              <a:rPr lang="en-US" dirty="0"/>
              <a:t>“filial piety”</a:t>
            </a:r>
          </a:p>
          <a:p>
            <a:pPr lvl="2"/>
            <a:r>
              <a:rPr lang="en-US" dirty="0"/>
              <a:t>Obedience to and love of parents</a:t>
            </a:r>
          </a:p>
          <a:p>
            <a:r>
              <a:rPr lang="en-US" dirty="0"/>
              <a:t>Devotion to ruler</a:t>
            </a:r>
          </a:p>
          <a:p>
            <a:r>
              <a:rPr lang="en-US" dirty="0"/>
              <a:t>Benevolence and compassion</a:t>
            </a:r>
          </a:p>
          <a:p>
            <a:endParaRPr lang="en-US" dirty="0"/>
          </a:p>
        </p:txBody>
      </p:sp>
      <p:pic>
        <p:nvPicPr>
          <p:cNvPr id="5" name="Picture 2" descr="http://a1.files.biography.com/image/upload/c_fill,cs_srgb,dpr_1.0,g_face,h_300,q_80,w_300/MTE5NDg0MDU0OTMwNjg3NTAz.jpg">
            <a:extLst>
              <a:ext uri="{FF2B5EF4-FFF2-40B4-BE49-F238E27FC236}">
                <a16:creationId xmlns:a16="http://schemas.microsoft.com/office/drawing/2014/main" id="{395094A3-D550-474D-906F-299A30C4A7C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0080" y="2303622"/>
            <a:ext cx="3688080" cy="3688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279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 Analects</a:t>
            </a:r>
          </a:p>
        </p:txBody>
      </p:sp>
      <p:sp>
        <p:nvSpPr>
          <p:cNvPr id="6" name="Content Placeholder 5"/>
          <p:cNvSpPr>
            <a:spLocks noGrp="1"/>
          </p:cNvSpPr>
          <p:nvPr>
            <p:ph idx="1"/>
          </p:nvPr>
        </p:nvSpPr>
        <p:spPr>
          <a:xfrm>
            <a:off x="2997797" y="2590801"/>
            <a:ext cx="6196405" cy="4419599"/>
          </a:xfrm>
        </p:spPr>
        <p:txBody>
          <a:bodyPr>
            <a:normAutofit/>
          </a:bodyPr>
          <a:lstStyle/>
          <a:p>
            <a:pPr marL="0" indent="0" algn="ctr">
              <a:buNone/>
            </a:pPr>
            <a:r>
              <a:rPr lang="en-US" i="1" dirty="0"/>
              <a:t>"The superior man bends his attention to what is radical. That being established, all practical courses naturally grow up. Filial piety and fraternal submission,-are they not the root of all benevolent actions?" </a:t>
            </a:r>
          </a:p>
          <a:p>
            <a:pPr marL="0" indent="0" algn="ctr">
              <a:buNone/>
            </a:pPr>
            <a:endParaRPr lang="en-US" i="1" dirty="0"/>
          </a:p>
          <a:p>
            <a:pPr marL="0" indent="0" algn="ctr">
              <a:buNone/>
            </a:pPr>
            <a:r>
              <a:rPr lang="en-US" i="1" dirty="0"/>
              <a:t>“…Conduct yourself with respect; perform your duties with reverence; treat others with wholehearted sincerity…you cannot abandon these.”</a:t>
            </a:r>
          </a:p>
        </p:txBody>
      </p:sp>
      <p:pic>
        <p:nvPicPr>
          <p:cNvPr id="3074" name="Picture 2" descr="Rongo Analects 0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9297" y="4572002"/>
            <a:ext cx="1933903" cy="147587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upload.wikimedia.org/wikipedia/commons/thumb/a/a0/Analects.JPG/800px-Analects.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9472096" y="4641962"/>
            <a:ext cx="1964618" cy="1475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428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Society</a:t>
            </a:r>
          </a:p>
        </p:txBody>
      </p:sp>
      <p:sp>
        <p:nvSpPr>
          <p:cNvPr id="3" name="Content Placeholder 2"/>
          <p:cNvSpPr>
            <a:spLocks noGrp="1"/>
          </p:cNvSpPr>
          <p:nvPr>
            <p:ph idx="1"/>
          </p:nvPr>
        </p:nvSpPr>
        <p:spPr/>
        <p:txBody>
          <a:bodyPr/>
          <a:lstStyle/>
          <a:p>
            <a:r>
              <a:rPr lang="en-US" dirty="0"/>
              <a:t>Many officials were Confucian in work, but Daoist in private life</a:t>
            </a:r>
          </a:p>
          <a:p>
            <a:r>
              <a:rPr lang="en-US" dirty="0"/>
              <a:t>Family = fundamental social unit</a:t>
            </a:r>
          </a:p>
          <a:p>
            <a:pPr lvl="1"/>
            <a:r>
              <a:rPr lang="en-US" dirty="0"/>
              <a:t>3 generation unit (grandparents, parents, children)</a:t>
            </a:r>
          </a:p>
          <a:p>
            <a:pPr lvl="1"/>
            <a:r>
              <a:rPr lang="en-US" dirty="0"/>
              <a:t>Patriarchy: fathers have complete authority and control over family and women</a:t>
            </a:r>
          </a:p>
          <a:p>
            <a:pPr lvl="1"/>
            <a:endParaRPr lang="en-US" dirty="0"/>
          </a:p>
          <a:p>
            <a:pPr marL="0" indent="0">
              <a:buNone/>
            </a:pPr>
            <a:endParaRPr lang="en-US" dirty="0"/>
          </a:p>
        </p:txBody>
      </p:sp>
    </p:spTree>
    <p:extLst>
      <p:ext uri="{BB962C8B-B14F-4D97-AF65-F5344CB8AC3E}">
        <p14:creationId xmlns:p14="http://schemas.microsoft.com/office/powerpoint/2010/main" val="935575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Warring States Period</a:t>
            </a:r>
          </a:p>
        </p:txBody>
      </p:sp>
      <p:sp>
        <p:nvSpPr>
          <p:cNvPr id="3" name="Content Placeholder 2"/>
          <p:cNvSpPr>
            <a:spLocks noGrp="1"/>
          </p:cNvSpPr>
          <p:nvPr>
            <p:ph idx="1"/>
          </p:nvPr>
        </p:nvSpPr>
        <p:spPr/>
        <p:txBody>
          <a:bodyPr>
            <a:normAutofit fontScale="92500" lnSpcReduction="10000"/>
          </a:bodyPr>
          <a:lstStyle/>
          <a:p>
            <a:r>
              <a:rPr lang="en-US" dirty="0"/>
              <a:t>481-221 BCE</a:t>
            </a:r>
          </a:p>
          <a:p>
            <a:r>
              <a:rPr lang="en-US" dirty="0"/>
              <a:t>Warfare between Chinese states intensified</a:t>
            </a:r>
          </a:p>
          <a:p>
            <a:pPr lvl="1"/>
            <a:r>
              <a:rPr lang="en-US" dirty="0"/>
              <a:t>Smaller states taken over by larger, more powerful states</a:t>
            </a:r>
          </a:p>
          <a:p>
            <a:pPr lvl="1"/>
            <a:r>
              <a:rPr lang="en-US" dirty="0"/>
              <a:t>Build up of larger armies</a:t>
            </a:r>
          </a:p>
          <a:p>
            <a:pPr lvl="1"/>
            <a:r>
              <a:rPr lang="en-US" dirty="0"/>
              <a:t>Fortified walls built to protect state borders</a:t>
            </a:r>
          </a:p>
          <a:p>
            <a:pPr lvl="1"/>
            <a:r>
              <a:rPr lang="en-US" dirty="0"/>
              <a:t>Military innovations </a:t>
            </a:r>
          </a:p>
          <a:p>
            <a:r>
              <a:rPr lang="en-US" dirty="0"/>
              <a:t>Qin: most innovative state</a:t>
            </a:r>
          </a:p>
          <a:p>
            <a:pPr lvl="1"/>
            <a:r>
              <a:rPr lang="en-US" dirty="0"/>
              <a:t>First to use Legalism</a:t>
            </a:r>
          </a:p>
        </p:txBody>
      </p:sp>
    </p:spTree>
    <p:extLst>
      <p:ext uri="{BB962C8B-B14F-4D97-AF65-F5344CB8AC3E}">
        <p14:creationId xmlns:p14="http://schemas.microsoft.com/office/powerpoint/2010/main" val="624338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http://upload.wikimedia.org/wikipedia/commons/c/ca/EN-WarringStatesAll260BC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57499" y="448366"/>
            <a:ext cx="6477000" cy="5961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224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Legalism</a:t>
            </a:r>
          </a:p>
        </p:txBody>
      </p:sp>
      <p:sp>
        <p:nvSpPr>
          <p:cNvPr id="3" name="Content Placeholder 2"/>
          <p:cNvSpPr>
            <a:spLocks noGrp="1"/>
          </p:cNvSpPr>
          <p:nvPr>
            <p:ph idx="1"/>
          </p:nvPr>
        </p:nvSpPr>
        <p:spPr/>
        <p:txBody>
          <a:bodyPr>
            <a:normAutofit/>
          </a:bodyPr>
          <a:lstStyle/>
          <a:p>
            <a:r>
              <a:rPr lang="en-US" dirty="0"/>
              <a:t>Rejected both Confucianism and Daoism</a:t>
            </a:r>
          </a:p>
          <a:p>
            <a:pPr lvl="1"/>
            <a:r>
              <a:rPr lang="en-US" dirty="0"/>
              <a:t>Unconcerned with ethics and morals (Confucianism)</a:t>
            </a:r>
          </a:p>
          <a:p>
            <a:pPr lvl="1"/>
            <a:r>
              <a:rPr lang="en-US" dirty="0"/>
              <a:t>Unconcerned with nature and humans’ place in the world (Daoism)</a:t>
            </a:r>
          </a:p>
          <a:p>
            <a:r>
              <a:rPr lang="en-US" dirty="0"/>
              <a:t>Emphasized the law and a restructuring of society</a:t>
            </a:r>
          </a:p>
          <a:p>
            <a:pPr lvl="1"/>
            <a:r>
              <a:rPr lang="en-US" dirty="0"/>
              <a:t>Strengthen and expand the state no matter what the cost</a:t>
            </a:r>
          </a:p>
          <a:p>
            <a:pPr lvl="1"/>
            <a:r>
              <a:rPr lang="en-US" dirty="0"/>
              <a:t>Sacrifice freedom of individuals in order to aid/prosper the state</a:t>
            </a:r>
          </a:p>
          <a:p>
            <a:pPr lvl="1"/>
            <a:endParaRPr lang="en-US" dirty="0"/>
          </a:p>
        </p:txBody>
      </p:sp>
    </p:spTree>
    <p:extLst>
      <p:ext uri="{BB962C8B-B14F-4D97-AF65-F5344CB8AC3E}">
        <p14:creationId xmlns:p14="http://schemas.microsoft.com/office/powerpoint/2010/main" val="3127838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Legalism </a:t>
            </a:r>
          </a:p>
        </p:txBody>
      </p:sp>
      <p:sp>
        <p:nvSpPr>
          <p:cNvPr id="3" name="Content Placeholder 2"/>
          <p:cNvSpPr>
            <a:spLocks noGrp="1"/>
          </p:cNvSpPr>
          <p:nvPr>
            <p:ph idx="1"/>
          </p:nvPr>
        </p:nvSpPr>
        <p:spPr/>
        <p:txBody>
          <a:bodyPr>
            <a:normAutofit/>
          </a:bodyPr>
          <a:lstStyle/>
          <a:p>
            <a:r>
              <a:rPr lang="en-US" dirty="0"/>
              <a:t>Emphasized work in agriculture or military</a:t>
            </a:r>
          </a:p>
          <a:p>
            <a:r>
              <a:rPr lang="en-US" dirty="0"/>
              <a:t>Discouraged work that did not directly advance state interests (merchants, artists, </a:t>
            </a:r>
            <a:r>
              <a:rPr lang="en-US" dirty="0" err="1"/>
              <a:t>etc</a:t>
            </a:r>
            <a:r>
              <a:rPr lang="en-US" dirty="0"/>
              <a:t>)</a:t>
            </a:r>
          </a:p>
          <a:p>
            <a:r>
              <a:rPr lang="en-US" dirty="0"/>
              <a:t>Strict laws, severe punishments </a:t>
            </a:r>
          </a:p>
          <a:p>
            <a:pPr lvl="1"/>
            <a:r>
              <a:rPr lang="en-US" dirty="0"/>
              <a:t>Amputation of hand/foot for dumping ashes in street</a:t>
            </a:r>
          </a:p>
          <a:p>
            <a:r>
              <a:rPr lang="en-US" dirty="0"/>
              <a:t>Ruthless, but helped unify China and end Warring States Period</a:t>
            </a:r>
          </a:p>
        </p:txBody>
      </p:sp>
    </p:spTree>
    <p:extLst>
      <p:ext uri="{BB962C8B-B14F-4D97-AF65-F5344CB8AC3E}">
        <p14:creationId xmlns:p14="http://schemas.microsoft.com/office/powerpoint/2010/main" val="2857287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Legalist Leaders </a:t>
            </a:r>
          </a:p>
        </p:txBody>
      </p:sp>
      <p:sp>
        <p:nvSpPr>
          <p:cNvPr id="4" name="Text Placeholder 3"/>
          <p:cNvSpPr>
            <a:spLocks noGrp="1"/>
          </p:cNvSpPr>
          <p:nvPr>
            <p:ph type="body" idx="1"/>
          </p:nvPr>
        </p:nvSpPr>
        <p:spPr>
          <a:xfrm>
            <a:off x="3081870" y="1371601"/>
            <a:ext cx="2939521" cy="820208"/>
          </a:xfrm>
        </p:spPr>
        <p:txBody>
          <a:bodyPr/>
          <a:lstStyle/>
          <a:p>
            <a:r>
              <a:rPr lang="en-US" dirty="0"/>
              <a:t>Lord Shang Yang</a:t>
            </a:r>
          </a:p>
        </p:txBody>
      </p:sp>
      <p:sp>
        <p:nvSpPr>
          <p:cNvPr id="3" name="Content Placeholder 2"/>
          <p:cNvSpPr>
            <a:spLocks noGrp="1"/>
          </p:cNvSpPr>
          <p:nvPr>
            <p:ph sz="quarter" idx="13"/>
          </p:nvPr>
        </p:nvSpPr>
        <p:spPr>
          <a:xfrm>
            <a:off x="2822448" y="2209800"/>
            <a:ext cx="3227832" cy="3514344"/>
          </a:xfrm>
        </p:spPr>
        <p:txBody>
          <a:bodyPr>
            <a:normAutofit fontScale="70000" lnSpcReduction="20000"/>
          </a:bodyPr>
          <a:lstStyle/>
          <a:p>
            <a:r>
              <a:rPr lang="en-US" dirty="0"/>
              <a:t>390-338 BCE</a:t>
            </a:r>
          </a:p>
          <a:p>
            <a:r>
              <a:rPr lang="en-US" dirty="0"/>
              <a:t>Minister to duke of Qin</a:t>
            </a:r>
          </a:p>
          <a:p>
            <a:r>
              <a:rPr lang="en-US" dirty="0"/>
              <a:t>Ruthless leader-murdered</a:t>
            </a:r>
          </a:p>
          <a:p>
            <a:r>
              <a:rPr lang="en-US" dirty="0"/>
              <a:t>The Book of Lord Shang</a:t>
            </a:r>
          </a:p>
          <a:p>
            <a:r>
              <a:rPr lang="en-US" dirty="0"/>
              <a:t>Confucians are wrong that a ruler should worry about his subjects</a:t>
            </a:r>
          </a:p>
          <a:p>
            <a:r>
              <a:rPr lang="en-US" dirty="0"/>
              <a:t>A ruler should us whatever necessary to obtain good behavior from subjects</a:t>
            </a:r>
          </a:p>
          <a:p>
            <a:pPr lvl="1"/>
            <a:r>
              <a:rPr lang="en-US" dirty="0"/>
              <a:t>Included weakening the power and privileges of the nobles</a:t>
            </a:r>
          </a:p>
          <a:p>
            <a:pPr lvl="1"/>
            <a:endParaRPr lang="en-US" dirty="0"/>
          </a:p>
        </p:txBody>
      </p:sp>
      <p:sp>
        <p:nvSpPr>
          <p:cNvPr id="5" name="Text Placeholder 4"/>
          <p:cNvSpPr>
            <a:spLocks noGrp="1"/>
          </p:cNvSpPr>
          <p:nvPr>
            <p:ph type="body" sz="quarter" idx="3"/>
          </p:nvPr>
        </p:nvSpPr>
        <p:spPr>
          <a:xfrm>
            <a:off x="6434669" y="1371600"/>
            <a:ext cx="2944368" cy="822960"/>
          </a:xfrm>
        </p:spPr>
        <p:txBody>
          <a:bodyPr/>
          <a:lstStyle/>
          <a:p>
            <a:r>
              <a:rPr lang="en-US" dirty="0"/>
              <a:t>Han </a:t>
            </a:r>
            <a:r>
              <a:rPr lang="en-US" dirty="0" err="1"/>
              <a:t>Feizi</a:t>
            </a:r>
            <a:endParaRPr lang="en-US" dirty="0"/>
          </a:p>
        </p:txBody>
      </p:sp>
      <p:sp>
        <p:nvSpPr>
          <p:cNvPr id="6" name="Content Placeholder 5"/>
          <p:cNvSpPr>
            <a:spLocks noGrp="1"/>
          </p:cNvSpPr>
          <p:nvPr>
            <p:ph sz="quarter" idx="14"/>
          </p:nvPr>
        </p:nvSpPr>
        <p:spPr>
          <a:xfrm>
            <a:off x="6169151" y="2209801"/>
            <a:ext cx="3227832" cy="3514789"/>
          </a:xfrm>
        </p:spPr>
        <p:txBody>
          <a:bodyPr>
            <a:noAutofit/>
          </a:bodyPr>
          <a:lstStyle/>
          <a:p>
            <a:r>
              <a:rPr lang="en-US" sz="1900" dirty="0"/>
              <a:t>280-233 BCE</a:t>
            </a:r>
          </a:p>
          <a:p>
            <a:r>
              <a:rPr lang="en-US" sz="1900" dirty="0"/>
              <a:t>AKA Han </a:t>
            </a:r>
            <a:r>
              <a:rPr lang="en-US" sz="1900" dirty="0" err="1"/>
              <a:t>Fei</a:t>
            </a:r>
            <a:endParaRPr lang="en-US" sz="1900" dirty="0"/>
          </a:p>
          <a:p>
            <a:r>
              <a:rPr lang="en-US" sz="1900" dirty="0"/>
              <a:t>Qin advisor</a:t>
            </a:r>
          </a:p>
          <a:p>
            <a:r>
              <a:rPr lang="en-US" sz="1900" dirty="0"/>
              <a:t>Forced suicide</a:t>
            </a:r>
          </a:p>
          <a:p>
            <a:r>
              <a:rPr lang="en-US" sz="1900" dirty="0"/>
              <a:t>Trained in Confucian thought</a:t>
            </a:r>
          </a:p>
          <a:p>
            <a:r>
              <a:rPr lang="en-US" sz="1900" dirty="0"/>
              <a:t>Realism needed to end chaos</a:t>
            </a:r>
          </a:p>
          <a:p>
            <a:r>
              <a:rPr lang="en-US" sz="1900" dirty="0"/>
              <a:t>Wrote essays on how to create a peaceful and stable state</a:t>
            </a:r>
          </a:p>
        </p:txBody>
      </p:sp>
    </p:spTree>
    <p:extLst>
      <p:ext uri="{BB962C8B-B14F-4D97-AF65-F5344CB8AC3E}">
        <p14:creationId xmlns:p14="http://schemas.microsoft.com/office/powerpoint/2010/main" val="221624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B78BE18-6882-4FAA-BC8C-CA216E9638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A34F12D-8C0F-46CA-9F4A-D56193C37E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88137"/>
            <a:ext cx="11227442" cy="5883295"/>
          </a:xfrm>
          <a:prstGeom prst="rect">
            <a:avLst/>
          </a:prstGeom>
          <a:solidFill>
            <a:schemeClr val="bg2"/>
          </a:solidFill>
          <a:ln>
            <a:noFill/>
          </a:ln>
          <a:effectLst>
            <a:outerShdw blurRad="114300" dist="127000" dir="4800000" sx="99000" sy="99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6146" name="Picture 2" descr="vedas1"/>
          <p:cNvPicPr>
            <a:picLocks noChangeAspect="1" noChangeArrowheads="1"/>
          </p:cNvPicPr>
          <p:nvPr/>
        </p:nvPicPr>
        <p:blipFill rotWithShape="1">
          <a:blip r:embed="rId3" cstate="email">
            <a:alphaModFix amt="25000"/>
            <a:extLst>
              <a:ext uri="{28A0092B-C50C-407E-A947-70E740481C1C}">
                <a14:useLocalDpi xmlns:a14="http://schemas.microsoft.com/office/drawing/2010/main"/>
              </a:ext>
            </a:extLst>
          </a:blip>
          <a:srcRect/>
          <a:stretch/>
        </p:blipFill>
        <p:spPr bwMode="auto">
          <a:xfrm>
            <a:off x="486138" y="486568"/>
            <a:ext cx="11227442" cy="5883295"/>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F3838012-22B6-4303-8F29-04E1419B3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solidFill>
              <a:schemeClr val="tx1"/>
            </a:solidFill>
            <a:miter lim="800000"/>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295402" y="982132"/>
            <a:ext cx="9601196" cy="1303867"/>
          </a:xfrm>
        </p:spPr>
        <p:txBody>
          <a:bodyPr>
            <a:normAutofit/>
          </a:bodyPr>
          <a:lstStyle/>
          <a:p>
            <a:r>
              <a:rPr lang="en-US" dirty="0">
                <a:solidFill>
                  <a:schemeClr val="tx1"/>
                </a:solidFill>
              </a:rPr>
              <a:t>Vedic Age</a:t>
            </a:r>
          </a:p>
        </p:txBody>
      </p:sp>
      <p:cxnSp>
        <p:nvCxnSpPr>
          <p:cNvPr id="77" name="Straight Connector 76">
            <a:extLst>
              <a:ext uri="{FF2B5EF4-FFF2-40B4-BE49-F238E27FC236}">
                <a16:creationId xmlns:a16="http://schemas.microsoft.com/office/drawing/2014/main" id="{AB061FF5-9F81-427C-8DA5-3989395517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2351" y="2421466"/>
            <a:ext cx="9407298" cy="0"/>
          </a:xfrm>
          <a:prstGeom prst="line">
            <a:avLst/>
          </a:prstGeom>
          <a:ln w="15875">
            <a:solidFill>
              <a:schemeClr val="tx1"/>
            </a:solidFill>
          </a:ln>
        </p:spPr>
        <p:style>
          <a:lnRef idx="2">
            <a:schemeClr val="accent1"/>
          </a:lnRef>
          <a:fillRef idx="0">
            <a:schemeClr val="accent1"/>
          </a:fillRef>
          <a:effectRef idx="1">
            <a:schemeClr val="accent1"/>
          </a:effectRef>
          <a:fontRef idx="minor">
            <a:schemeClr val="tx1"/>
          </a:fontRef>
        </p:style>
      </p:cxnSp>
      <p:grpSp>
        <p:nvGrpSpPr>
          <p:cNvPr id="79" name="Group 78">
            <a:extLst>
              <a:ext uri="{FF2B5EF4-FFF2-40B4-BE49-F238E27FC236}">
                <a16:creationId xmlns:a16="http://schemas.microsoft.com/office/drawing/2014/main" id="{F03F5A17-2CE9-4ADD-9FAF-C1A0BB39CD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8288" y="3128956"/>
            <a:ext cx="12234672" cy="658368"/>
            <a:chOff x="-18288" y="3128956"/>
            <a:chExt cx="12234672" cy="658368"/>
          </a:xfrm>
        </p:grpSpPr>
        <p:sp useBgFill="1">
          <p:nvSpPr>
            <p:cNvPr id="80" name="Rounded Rectangle 20">
              <a:extLst>
                <a:ext uri="{FF2B5EF4-FFF2-40B4-BE49-F238E27FC236}">
                  <a16:creationId xmlns:a16="http://schemas.microsoft.com/office/drawing/2014/main" id="{4A88F887-B43E-4CD1-BCE2-739013C68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2303"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81" name="Picture 80">
              <a:extLst>
                <a:ext uri="{FF2B5EF4-FFF2-40B4-BE49-F238E27FC236}">
                  <a16:creationId xmlns:a16="http://schemas.microsoft.com/office/drawing/2014/main" id="{2C9D3412-AB4A-4E20-9A79-B2C80D198BC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a:stretch/>
          </p:blipFill>
          <p:spPr>
            <a:xfrm>
              <a:off x="-18288" y="3154680"/>
              <a:ext cx="777240" cy="606425"/>
            </a:xfrm>
            <a:prstGeom prst="rect">
              <a:avLst/>
            </a:prstGeom>
          </p:spPr>
        </p:pic>
        <p:sp useBgFill="1">
          <p:nvSpPr>
            <p:cNvPr id="82" name="Rounded Rectangle 22">
              <a:extLst>
                <a:ext uri="{FF2B5EF4-FFF2-40B4-BE49-F238E27FC236}">
                  <a16:creationId xmlns:a16="http://schemas.microsoft.com/office/drawing/2014/main" id="{A1D7D010-E182-46E6-9264-B39552853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14377" y="3128956"/>
              <a:ext cx="45720" cy="658368"/>
            </a:xfrm>
            <a:prstGeom prst="roundRect">
              <a:avLst>
                <a:gd name="adj" fmla="val 50000"/>
              </a:avLst>
            </a:prstGeom>
            <a:ln w="9525">
              <a:noFill/>
            </a:ln>
            <a:effectLst>
              <a:innerShdw blurRad="114300">
                <a:prstClr val="black">
                  <a:alpha val="86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pic>
          <p:nvPicPr>
            <p:cNvPr id="83" name="Picture 82">
              <a:extLst>
                <a:ext uri="{FF2B5EF4-FFF2-40B4-BE49-F238E27FC236}">
                  <a16:creationId xmlns:a16="http://schemas.microsoft.com/office/drawing/2014/main" id="{F4783A7B-2E08-42E4-87EC-EE59B873DFB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cstate="email">
              <a:extLst>
                <a:ext uri="{28A0092B-C50C-407E-A947-70E740481C1C}">
                  <a14:useLocalDpi xmlns:a14="http://schemas.microsoft.com/office/drawing/2010/main"/>
                </a:ext>
              </a:extLst>
            </a:blip>
            <a:srcRect/>
            <a:stretch/>
          </p:blipFill>
          <p:spPr>
            <a:xfrm flipH="1">
              <a:off x="11439144" y="3154680"/>
              <a:ext cx="777240" cy="606425"/>
            </a:xfrm>
            <a:prstGeom prst="rect">
              <a:avLst/>
            </a:prstGeom>
          </p:spPr>
        </p:pic>
      </p:grpSp>
      <p:sp>
        <p:nvSpPr>
          <p:cNvPr id="3" name="Content Placeholder 2"/>
          <p:cNvSpPr>
            <a:spLocks noGrp="1"/>
          </p:cNvSpPr>
          <p:nvPr>
            <p:ph idx="1"/>
          </p:nvPr>
        </p:nvSpPr>
        <p:spPr>
          <a:xfrm>
            <a:off x="1295401" y="2556931"/>
            <a:ext cx="4800599" cy="3691467"/>
          </a:xfrm>
        </p:spPr>
        <p:txBody>
          <a:bodyPr>
            <a:normAutofit lnSpcReduction="10000"/>
          </a:bodyPr>
          <a:lstStyle/>
          <a:p>
            <a:pPr>
              <a:lnSpc>
                <a:spcPct val="120000"/>
              </a:lnSpc>
            </a:pPr>
            <a:r>
              <a:rPr lang="en-US" sz="1600" dirty="0">
                <a:solidFill>
                  <a:schemeClr val="tx1"/>
                </a:solidFill>
              </a:rPr>
              <a:t>1500-500 BCE</a:t>
            </a:r>
          </a:p>
          <a:p>
            <a:pPr>
              <a:lnSpc>
                <a:spcPct val="120000"/>
              </a:lnSpc>
            </a:pPr>
            <a:r>
              <a:rPr lang="en-US" sz="1600" dirty="0">
                <a:solidFill>
                  <a:schemeClr val="tx1"/>
                </a:solidFill>
              </a:rPr>
              <a:t>Vedas: religious texts; main source of information of the time</a:t>
            </a:r>
          </a:p>
          <a:p>
            <a:pPr>
              <a:lnSpc>
                <a:spcPct val="120000"/>
              </a:lnSpc>
            </a:pPr>
            <a:r>
              <a:rPr lang="en-US" sz="1600" dirty="0">
                <a:solidFill>
                  <a:schemeClr val="tx1"/>
                </a:solidFill>
              </a:rPr>
              <a:t>1000 BCE: New peoples migrate into India</a:t>
            </a:r>
          </a:p>
          <a:p>
            <a:pPr lvl="1">
              <a:lnSpc>
                <a:spcPct val="120000"/>
              </a:lnSpc>
            </a:pPr>
            <a:r>
              <a:rPr lang="en-US" sz="1600" dirty="0" err="1">
                <a:solidFill>
                  <a:schemeClr val="tx1"/>
                </a:solidFill>
              </a:rPr>
              <a:t>Aryas</a:t>
            </a:r>
            <a:r>
              <a:rPr lang="en-US" sz="1600" dirty="0">
                <a:solidFill>
                  <a:schemeClr val="tx1"/>
                </a:solidFill>
              </a:rPr>
              <a:t>: lighter skinned, Indo-European language speakers </a:t>
            </a:r>
          </a:p>
          <a:p>
            <a:pPr lvl="2">
              <a:lnSpc>
                <a:spcPct val="120000"/>
              </a:lnSpc>
            </a:pPr>
            <a:r>
              <a:rPr lang="en-US" sz="1600" dirty="0">
                <a:solidFill>
                  <a:schemeClr val="tx1"/>
                </a:solidFill>
              </a:rPr>
              <a:t>Settled in the North</a:t>
            </a:r>
          </a:p>
          <a:p>
            <a:pPr lvl="1">
              <a:lnSpc>
                <a:spcPct val="120000"/>
              </a:lnSpc>
            </a:pPr>
            <a:r>
              <a:rPr lang="en-US" sz="1600" dirty="0" err="1">
                <a:solidFill>
                  <a:schemeClr val="tx1"/>
                </a:solidFill>
              </a:rPr>
              <a:t>Dasas</a:t>
            </a:r>
            <a:r>
              <a:rPr lang="en-US" sz="1600" dirty="0">
                <a:solidFill>
                  <a:schemeClr val="tx1"/>
                </a:solidFill>
              </a:rPr>
              <a:t>: dark skinned, Dravidian language speakers</a:t>
            </a:r>
          </a:p>
          <a:p>
            <a:pPr lvl="2">
              <a:lnSpc>
                <a:spcPct val="120000"/>
              </a:lnSpc>
            </a:pPr>
            <a:r>
              <a:rPr lang="en-US" sz="1600" dirty="0">
                <a:solidFill>
                  <a:schemeClr val="tx1"/>
                </a:solidFill>
              </a:rPr>
              <a:t>Settled in the South</a:t>
            </a:r>
          </a:p>
        </p:txBody>
      </p:sp>
      <p:sp>
        <p:nvSpPr>
          <p:cNvPr id="14" name="Content Placeholder 2">
            <a:extLst>
              <a:ext uri="{FF2B5EF4-FFF2-40B4-BE49-F238E27FC236}">
                <a16:creationId xmlns:a16="http://schemas.microsoft.com/office/drawing/2014/main" id="{EAA48A70-854D-4E43-90FC-9170D5B6B6D2}"/>
              </a:ext>
            </a:extLst>
          </p:cNvPr>
          <p:cNvSpPr txBox="1">
            <a:spLocks/>
          </p:cNvSpPr>
          <p:nvPr/>
        </p:nvSpPr>
        <p:spPr>
          <a:xfrm>
            <a:off x="6160125" y="2556932"/>
            <a:ext cx="4800599"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lnSpc>
                <a:spcPct val="120000"/>
              </a:lnSpc>
            </a:pPr>
            <a:r>
              <a:rPr lang="en-US" sz="1800" dirty="0">
                <a:solidFill>
                  <a:schemeClr val="tx1"/>
                </a:solidFill>
              </a:rPr>
              <a:t>New technologies</a:t>
            </a:r>
          </a:p>
          <a:p>
            <a:pPr lvl="1">
              <a:lnSpc>
                <a:spcPct val="120000"/>
              </a:lnSpc>
            </a:pPr>
            <a:r>
              <a:rPr lang="en-US" sz="1800" dirty="0">
                <a:solidFill>
                  <a:schemeClr val="tx1"/>
                </a:solidFill>
              </a:rPr>
              <a:t>Iron allowed for stronger/harder tools</a:t>
            </a:r>
          </a:p>
          <a:p>
            <a:pPr lvl="1">
              <a:lnSpc>
                <a:spcPct val="120000"/>
              </a:lnSpc>
            </a:pPr>
            <a:r>
              <a:rPr lang="en-US" sz="1800" dirty="0">
                <a:solidFill>
                  <a:schemeClr val="tx1"/>
                </a:solidFill>
              </a:rPr>
              <a:t>Ability to clear land, plow fields</a:t>
            </a:r>
          </a:p>
          <a:p>
            <a:pPr>
              <a:lnSpc>
                <a:spcPct val="120000"/>
              </a:lnSpc>
            </a:pPr>
            <a:r>
              <a:rPr lang="en-US" sz="1800" dirty="0">
                <a:solidFill>
                  <a:schemeClr val="tx1"/>
                </a:solidFill>
              </a:rPr>
              <a:t>Monsoon rains allowed for multiple crops per year</a:t>
            </a:r>
          </a:p>
          <a:p>
            <a:pPr lvl="1">
              <a:lnSpc>
                <a:spcPct val="120000"/>
              </a:lnSpc>
            </a:pPr>
            <a:r>
              <a:rPr lang="en-US" sz="1800" dirty="0">
                <a:solidFill>
                  <a:schemeClr val="tx1"/>
                </a:solidFill>
              </a:rPr>
              <a:t>Led to increase in food production and ultimately an increase in population</a:t>
            </a:r>
          </a:p>
          <a:p>
            <a:pPr lvl="1">
              <a:lnSpc>
                <a:spcPct val="90000"/>
              </a:lnSpc>
            </a:pPr>
            <a:endParaRPr lang="en-US" sz="1000" dirty="0">
              <a:solidFill>
                <a:schemeClr val="tx1"/>
              </a:solidFill>
            </a:endParaRPr>
          </a:p>
        </p:txBody>
      </p:sp>
    </p:spTree>
    <p:extLst>
      <p:ext uri="{BB962C8B-B14F-4D97-AF65-F5344CB8AC3E}">
        <p14:creationId xmlns:p14="http://schemas.microsoft.com/office/powerpoint/2010/main" val="101363389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Zhou Dynasty</a:t>
            </a:r>
          </a:p>
        </p:txBody>
      </p:sp>
      <p:sp>
        <p:nvSpPr>
          <p:cNvPr id="5" name="Text Placeholder 4"/>
          <p:cNvSpPr>
            <a:spLocks noGrp="1"/>
          </p:cNvSpPr>
          <p:nvPr>
            <p:ph type="body" idx="1"/>
          </p:nvPr>
        </p:nvSpPr>
        <p:spPr/>
        <p:txBody>
          <a:bodyPr/>
          <a:lstStyle/>
          <a:p>
            <a:r>
              <a:rPr lang="en-US" dirty="0"/>
              <a:t>China – Daoism, Confucianism, Legalism</a:t>
            </a:r>
          </a:p>
        </p:txBody>
      </p:sp>
    </p:spTree>
    <p:extLst>
      <p:ext uri="{BB962C8B-B14F-4D97-AF65-F5344CB8AC3E}">
        <p14:creationId xmlns:p14="http://schemas.microsoft.com/office/powerpoint/2010/main" val="2298793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Caste System</a:t>
            </a:r>
          </a:p>
        </p:txBody>
      </p:sp>
      <p:sp>
        <p:nvSpPr>
          <p:cNvPr id="3" name="Content Placeholder 2"/>
          <p:cNvSpPr>
            <a:spLocks noGrp="1"/>
          </p:cNvSpPr>
          <p:nvPr>
            <p:ph sz="half" idx="1"/>
          </p:nvPr>
        </p:nvSpPr>
        <p:spPr/>
        <p:txBody>
          <a:bodyPr>
            <a:normAutofit fontScale="77500" lnSpcReduction="20000"/>
          </a:bodyPr>
          <a:lstStyle/>
          <a:p>
            <a:endParaRPr lang="en-US" dirty="0"/>
          </a:p>
        </p:txBody>
      </p:sp>
      <p:sp>
        <p:nvSpPr>
          <p:cNvPr id="4" name="Content Placeholder 3"/>
          <p:cNvSpPr>
            <a:spLocks noGrp="1"/>
          </p:cNvSpPr>
          <p:nvPr>
            <p:ph sz="half" idx="2"/>
          </p:nvPr>
        </p:nvSpPr>
        <p:spPr/>
        <p:txBody>
          <a:bodyPr>
            <a:normAutofit fontScale="77500" lnSpcReduction="20000"/>
          </a:bodyPr>
          <a:lstStyle/>
          <a:p>
            <a:r>
              <a:rPr lang="en-US" dirty="0"/>
              <a:t>Varna: “Color” (class)</a:t>
            </a:r>
          </a:p>
          <a:p>
            <a:pPr lvl="1"/>
            <a:r>
              <a:rPr lang="en-US" dirty="0"/>
              <a:t>People are born into a </a:t>
            </a:r>
            <a:r>
              <a:rPr lang="en-US" dirty="0" err="1"/>
              <a:t>varna</a:t>
            </a:r>
            <a:endParaRPr lang="en-US" dirty="0"/>
          </a:p>
          <a:p>
            <a:r>
              <a:rPr lang="en-US" dirty="0" err="1"/>
              <a:t>Jati</a:t>
            </a:r>
            <a:r>
              <a:rPr lang="en-US" dirty="0"/>
              <a:t>: sub-caste/birth group</a:t>
            </a:r>
          </a:p>
          <a:p>
            <a:pPr lvl="1"/>
            <a:r>
              <a:rPr lang="en-US" dirty="0"/>
              <a:t>Each </a:t>
            </a:r>
            <a:r>
              <a:rPr lang="en-US" dirty="0" err="1"/>
              <a:t>jati</a:t>
            </a:r>
            <a:r>
              <a:rPr lang="en-US" dirty="0"/>
              <a:t> has specific duties to perform</a:t>
            </a:r>
          </a:p>
          <a:p>
            <a:pPr lvl="1"/>
            <a:r>
              <a:rPr lang="en-US" dirty="0"/>
              <a:t>Interact/marry ONLY within your </a:t>
            </a:r>
            <a:r>
              <a:rPr lang="en-US" dirty="0" err="1"/>
              <a:t>jati</a:t>
            </a:r>
            <a:r>
              <a:rPr lang="en-US" dirty="0"/>
              <a:t>/</a:t>
            </a:r>
            <a:r>
              <a:rPr lang="en-US" dirty="0" err="1"/>
              <a:t>varna</a:t>
            </a:r>
            <a:endParaRPr lang="en-US" dirty="0"/>
          </a:p>
          <a:p>
            <a:r>
              <a:rPr lang="en-US" dirty="0"/>
              <a:t>Reincarnation</a:t>
            </a:r>
          </a:p>
          <a:p>
            <a:pPr lvl="1"/>
            <a:r>
              <a:rPr lang="en-US" dirty="0"/>
              <a:t>Karma: deeds from this life influence your reincarnate life</a:t>
            </a:r>
          </a:p>
          <a:p>
            <a:pPr lvl="1"/>
            <a:r>
              <a:rPr lang="en-US" dirty="0"/>
              <a:t>Can be re-born to a higher </a:t>
            </a:r>
            <a:r>
              <a:rPr lang="en-US" dirty="0" err="1"/>
              <a:t>jati</a:t>
            </a:r>
            <a:endParaRPr lang="en-US" dirty="0"/>
          </a:p>
          <a:p>
            <a:r>
              <a:rPr lang="en-US" dirty="0"/>
              <a:t>“You are where you deserve to be”</a:t>
            </a:r>
          </a:p>
          <a:p>
            <a:endParaRPr lang="en-US" dirty="0"/>
          </a:p>
        </p:txBody>
      </p:sp>
      <p:pic>
        <p:nvPicPr>
          <p:cNvPr id="5" name="Picture 2" descr="https://lh3.googleusercontent.com/7ecgd2ynhtI9aF66TSvmKPqWDR91VHLXsOojptQGCE7Jrz3O1bdoLQORfQMOk27VzkMEd-5SKCf6OqWEBRnMVxuCjrTkznA0MBwR9BivwW19S9b7My-0MIjvW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92352" y="2122342"/>
            <a:ext cx="3962399" cy="4186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87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Castes</a:t>
            </a:r>
          </a:p>
        </p:txBody>
      </p:sp>
      <p:sp>
        <p:nvSpPr>
          <p:cNvPr id="3" name="Content Placeholder 2"/>
          <p:cNvSpPr>
            <a:spLocks noGrp="1"/>
          </p:cNvSpPr>
          <p:nvPr>
            <p:ph sz="half" idx="1"/>
          </p:nvPr>
        </p:nvSpPr>
        <p:spPr>
          <a:xfrm>
            <a:off x="1981200" y="1600200"/>
            <a:ext cx="4038600" cy="5029200"/>
          </a:xfrm>
        </p:spPr>
        <p:txBody>
          <a:bodyPr>
            <a:normAutofit fontScale="70000" lnSpcReduction="20000"/>
          </a:bodyPr>
          <a:lstStyle/>
          <a:p>
            <a:r>
              <a:rPr lang="en-US" dirty="0"/>
              <a:t>Brahmin: priests, scholars</a:t>
            </a:r>
          </a:p>
          <a:p>
            <a:pPr lvl="1"/>
            <a:r>
              <a:rPr lang="en-US" dirty="0"/>
              <a:t>Mouth of </a:t>
            </a:r>
            <a:r>
              <a:rPr lang="en-US" dirty="0" err="1"/>
              <a:t>Purusha</a:t>
            </a:r>
            <a:endParaRPr lang="en-US" dirty="0"/>
          </a:p>
          <a:p>
            <a:pPr lvl="1"/>
            <a:r>
              <a:rPr lang="en-US" dirty="0"/>
              <a:t>Intellect and knowledge</a:t>
            </a:r>
          </a:p>
          <a:p>
            <a:r>
              <a:rPr lang="en-US" dirty="0"/>
              <a:t>Kshatriya: warriors, officials</a:t>
            </a:r>
          </a:p>
          <a:p>
            <a:pPr lvl="1"/>
            <a:r>
              <a:rPr lang="en-US" dirty="0"/>
              <a:t>Arms of </a:t>
            </a:r>
            <a:r>
              <a:rPr lang="en-US" dirty="0" err="1"/>
              <a:t>Purusha</a:t>
            </a:r>
            <a:endParaRPr lang="en-US" dirty="0"/>
          </a:p>
          <a:p>
            <a:r>
              <a:rPr lang="en-US" dirty="0"/>
              <a:t>Vaishya: merchants, artisans, landowners</a:t>
            </a:r>
          </a:p>
          <a:p>
            <a:pPr lvl="1"/>
            <a:r>
              <a:rPr lang="en-US" dirty="0"/>
              <a:t>Thighs of </a:t>
            </a:r>
            <a:r>
              <a:rPr lang="en-US" dirty="0" err="1"/>
              <a:t>Purusha</a:t>
            </a:r>
            <a:endParaRPr lang="en-US" dirty="0"/>
          </a:p>
          <a:p>
            <a:r>
              <a:rPr lang="en-US" dirty="0" err="1"/>
              <a:t>Shudra</a:t>
            </a:r>
            <a:r>
              <a:rPr lang="en-US" dirty="0"/>
              <a:t>: peasants, laborers</a:t>
            </a:r>
          </a:p>
          <a:p>
            <a:pPr lvl="1"/>
            <a:r>
              <a:rPr lang="en-US" dirty="0"/>
              <a:t>Feet of </a:t>
            </a:r>
            <a:r>
              <a:rPr lang="en-US" dirty="0" err="1"/>
              <a:t>Purusha</a:t>
            </a:r>
            <a:endParaRPr lang="en-US" dirty="0"/>
          </a:p>
          <a:p>
            <a:r>
              <a:rPr lang="en-US" dirty="0"/>
              <a:t>Untouchables: excluded from caste system</a:t>
            </a:r>
          </a:p>
          <a:p>
            <a:pPr lvl="1"/>
            <a:r>
              <a:rPr lang="en-US" dirty="0"/>
              <a:t>AKA “pariah” or “</a:t>
            </a:r>
            <a:r>
              <a:rPr lang="en-US" dirty="0" err="1"/>
              <a:t>harijan</a:t>
            </a:r>
            <a:r>
              <a:rPr lang="en-US" dirty="0"/>
              <a:t>”</a:t>
            </a:r>
          </a:p>
          <a:p>
            <a:pPr lvl="1"/>
            <a:r>
              <a:rPr lang="en-US" dirty="0"/>
              <a:t>Leather tanning, cremations, garbage disposal</a:t>
            </a:r>
          </a:p>
          <a:p>
            <a:pPr lvl="1"/>
            <a:r>
              <a:rPr lang="en-US" dirty="0"/>
              <a:t>Touching of dead bodies/animals</a:t>
            </a:r>
          </a:p>
          <a:p>
            <a:endParaRPr lang="en-US" dirty="0"/>
          </a:p>
        </p:txBody>
      </p:sp>
      <p:sp>
        <p:nvSpPr>
          <p:cNvPr id="7" name="Content Placeholder 6"/>
          <p:cNvSpPr>
            <a:spLocks noGrp="1"/>
          </p:cNvSpPr>
          <p:nvPr>
            <p:ph sz="half" idx="2"/>
          </p:nvPr>
        </p:nvSpPr>
        <p:spPr/>
        <p:txBody>
          <a:bodyPr>
            <a:normAutofit fontScale="70000" lnSpcReduction="20000"/>
          </a:bodyPr>
          <a:lstStyle/>
          <a:p>
            <a:endParaRPr lang="en-US"/>
          </a:p>
        </p:txBody>
      </p:sp>
      <p:pic>
        <p:nvPicPr>
          <p:cNvPr id="7170" name="Picture 2" descr="http://www.justletmelearn.org/images/casteSystemGraph.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19800" y="571500"/>
            <a:ext cx="4553785"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362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Vedic Religion/Sacred Texts</a:t>
            </a:r>
          </a:p>
        </p:txBody>
      </p:sp>
      <p:sp>
        <p:nvSpPr>
          <p:cNvPr id="3" name="Content Placeholder 2"/>
          <p:cNvSpPr>
            <a:spLocks noGrp="1"/>
          </p:cNvSpPr>
          <p:nvPr>
            <p:ph idx="1"/>
          </p:nvPr>
        </p:nvSpPr>
        <p:spPr>
          <a:xfrm>
            <a:off x="1295402" y="2428344"/>
            <a:ext cx="9601196" cy="3815293"/>
          </a:xfrm>
        </p:spPr>
        <p:txBody>
          <a:bodyPr>
            <a:normAutofit fontScale="70000" lnSpcReduction="20000"/>
          </a:bodyPr>
          <a:lstStyle/>
          <a:p>
            <a:r>
              <a:rPr lang="en-US" dirty="0"/>
              <a:t>Male deities</a:t>
            </a:r>
          </a:p>
          <a:p>
            <a:pPr lvl="1"/>
            <a:r>
              <a:rPr lang="en-US" dirty="0" err="1"/>
              <a:t>Indra</a:t>
            </a:r>
            <a:r>
              <a:rPr lang="en-US" dirty="0"/>
              <a:t>: war, thunderbolt</a:t>
            </a:r>
          </a:p>
          <a:p>
            <a:pPr lvl="1"/>
            <a:r>
              <a:rPr lang="en-US" dirty="0" err="1"/>
              <a:t>Varuna</a:t>
            </a:r>
            <a:r>
              <a:rPr lang="en-US" dirty="0"/>
              <a:t>: sky, justice, order</a:t>
            </a:r>
          </a:p>
          <a:p>
            <a:pPr lvl="1"/>
            <a:r>
              <a:rPr lang="en-US" dirty="0"/>
              <a:t>Agni: fire, sacrifice</a:t>
            </a:r>
          </a:p>
          <a:p>
            <a:r>
              <a:rPr lang="en-US" dirty="0"/>
              <a:t>Brahmin priests = only ones who know prayers/rituals</a:t>
            </a:r>
          </a:p>
          <a:p>
            <a:pPr lvl="1"/>
            <a:r>
              <a:rPr lang="en-US" dirty="0"/>
              <a:t>Did not want lower classes to be able to read/write</a:t>
            </a:r>
          </a:p>
          <a:p>
            <a:r>
              <a:rPr lang="en-US" dirty="0" err="1"/>
              <a:t>Brahmanas</a:t>
            </a:r>
            <a:r>
              <a:rPr lang="en-US" dirty="0"/>
              <a:t>: descriptions of rituals</a:t>
            </a:r>
          </a:p>
          <a:p>
            <a:r>
              <a:rPr lang="en-US" dirty="0"/>
              <a:t>Rig Veda: 1000 hymns to various deities</a:t>
            </a:r>
          </a:p>
          <a:p>
            <a:r>
              <a:rPr lang="en-US" dirty="0"/>
              <a:t>Bhagavad-Gita: The most sacred of Indian texts</a:t>
            </a:r>
          </a:p>
          <a:p>
            <a:pPr lvl="1"/>
            <a:r>
              <a:rPr lang="en-US" dirty="0"/>
              <a:t>Dialogue between Krishna (god) and </a:t>
            </a:r>
            <a:r>
              <a:rPr lang="en-US" dirty="0" err="1"/>
              <a:t>Arjuna</a:t>
            </a:r>
            <a:r>
              <a:rPr lang="en-US" dirty="0"/>
              <a:t> (warrior)</a:t>
            </a:r>
          </a:p>
          <a:p>
            <a:pPr lvl="1"/>
            <a:r>
              <a:rPr lang="en-US" dirty="0"/>
              <a:t>Krishna allows </a:t>
            </a:r>
            <a:r>
              <a:rPr lang="en-US" dirty="0" err="1"/>
              <a:t>Arjuna</a:t>
            </a:r>
            <a:r>
              <a:rPr lang="en-US" dirty="0"/>
              <a:t> to see with a “divine eye”</a:t>
            </a:r>
          </a:p>
          <a:p>
            <a:r>
              <a:rPr lang="en-US" dirty="0"/>
              <a:t>Sanskrit: Aryan upper class language</a:t>
            </a:r>
          </a:p>
          <a:p>
            <a:endParaRPr lang="en-US" dirty="0"/>
          </a:p>
        </p:txBody>
      </p:sp>
      <p:pic>
        <p:nvPicPr>
          <p:cNvPr id="2050" name="Picture 2" descr="http://anahatachakrasatsanga.org/wp-content/uploads/2013/04/gita-sanskri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862763" y="3148014"/>
            <a:ext cx="3407342" cy="2281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9102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Opposition to Vedic Religion</a:t>
            </a:r>
          </a:p>
        </p:txBody>
      </p:sp>
      <p:sp>
        <p:nvSpPr>
          <p:cNvPr id="3" name="Content Placeholder 2"/>
          <p:cNvSpPr>
            <a:spLocks noGrp="1"/>
          </p:cNvSpPr>
          <p:nvPr>
            <p:ph idx="1"/>
          </p:nvPr>
        </p:nvSpPr>
        <p:spPr>
          <a:xfrm>
            <a:off x="1295401" y="2414057"/>
            <a:ext cx="9601196" cy="3958168"/>
          </a:xfrm>
        </p:spPr>
        <p:txBody>
          <a:bodyPr>
            <a:normAutofit fontScale="62500" lnSpcReduction="20000"/>
          </a:bodyPr>
          <a:lstStyle/>
          <a:p>
            <a:r>
              <a:rPr lang="en-US" dirty="0"/>
              <a:t>700 BCE</a:t>
            </a:r>
          </a:p>
          <a:p>
            <a:r>
              <a:rPr lang="en-US" dirty="0"/>
              <a:t>Reactions against power of the Brahmin</a:t>
            </a:r>
          </a:p>
          <a:p>
            <a:r>
              <a:rPr lang="en-US" dirty="0"/>
              <a:t>Retreat to wilderness</a:t>
            </a:r>
          </a:p>
          <a:p>
            <a:pPr lvl="1"/>
            <a:r>
              <a:rPr lang="en-US" dirty="0"/>
              <a:t>Individuals attracted “cult” followings</a:t>
            </a:r>
          </a:p>
          <a:p>
            <a:pPr lvl="1"/>
            <a:r>
              <a:rPr lang="en-US" dirty="0"/>
              <a:t>Abandonment of towns and the caste system</a:t>
            </a:r>
          </a:p>
          <a:p>
            <a:r>
              <a:rPr lang="en-US" dirty="0"/>
              <a:t>Question the exclusivity of the priestly class</a:t>
            </a:r>
          </a:p>
          <a:p>
            <a:pPr lvl="1"/>
            <a:r>
              <a:rPr lang="en-US" dirty="0"/>
              <a:t>Gave alternate paths to salvation</a:t>
            </a:r>
          </a:p>
          <a:p>
            <a:pPr lvl="2"/>
            <a:r>
              <a:rPr lang="en-US" dirty="0"/>
              <a:t>Yoga: pursuit of insight to nature through physical and metal discipline</a:t>
            </a:r>
          </a:p>
          <a:p>
            <a:pPr lvl="2"/>
            <a:r>
              <a:rPr lang="en-US" dirty="0"/>
              <a:t>Special diets</a:t>
            </a:r>
          </a:p>
          <a:p>
            <a:pPr lvl="2"/>
            <a:r>
              <a:rPr lang="en-US" dirty="0"/>
              <a:t>Meditation</a:t>
            </a:r>
          </a:p>
          <a:p>
            <a:pPr lvl="1"/>
            <a:r>
              <a:rPr lang="en-US" dirty="0"/>
              <a:t>Moksha: liberation through distancing oneself from worldly desires</a:t>
            </a:r>
          </a:p>
          <a:p>
            <a:r>
              <a:rPr lang="en-US" dirty="0"/>
              <a:t>Upanishads</a:t>
            </a:r>
          </a:p>
          <a:p>
            <a:pPr lvl="1"/>
            <a:r>
              <a:rPr lang="en-US" dirty="0"/>
              <a:t>100+ dialogues between teachers and students</a:t>
            </a:r>
          </a:p>
          <a:p>
            <a:pPr lvl="1"/>
            <a:r>
              <a:rPr lang="en-US" dirty="0"/>
              <a:t>Questioning of the Vedic religion</a:t>
            </a:r>
          </a:p>
        </p:txBody>
      </p:sp>
    </p:spTree>
    <p:extLst>
      <p:ext uri="{BB962C8B-B14F-4D97-AF65-F5344CB8AC3E}">
        <p14:creationId xmlns:p14="http://schemas.microsoft.com/office/powerpoint/2010/main" val="3822885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Jainism</a:t>
            </a:r>
          </a:p>
        </p:txBody>
      </p:sp>
      <p:sp>
        <p:nvSpPr>
          <p:cNvPr id="3" name="Content Placeholder 2"/>
          <p:cNvSpPr>
            <a:spLocks noGrp="1"/>
          </p:cNvSpPr>
          <p:nvPr>
            <p:ph sz="half" idx="1"/>
          </p:nvPr>
        </p:nvSpPr>
        <p:spPr/>
        <p:txBody>
          <a:bodyPr>
            <a:normAutofit fontScale="62500" lnSpcReduction="20000"/>
          </a:bodyPr>
          <a:lstStyle/>
          <a:p>
            <a:endParaRPr lang="en-US" dirty="0"/>
          </a:p>
        </p:txBody>
      </p:sp>
      <p:sp>
        <p:nvSpPr>
          <p:cNvPr id="4" name="Content Placeholder 3"/>
          <p:cNvSpPr>
            <a:spLocks noGrp="1"/>
          </p:cNvSpPr>
          <p:nvPr>
            <p:ph sz="half" idx="2"/>
          </p:nvPr>
        </p:nvSpPr>
        <p:spPr>
          <a:xfrm>
            <a:off x="6181344" y="2560319"/>
            <a:ext cx="4718304" cy="3709887"/>
          </a:xfrm>
        </p:spPr>
        <p:txBody>
          <a:bodyPr>
            <a:normAutofit fontScale="62500" lnSpcReduction="20000"/>
          </a:bodyPr>
          <a:lstStyle/>
          <a:p>
            <a:r>
              <a:rPr lang="en-US" sz="2900" dirty="0" err="1"/>
              <a:t>Mahavira</a:t>
            </a:r>
            <a:r>
              <a:rPr lang="en-US" sz="2900" dirty="0"/>
              <a:t> (540-468 BCE)</a:t>
            </a:r>
          </a:p>
          <a:p>
            <a:pPr lvl="1"/>
            <a:r>
              <a:rPr lang="en-US" sz="2600" dirty="0"/>
              <a:t>AKA </a:t>
            </a:r>
            <a:r>
              <a:rPr lang="en-US" sz="2600" dirty="0" err="1"/>
              <a:t>Jina</a:t>
            </a:r>
            <a:r>
              <a:rPr lang="en-US" sz="2600" dirty="0"/>
              <a:t> (the Conqueror)</a:t>
            </a:r>
          </a:p>
          <a:p>
            <a:r>
              <a:rPr lang="en-US" sz="2900" dirty="0"/>
              <a:t>Holiness of all  life</a:t>
            </a:r>
          </a:p>
          <a:p>
            <a:r>
              <a:rPr lang="en-US" sz="2900" dirty="0"/>
              <a:t>Extreme non-violence</a:t>
            </a:r>
          </a:p>
          <a:p>
            <a:pPr lvl="1"/>
            <a:r>
              <a:rPr lang="en-US" sz="2600" dirty="0"/>
              <a:t>Masks to prevent inhaling insects</a:t>
            </a:r>
          </a:p>
          <a:p>
            <a:r>
              <a:rPr lang="en-US" sz="2900" dirty="0"/>
              <a:t>Asceticism</a:t>
            </a:r>
          </a:p>
          <a:p>
            <a:pPr lvl="1"/>
            <a:r>
              <a:rPr lang="en-US" sz="2600" dirty="0"/>
              <a:t>“Severe self-discipline and avoidance of all forms of indulgence, typically for religious reasons”</a:t>
            </a:r>
          </a:p>
          <a:p>
            <a:r>
              <a:rPr lang="en-US" sz="2900" dirty="0"/>
              <a:t>Nudity (clothing comes from killing something)</a:t>
            </a:r>
          </a:p>
          <a:p>
            <a:r>
              <a:rPr lang="en-US" sz="2900" dirty="0"/>
              <a:t>Eventual starvation</a:t>
            </a:r>
          </a:p>
          <a:p>
            <a:endParaRPr lang="en-US" dirty="0"/>
          </a:p>
        </p:txBody>
      </p:sp>
      <p:pic>
        <p:nvPicPr>
          <p:cNvPr id="8194" name="Picture 2" descr="https://upload.wikimedia.org/wikipedia/commons/thumb/b/b1/Ahimsa.svg/320px-Ahimsa.svg.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002950" y="587793"/>
            <a:ext cx="3309299" cy="5682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78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Siddhartha Gautama (563-483 BCE)</a:t>
            </a:r>
          </a:p>
        </p:txBody>
      </p:sp>
      <p:sp>
        <p:nvSpPr>
          <p:cNvPr id="3" name="Content Placeholder 2"/>
          <p:cNvSpPr>
            <a:spLocks noGrp="1"/>
          </p:cNvSpPr>
          <p:nvPr>
            <p:ph sz="half" idx="1"/>
          </p:nvPr>
        </p:nvSpPr>
        <p:spPr>
          <a:xfrm>
            <a:off x="667132" y="2414587"/>
            <a:ext cx="7028687" cy="3954313"/>
          </a:xfrm>
        </p:spPr>
        <p:txBody>
          <a:bodyPr>
            <a:normAutofit fontScale="92500" lnSpcReduction="20000"/>
          </a:bodyPr>
          <a:lstStyle/>
          <a:p>
            <a:r>
              <a:rPr lang="en-US" dirty="0"/>
              <a:t>Kshatriya family in the Himalayan mountains</a:t>
            </a:r>
          </a:p>
          <a:p>
            <a:r>
              <a:rPr lang="en-US" dirty="0"/>
              <a:t>Abandoned family for life of asceticism</a:t>
            </a:r>
          </a:p>
          <a:p>
            <a:pPr lvl="1"/>
            <a:r>
              <a:rPr lang="en-US" dirty="0"/>
              <a:t>6 years of meditation</a:t>
            </a:r>
          </a:p>
          <a:p>
            <a:pPr lvl="1"/>
            <a:r>
              <a:rPr lang="en-US" dirty="0"/>
              <a:t>Determined that asceticism did nothing for a life of spiritual insight</a:t>
            </a:r>
          </a:p>
          <a:p>
            <a:pPr lvl="1"/>
            <a:r>
              <a:rPr lang="en-US" dirty="0"/>
              <a:t>Adopted “Middle Path” of moderation</a:t>
            </a:r>
          </a:p>
          <a:p>
            <a:r>
              <a:rPr lang="en-US" dirty="0"/>
              <a:t>Gained insight while sitting under a tree on the Ganges River</a:t>
            </a:r>
          </a:p>
          <a:p>
            <a:pPr lvl="1"/>
            <a:r>
              <a:rPr lang="en-US" dirty="0"/>
              <a:t>The Buddha (Enlightened One)</a:t>
            </a:r>
          </a:p>
          <a:p>
            <a:pPr lvl="1"/>
            <a:r>
              <a:rPr lang="en-US" dirty="0"/>
              <a:t>Four Noble Truths</a:t>
            </a:r>
          </a:p>
          <a:p>
            <a:pPr lvl="1"/>
            <a:r>
              <a:rPr lang="en-US" dirty="0"/>
              <a:t>Eightfold Path</a:t>
            </a:r>
          </a:p>
          <a:p>
            <a:pPr marL="365760" lvl="1" indent="0">
              <a:buNone/>
            </a:pPr>
            <a:endParaRPr lang="en-US" dirty="0"/>
          </a:p>
        </p:txBody>
      </p:sp>
      <p:pic>
        <p:nvPicPr>
          <p:cNvPr id="11266" name="Picture 2" descr="https://upload.wikimedia.org/wikipedia/commons/thumb/e/e2/Birthplacebuddha.jpg/800px-Birthplacebuddha.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7695819" y="2061868"/>
            <a:ext cx="3920837" cy="43070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9088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Four Noble Truths</a:t>
            </a:r>
          </a:p>
        </p:txBody>
      </p:sp>
      <p:sp>
        <p:nvSpPr>
          <p:cNvPr id="6" name="Content Placeholder 5"/>
          <p:cNvSpPr>
            <a:spLocks noGrp="1"/>
          </p:cNvSpPr>
          <p:nvPr>
            <p:ph sz="half" idx="1"/>
          </p:nvPr>
        </p:nvSpPr>
        <p:spPr/>
        <p:txBody>
          <a:bodyPr>
            <a:normAutofit fontScale="85000" lnSpcReduction="20000"/>
          </a:bodyPr>
          <a:lstStyle/>
          <a:p>
            <a:endParaRPr lang="en-US" dirty="0"/>
          </a:p>
        </p:txBody>
      </p:sp>
      <p:sp>
        <p:nvSpPr>
          <p:cNvPr id="9" name="Content Placeholder 8"/>
          <p:cNvSpPr>
            <a:spLocks noGrp="1"/>
          </p:cNvSpPr>
          <p:nvPr>
            <p:ph sz="half" idx="2"/>
          </p:nvPr>
        </p:nvSpPr>
        <p:spPr/>
        <p:txBody>
          <a:bodyPr>
            <a:normAutofit fontScale="85000" lnSpcReduction="20000"/>
          </a:bodyPr>
          <a:lstStyle/>
          <a:p>
            <a:r>
              <a:rPr lang="en-US" dirty="0"/>
              <a:t>Life is suffering</a:t>
            </a:r>
          </a:p>
          <a:p>
            <a:r>
              <a:rPr lang="en-US" dirty="0"/>
              <a:t>Suffering arises from desire</a:t>
            </a:r>
          </a:p>
          <a:p>
            <a:r>
              <a:rPr lang="en-US" dirty="0"/>
              <a:t>The solution to suffering lies in the curbing of those desires</a:t>
            </a:r>
          </a:p>
          <a:p>
            <a:r>
              <a:rPr lang="en-US" dirty="0"/>
              <a:t>Desire can be curbed by following the Eightfold Path</a:t>
            </a:r>
          </a:p>
          <a:p>
            <a:endParaRPr lang="en-US" dirty="0"/>
          </a:p>
          <a:p>
            <a:endParaRPr lang="en-US" dirty="0"/>
          </a:p>
          <a:p>
            <a:pPr marL="0" indent="0">
              <a:buNone/>
            </a:pPr>
            <a:r>
              <a:rPr lang="en-US" dirty="0"/>
              <a:t>Aka “dharma” (law)</a:t>
            </a:r>
          </a:p>
          <a:p>
            <a:endParaRPr lang="en-US" dirty="0"/>
          </a:p>
        </p:txBody>
      </p:sp>
      <p:pic>
        <p:nvPicPr>
          <p:cNvPr id="15364" name="Picture 4" descr="http://newbuddhist.com/uploads/FileUpload/b9/6379a99a2f7b2796197c76d4bc49ff.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477278" y="2285999"/>
            <a:ext cx="4360644"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6179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sp>
        <p:nvSpPr>
          <p:cNvPr id="4" name="Content Placeholder 3"/>
          <p:cNvSpPr>
            <a:spLocks noGrp="1"/>
          </p:cNvSpPr>
          <p:nvPr>
            <p:ph sz="half" idx="2"/>
          </p:nvPr>
        </p:nvSpPr>
        <p:spPr>
          <a:xfrm>
            <a:off x="1957388" y="5410200"/>
            <a:ext cx="8305800" cy="990600"/>
          </a:xfrm>
        </p:spPr>
        <p:txBody>
          <a:bodyPr>
            <a:normAutofit/>
          </a:bodyPr>
          <a:lstStyle/>
          <a:p>
            <a:pPr marL="0" indent="0" algn="ctr">
              <a:buNone/>
            </a:pPr>
            <a:r>
              <a:rPr lang="en-US" dirty="0"/>
              <a:t>Site of the First Sermon where Buddha preached on the </a:t>
            </a:r>
          </a:p>
          <a:p>
            <a:pPr marL="0" indent="0" algn="ctr">
              <a:buNone/>
            </a:pPr>
            <a:r>
              <a:rPr lang="en-US" dirty="0"/>
              <a:t>Four Noble Truths</a:t>
            </a:r>
          </a:p>
        </p:txBody>
      </p:sp>
      <p:sp>
        <p:nvSpPr>
          <p:cNvPr id="5" name="Text Placeholder 4"/>
          <p:cNvSpPr>
            <a:spLocks noGrp="1"/>
          </p:cNvSpPr>
          <p:nvPr>
            <p:ph type="body" sz="quarter" idx="3"/>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12290" name="Picture 2" descr="https://upload.wikimedia.org/wikipedia/commons/7/78/Sarnath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62201" y="457200"/>
            <a:ext cx="7496175"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0003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Eightfold Path</a:t>
            </a:r>
          </a:p>
        </p:txBody>
      </p:sp>
      <p:pic>
        <p:nvPicPr>
          <p:cNvPr id="7" name="Picture 2" descr="http://knxtoday.com/wp-content/uploads/2013/09/eightfold-path.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58893" y="2033587"/>
            <a:ext cx="7485207" cy="441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994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Buddhism</a:t>
            </a:r>
          </a:p>
        </p:txBody>
      </p:sp>
      <p:sp>
        <p:nvSpPr>
          <p:cNvPr id="8" name="Content Placeholder 7"/>
          <p:cNvSpPr>
            <a:spLocks noGrp="1"/>
          </p:cNvSpPr>
          <p:nvPr>
            <p:ph sz="half" idx="1"/>
          </p:nvPr>
        </p:nvSpPr>
        <p:spPr>
          <a:xfrm>
            <a:off x="1298448" y="2560320"/>
            <a:ext cx="4718304" cy="3783330"/>
          </a:xfrm>
        </p:spPr>
        <p:txBody>
          <a:bodyPr>
            <a:normAutofit fontScale="70000" lnSpcReduction="20000"/>
          </a:bodyPr>
          <a:lstStyle/>
          <a:p>
            <a:r>
              <a:rPr lang="en-US" dirty="0"/>
              <a:t>Emphasis on the individual</a:t>
            </a:r>
          </a:p>
          <a:p>
            <a:pPr lvl="1"/>
            <a:r>
              <a:rPr lang="en-US" dirty="0"/>
              <a:t>People are composite beings with out a “soul” that exists in the afterlife</a:t>
            </a:r>
          </a:p>
          <a:p>
            <a:r>
              <a:rPr lang="en-US" dirty="0"/>
              <a:t>Denial of the usefulness of gods</a:t>
            </a:r>
          </a:p>
          <a:p>
            <a:r>
              <a:rPr lang="en-US" dirty="0"/>
              <a:t>Live in moderation</a:t>
            </a:r>
          </a:p>
          <a:p>
            <a:r>
              <a:rPr lang="en-US" dirty="0"/>
              <a:t>Minimize desires in order to end suffering</a:t>
            </a:r>
          </a:p>
          <a:p>
            <a:r>
              <a:rPr lang="en-US" dirty="0"/>
              <a:t>Search for spiritual truth through meditation and self discipline</a:t>
            </a:r>
          </a:p>
          <a:p>
            <a:r>
              <a:rPr lang="en-US" dirty="0"/>
              <a:t>Nirvana: ultimate reward (“snuffing out the flame”)</a:t>
            </a:r>
          </a:p>
          <a:p>
            <a:pPr lvl="1"/>
            <a:r>
              <a:rPr lang="en-US" dirty="0"/>
              <a:t>Release from reincarnation cycles</a:t>
            </a:r>
          </a:p>
          <a:p>
            <a:pPr lvl="1"/>
            <a:r>
              <a:rPr lang="en-US" dirty="0"/>
              <a:t>Achievement of tranquility</a:t>
            </a:r>
          </a:p>
          <a:p>
            <a:endParaRPr lang="en-US" dirty="0"/>
          </a:p>
        </p:txBody>
      </p:sp>
      <p:sp>
        <p:nvSpPr>
          <p:cNvPr id="9" name="Content Placeholder 8"/>
          <p:cNvSpPr>
            <a:spLocks noGrp="1"/>
          </p:cNvSpPr>
          <p:nvPr>
            <p:ph sz="half" idx="2"/>
          </p:nvPr>
        </p:nvSpPr>
        <p:spPr/>
        <p:txBody>
          <a:bodyPr>
            <a:normAutofit fontScale="70000" lnSpcReduction="20000"/>
          </a:bodyPr>
          <a:lstStyle/>
          <a:p>
            <a:endParaRPr lang="en-US"/>
          </a:p>
        </p:txBody>
      </p:sp>
      <p:pic>
        <p:nvPicPr>
          <p:cNvPr id="17410" name="Picture 2" descr="http://www.herenow4u.net/fileadmin/v3media/pics/Jain_history/Buddha_00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15225" y="982132"/>
            <a:ext cx="3806316"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266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14338" name="Picture 2" descr="http://www.museocineseparma.org/risorse/dinastie/china-zhou1G.gif"/>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33700" y="674754"/>
            <a:ext cx="6324600" cy="6107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5567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Spread of Buddhism</a:t>
            </a:r>
          </a:p>
        </p:txBody>
      </p:sp>
      <p:sp>
        <p:nvSpPr>
          <p:cNvPr id="3" name="Content Placeholder 2"/>
          <p:cNvSpPr>
            <a:spLocks noGrp="1"/>
          </p:cNvSpPr>
          <p:nvPr>
            <p:ph sz="half" idx="1"/>
          </p:nvPr>
        </p:nvSpPr>
        <p:spPr/>
        <p:txBody>
          <a:bodyPr>
            <a:normAutofit fontScale="77500" lnSpcReduction="20000"/>
          </a:bodyPr>
          <a:lstStyle/>
          <a:p>
            <a:r>
              <a:rPr lang="en-US" dirty="0"/>
              <a:t>Buddha’s death</a:t>
            </a:r>
          </a:p>
          <a:p>
            <a:pPr lvl="1"/>
            <a:r>
              <a:rPr lang="en-US" dirty="0"/>
              <a:t>No instructions for followers— “Be your own lamp”</a:t>
            </a:r>
          </a:p>
          <a:p>
            <a:r>
              <a:rPr lang="en-US" dirty="0"/>
              <a:t>India, Central Asia, Southeast Asia, East Asia</a:t>
            </a:r>
          </a:p>
          <a:p>
            <a:r>
              <a:rPr lang="en-US" dirty="0"/>
              <a:t>Monasteries established</a:t>
            </a:r>
          </a:p>
          <a:p>
            <a:pPr lvl="1"/>
            <a:r>
              <a:rPr lang="en-US" dirty="0"/>
              <a:t>Hierarchies of monks and nuns</a:t>
            </a:r>
          </a:p>
          <a:p>
            <a:r>
              <a:rPr lang="en-US" dirty="0"/>
              <a:t>Stupas</a:t>
            </a:r>
          </a:p>
          <a:p>
            <a:pPr lvl="1"/>
            <a:r>
              <a:rPr lang="en-US" dirty="0"/>
              <a:t>Buddhist temples erected</a:t>
            </a:r>
          </a:p>
          <a:p>
            <a:pPr lvl="1"/>
            <a:r>
              <a:rPr lang="en-US" dirty="0"/>
              <a:t>Symbolized the universe</a:t>
            </a:r>
          </a:p>
          <a:p>
            <a:pPr lvl="1"/>
            <a:r>
              <a:rPr lang="en-US" dirty="0"/>
              <a:t>Remains of Buddha</a:t>
            </a:r>
          </a:p>
        </p:txBody>
      </p:sp>
      <p:sp>
        <p:nvSpPr>
          <p:cNvPr id="4" name="Content Placeholder 3"/>
          <p:cNvSpPr>
            <a:spLocks noGrp="1"/>
          </p:cNvSpPr>
          <p:nvPr>
            <p:ph sz="half" idx="2"/>
          </p:nvPr>
        </p:nvSpPr>
        <p:spPr/>
        <p:txBody>
          <a:bodyPr>
            <a:normAutofit fontScale="77500" lnSpcReduction="20000"/>
          </a:bodyPr>
          <a:lstStyle/>
          <a:p>
            <a:endParaRPr lang="en-US"/>
          </a:p>
        </p:txBody>
      </p:sp>
      <p:pic>
        <p:nvPicPr>
          <p:cNvPr id="10242" name="Picture 2" descr="The Spread of Buddhism"/>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31052" y="2076451"/>
            <a:ext cx="4762500" cy="39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488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Great Stupa</a:t>
            </a:r>
          </a:p>
        </p:txBody>
      </p:sp>
      <p:sp>
        <p:nvSpPr>
          <p:cNvPr id="3" name="Content Placeholder 2"/>
          <p:cNvSpPr>
            <a:spLocks noGrp="1"/>
          </p:cNvSpPr>
          <p:nvPr>
            <p:ph sz="half" idx="1"/>
          </p:nvPr>
        </p:nvSpPr>
        <p:spPr>
          <a:xfrm>
            <a:off x="2133600" y="5875868"/>
            <a:ext cx="7924800" cy="1724027"/>
          </a:xfrm>
        </p:spPr>
        <p:txBody>
          <a:bodyPr/>
          <a:lstStyle/>
          <a:p>
            <a:pPr marL="0" indent="0" algn="ctr">
              <a:buNone/>
            </a:pPr>
            <a:r>
              <a:rPr lang="en-US" dirty="0"/>
              <a:t>The Great Stupa</a:t>
            </a:r>
          </a:p>
          <a:p>
            <a:pPr marL="0" indent="0" algn="ctr">
              <a:buNone/>
            </a:pPr>
            <a:r>
              <a:rPr lang="en-US" dirty="0"/>
              <a:t>Built at the birthplace of </a:t>
            </a:r>
            <a:r>
              <a:rPr lang="en-US" dirty="0" err="1"/>
              <a:t>Ashoka’s</a:t>
            </a:r>
            <a:r>
              <a:rPr lang="en-US" dirty="0"/>
              <a:t> wife (India)</a:t>
            </a:r>
          </a:p>
        </p:txBody>
      </p:sp>
      <p:pic>
        <p:nvPicPr>
          <p:cNvPr id="18434" name="Picture 2" descr="https://ka-perseus-images.s3.amazonaws.com/d78ca89afe804e8e4bc5128f52ea586acd3ed3e0.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66900" y="457200"/>
            <a:ext cx="8458200" cy="5286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487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Transformation of Buddhism</a:t>
            </a:r>
          </a:p>
        </p:txBody>
      </p:sp>
      <p:sp>
        <p:nvSpPr>
          <p:cNvPr id="3" name="Content Placeholder 2"/>
          <p:cNvSpPr>
            <a:spLocks noGrp="1"/>
          </p:cNvSpPr>
          <p:nvPr>
            <p:ph idx="1"/>
          </p:nvPr>
        </p:nvSpPr>
        <p:spPr>
          <a:xfrm>
            <a:off x="1295402" y="2414587"/>
            <a:ext cx="8229600" cy="3957638"/>
          </a:xfrm>
        </p:spPr>
        <p:txBody>
          <a:bodyPr>
            <a:normAutofit fontScale="77500" lnSpcReduction="20000"/>
          </a:bodyPr>
          <a:lstStyle/>
          <a:p>
            <a:r>
              <a:rPr lang="en-US" dirty="0"/>
              <a:t>Buddha began to be worshipped as a god</a:t>
            </a:r>
          </a:p>
          <a:p>
            <a:r>
              <a:rPr lang="en-US" dirty="0"/>
              <a:t>Bodhisattvas </a:t>
            </a:r>
          </a:p>
          <a:p>
            <a:pPr lvl="1"/>
            <a:r>
              <a:rPr lang="en-US" dirty="0"/>
              <a:t>Men/women who achieve nirvana but choose to be reincarnated in human bodies in order to help others</a:t>
            </a:r>
          </a:p>
          <a:p>
            <a:r>
              <a:rPr lang="en-US" dirty="0"/>
              <a:t>Art</a:t>
            </a:r>
          </a:p>
          <a:p>
            <a:pPr lvl="1"/>
            <a:r>
              <a:rPr lang="en-US" dirty="0"/>
              <a:t>Early art portrayed symbols rather than the Buddha himself</a:t>
            </a:r>
          </a:p>
          <a:p>
            <a:pPr lvl="1"/>
            <a:r>
              <a:rPr lang="en-US" dirty="0"/>
              <a:t>2</a:t>
            </a:r>
            <a:r>
              <a:rPr lang="en-US" baseline="30000" dirty="0"/>
              <a:t>nd</a:t>
            </a:r>
            <a:r>
              <a:rPr lang="en-US" dirty="0"/>
              <a:t> century CE: statues of Buddha appear</a:t>
            </a:r>
          </a:p>
          <a:p>
            <a:pPr lvl="2"/>
            <a:r>
              <a:rPr lang="en-US" dirty="0"/>
              <a:t>Syncretism of Buddhist and Greek styles</a:t>
            </a:r>
          </a:p>
          <a:p>
            <a:r>
              <a:rPr lang="en-US" dirty="0"/>
              <a:t>Mahayana Buddhism (Great Vehicle)</a:t>
            </a:r>
          </a:p>
          <a:p>
            <a:pPr lvl="1"/>
            <a:r>
              <a:rPr lang="en-US" dirty="0"/>
              <a:t>Embraced “modern” aspects of the religion</a:t>
            </a:r>
          </a:p>
          <a:p>
            <a:r>
              <a:rPr lang="en-US" dirty="0" err="1"/>
              <a:t>Theraveda</a:t>
            </a:r>
            <a:r>
              <a:rPr lang="en-US" dirty="0"/>
              <a:t> Buddhism (Teachings of the Elders)</a:t>
            </a:r>
          </a:p>
          <a:p>
            <a:pPr lvl="1"/>
            <a:r>
              <a:rPr lang="en-US" dirty="0"/>
              <a:t>Closest to original teachings </a:t>
            </a:r>
          </a:p>
        </p:txBody>
      </p:sp>
      <p:pic>
        <p:nvPicPr>
          <p:cNvPr id="14338" name="Picture 2" descr="https://upload.wikimedia.org/wikipedia/commons/0/0e/Golden_buddha.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534398" y="3543301"/>
            <a:ext cx="2362200" cy="2490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154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Gandharan</a:t>
            </a:r>
            <a:r>
              <a:rPr lang="en-US" dirty="0"/>
              <a:t> Art </a:t>
            </a:r>
          </a:p>
        </p:txBody>
      </p:sp>
      <p:sp>
        <p:nvSpPr>
          <p:cNvPr id="7" name="Content Placeholder 6"/>
          <p:cNvSpPr>
            <a:spLocks noGrp="1"/>
          </p:cNvSpPr>
          <p:nvPr>
            <p:ph idx="1"/>
          </p:nvPr>
        </p:nvSpPr>
        <p:spPr/>
        <p:txBody>
          <a:bodyPr/>
          <a:lstStyle/>
          <a:p>
            <a:endParaRPr lang="en-US" dirty="0"/>
          </a:p>
        </p:txBody>
      </p:sp>
      <p:pic>
        <p:nvPicPr>
          <p:cNvPr id="13314" name="Picture 2" descr="https://upload.wikimedia.org/wikipedia/commons/thumb/9/99/Buddha_Victoria_%26_Albert.jpg/800px-Buddha_Victoria_%26_Alber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00800" y="304800"/>
            <a:ext cx="4114800" cy="6172200"/>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Buddha statu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52600" y="1600201"/>
            <a:ext cx="3200400" cy="505326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polyvore.com/cgi/img-thing?.out=jpg&amp;size=l&amp;tid=15276955"/>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752109" y="3356264"/>
            <a:ext cx="153785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5885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Hinduism</a:t>
            </a:r>
          </a:p>
        </p:txBody>
      </p:sp>
      <p:sp>
        <p:nvSpPr>
          <p:cNvPr id="3" name="Content Placeholder 2"/>
          <p:cNvSpPr>
            <a:spLocks noGrp="1"/>
          </p:cNvSpPr>
          <p:nvPr>
            <p:ph sz="half" idx="1"/>
          </p:nvPr>
        </p:nvSpPr>
        <p:spPr/>
        <p:txBody>
          <a:bodyPr>
            <a:normAutofit fontScale="85000" lnSpcReduction="10000"/>
          </a:bodyPr>
          <a:lstStyle/>
          <a:p>
            <a:r>
              <a:rPr lang="en-US" dirty="0"/>
              <a:t>Result of Vedic religion adjusting to Jainism and Buddhism</a:t>
            </a:r>
          </a:p>
          <a:p>
            <a:pPr lvl="1"/>
            <a:r>
              <a:rPr lang="en-US" dirty="0"/>
              <a:t>Vedic transformed by 4</a:t>
            </a:r>
            <a:r>
              <a:rPr lang="en-US" baseline="30000" dirty="0"/>
              <a:t>th</a:t>
            </a:r>
            <a:r>
              <a:rPr lang="en-US" dirty="0"/>
              <a:t> century CE</a:t>
            </a:r>
          </a:p>
          <a:p>
            <a:r>
              <a:rPr lang="en-US" dirty="0"/>
              <a:t>Includes aspects of Buddhism, fertility rituals, other religions</a:t>
            </a:r>
          </a:p>
          <a:p>
            <a:r>
              <a:rPr lang="en-US" dirty="0"/>
              <a:t>Emphasis of individual devotion to a single god</a:t>
            </a:r>
          </a:p>
          <a:p>
            <a:pPr lvl="1"/>
            <a:endParaRPr lang="en-US" dirty="0"/>
          </a:p>
          <a:p>
            <a:endParaRPr lang="en-US" dirty="0"/>
          </a:p>
        </p:txBody>
      </p:sp>
      <p:sp>
        <p:nvSpPr>
          <p:cNvPr id="4" name="Content Placeholder 3"/>
          <p:cNvSpPr>
            <a:spLocks noGrp="1"/>
          </p:cNvSpPr>
          <p:nvPr>
            <p:ph sz="half" idx="2"/>
          </p:nvPr>
        </p:nvSpPr>
        <p:spPr/>
        <p:txBody>
          <a:bodyPr>
            <a:normAutofit fontScale="85000" lnSpcReduction="10000"/>
          </a:bodyPr>
          <a:lstStyle/>
          <a:p>
            <a:r>
              <a:rPr lang="en-US" dirty="0"/>
              <a:t>330 million gods (?)</a:t>
            </a:r>
          </a:p>
          <a:p>
            <a:pPr lvl="1"/>
            <a:r>
              <a:rPr lang="en-US" dirty="0"/>
              <a:t>All gods are manifestations of a single divine force</a:t>
            </a:r>
          </a:p>
          <a:p>
            <a:pPr lvl="1"/>
            <a:r>
              <a:rPr lang="en-US" dirty="0"/>
              <a:t>Vishnu: the preserver</a:t>
            </a:r>
          </a:p>
          <a:p>
            <a:pPr lvl="2"/>
            <a:r>
              <a:rPr lang="en-US" dirty="0"/>
              <a:t>Appears as </a:t>
            </a:r>
            <a:r>
              <a:rPr lang="en-US" dirty="0" err="1"/>
              <a:t>avataras</a:t>
            </a:r>
            <a:r>
              <a:rPr lang="en-US" dirty="0"/>
              <a:t> (incarnations)</a:t>
            </a:r>
          </a:p>
          <a:p>
            <a:pPr lvl="3"/>
            <a:r>
              <a:rPr lang="en-US" dirty="0"/>
              <a:t>Rama (hero)</a:t>
            </a:r>
          </a:p>
          <a:p>
            <a:pPr lvl="3"/>
            <a:r>
              <a:rPr lang="en-US" dirty="0"/>
              <a:t>Krishna (cow herd god)</a:t>
            </a:r>
          </a:p>
          <a:p>
            <a:pPr lvl="3"/>
            <a:r>
              <a:rPr lang="en-US" dirty="0"/>
              <a:t>Buddha (rival religion)</a:t>
            </a:r>
          </a:p>
          <a:p>
            <a:pPr lvl="1"/>
            <a:r>
              <a:rPr lang="en-US" dirty="0"/>
              <a:t>Shiva: creation and destruction</a:t>
            </a:r>
          </a:p>
          <a:p>
            <a:pPr lvl="1"/>
            <a:r>
              <a:rPr lang="en-US" dirty="0"/>
              <a:t>Devi: fertility</a:t>
            </a:r>
          </a:p>
        </p:txBody>
      </p:sp>
    </p:spTree>
    <p:extLst>
      <p:ext uri="{BB962C8B-B14F-4D97-AF65-F5344CB8AC3E}">
        <p14:creationId xmlns:p14="http://schemas.microsoft.com/office/powerpoint/2010/main" val="38464654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2" descr="http://myfantasticindia.com/wp-content/uploads/2013/08/hinduism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48400" y="2291378"/>
            <a:ext cx="3981450" cy="2370495"/>
          </a:xfrm>
          <a:prstGeom prst="rect">
            <a:avLst/>
          </a:prstGeom>
          <a:noFill/>
          <a:extLst>
            <a:ext uri="{909E8E84-426E-40DD-AFC4-6F175D3DCCD1}">
              <a14:hiddenFill xmlns:a14="http://schemas.microsoft.com/office/drawing/2010/main">
                <a:solidFill>
                  <a:srgbClr val="FFFFFF"/>
                </a:solidFill>
              </a14:hiddenFill>
            </a:ext>
          </a:extLst>
        </p:spPr>
      </p:pic>
      <p:pic>
        <p:nvPicPr>
          <p:cNvPr id="20482" name="Picture 2" descr="https://upload.wikimedia.org/wikipedia/commons/thumb/b/bf/Shiva_as_the_Lord_of_Dance_LACMA_edit.jpg/800px-Shiva_as_the_Lord_of_Dance_LACMA_edi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1200" y="990600"/>
            <a:ext cx="3867150" cy="497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131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Hindu Worship</a:t>
            </a:r>
          </a:p>
        </p:txBody>
      </p:sp>
      <p:sp>
        <p:nvSpPr>
          <p:cNvPr id="3" name="Content Placeholder 2"/>
          <p:cNvSpPr>
            <a:spLocks noGrp="1"/>
          </p:cNvSpPr>
          <p:nvPr>
            <p:ph idx="1"/>
          </p:nvPr>
        </p:nvSpPr>
        <p:spPr>
          <a:xfrm>
            <a:off x="1295401" y="2556931"/>
            <a:ext cx="9601196" cy="3829581"/>
          </a:xfrm>
        </p:spPr>
        <p:txBody>
          <a:bodyPr>
            <a:normAutofit fontScale="77500" lnSpcReduction="20000"/>
          </a:bodyPr>
          <a:lstStyle/>
          <a:p>
            <a:r>
              <a:rPr lang="en-US" dirty="0"/>
              <a:t>Gave the people a personal deity with whom they could make divine and direct connections</a:t>
            </a:r>
          </a:p>
          <a:p>
            <a:pPr lvl="1"/>
            <a:r>
              <a:rPr lang="en-US" dirty="0"/>
              <a:t>Direct opposition to </a:t>
            </a:r>
            <a:r>
              <a:rPr lang="en-US" dirty="0" err="1"/>
              <a:t>Theraveda</a:t>
            </a:r>
            <a:r>
              <a:rPr lang="en-US" dirty="0"/>
              <a:t> Buddhism</a:t>
            </a:r>
          </a:p>
          <a:p>
            <a:r>
              <a:rPr lang="en-US" dirty="0"/>
              <a:t>Temples</a:t>
            </a:r>
          </a:p>
          <a:p>
            <a:pPr lvl="1"/>
            <a:r>
              <a:rPr lang="en-US" dirty="0"/>
              <a:t>“plain” and elaborate</a:t>
            </a:r>
          </a:p>
          <a:p>
            <a:r>
              <a:rPr lang="en-US" dirty="0"/>
              <a:t>Statues</a:t>
            </a:r>
          </a:p>
          <a:p>
            <a:pPr lvl="1"/>
            <a:r>
              <a:rPr lang="en-US" dirty="0"/>
              <a:t>Embodied by gods</a:t>
            </a:r>
          </a:p>
          <a:p>
            <a:r>
              <a:rPr lang="en-US" dirty="0"/>
              <a:t>Puja: service to deity</a:t>
            </a:r>
          </a:p>
          <a:p>
            <a:pPr lvl="1"/>
            <a:r>
              <a:rPr lang="en-US" dirty="0"/>
              <a:t>Bathing, clothing, feeding statues</a:t>
            </a:r>
          </a:p>
          <a:p>
            <a:r>
              <a:rPr lang="en-US" dirty="0"/>
              <a:t>Pilgrimages</a:t>
            </a:r>
          </a:p>
          <a:p>
            <a:pPr lvl="1"/>
            <a:r>
              <a:rPr lang="en-US" dirty="0"/>
              <a:t>Temples, shrines, sacred locations</a:t>
            </a:r>
          </a:p>
          <a:p>
            <a:pPr lvl="1"/>
            <a:r>
              <a:rPr lang="en-US" dirty="0"/>
              <a:t>Ganges River</a:t>
            </a:r>
          </a:p>
        </p:txBody>
      </p:sp>
      <p:pic>
        <p:nvPicPr>
          <p:cNvPr id="21506" name="Picture 2" descr="https://upload.wikimedia.org/wikipedia/commons/9/93/Angot_war.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24600" y="3124201"/>
            <a:ext cx="3810000" cy="260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937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270794"/>
            <a:ext cx="8229600" cy="1143000"/>
          </a:xfrm>
        </p:spPr>
        <p:txBody>
          <a:bodyPr/>
          <a:lstStyle/>
          <a:p>
            <a:r>
              <a:rPr lang="en-US" dirty="0"/>
              <a:t>Angkor </a:t>
            </a:r>
            <a:r>
              <a:rPr lang="en-US" dirty="0" err="1"/>
              <a:t>Wat</a:t>
            </a:r>
            <a:endParaRPr lang="en-US" dirty="0"/>
          </a:p>
        </p:txBody>
      </p:sp>
      <p:sp>
        <p:nvSpPr>
          <p:cNvPr id="3" name="Content Placeholder 2"/>
          <p:cNvSpPr>
            <a:spLocks noGrp="1"/>
          </p:cNvSpPr>
          <p:nvPr>
            <p:ph idx="1"/>
          </p:nvPr>
        </p:nvSpPr>
        <p:spPr>
          <a:xfrm>
            <a:off x="889000" y="2566194"/>
            <a:ext cx="4114800" cy="4678363"/>
          </a:xfrm>
        </p:spPr>
        <p:txBody>
          <a:bodyPr/>
          <a:lstStyle/>
          <a:p>
            <a:r>
              <a:rPr lang="en-US" dirty="0"/>
              <a:t>Built as a temple to honor Vishnu in 12</a:t>
            </a:r>
            <a:r>
              <a:rPr lang="en-US" baseline="30000" dirty="0"/>
              <a:t>th</a:t>
            </a:r>
            <a:r>
              <a:rPr lang="en-US" dirty="0"/>
              <a:t> century</a:t>
            </a:r>
          </a:p>
          <a:p>
            <a:r>
              <a:rPr lang="en-US" dirty="0"/>
              <a:t>Eventually transformed to Buddhist temple</a:t>
            </a:r>
          </a:p>
          <a:p>
            <a:r>
              <a:rPr lang="en-US" dirty="0"/>
              <a:t>Largest religious temple in the world</a:t>
            </a:r>
          </a:p>
        </p:txBody>
      </p:sp>
      <p:sp>
        <p:nvSpPr>
          <p:cNvPr id="4" name="AutoShape 4" descr="data:image/jpeg;base64,/9j/4AAQSkZJRgABAQAAAQABAAD/2wCEAAkGBxQTEhUUExQWFBUXFRwYGBgXGBYcGBgcHBkaGRoYHBgdHSggGBomHB4aITEhJiorLi4uFx8zODQtNygtLisBCgoKDg0OGxAQGzclICQvLCw0NCw0LSwsLDQsLCwsLCwsLCw2LCwsLCwsLCwsLCwsLCwsLCwsLCwsLCwsLCwsLP/AABEIAKgBKwMBIgACEQEDEQH/xAAbAAABBQEBAAAAAAAAAAAAAAAFAAEDBAYCB//EAEIQAAIBAwMBBgMFBQYEBwEAAAECEQADIQQSMUEFEyJRYXEGMoFCkaGx0RQjYsHwFTNSkuHxFkNyogckNFOTstLi/8QAGgEAAwEBAQEAAAAAAAAAAAAAAAECAwQFBv/EADERAAICAQMDAgMIAQUAAAAAAAABAhEDEiExBBNRBUEiYdEUFXGBobHB8OEjQlKR8f/aAAwDAQACEQMRAD8A24FdU0U9elZ5Iq6imAroUWKhAU4FIU9KwoQFPFKnpWOhRTxSp6VhQ0U8UqjsalHLKpkoYYeRpWOiSKeKenosKA/xH2wNMqcbncAAgnH2jj6D60U09wOoZeGEivMPijtQ3tc20qVtEW1AvFZ/x+GeZJ8Q2/JyYFa/4R17GbL9FDKTc3tnkccccT1rN5KnRv2f9PUaSKeKenirsxo5iniuqeiwo4ilFd0qLCjmKUV3SpWGk5ilFdUoosKGilTxSiiwoanp4pRSsKGpU8UqLHQ1KKelRYUNFPFPSpWFDRSinpUWOgYKemFPWoqHFPTCuhSsKHp6anpWFD0qVPSsKFSJjnFPWV+OO1+77q0CNzMHMkjCnw52kfNB8xtGOoTdKyoxt0He29f3Fh7sFiowAJJJwMSJE5PoDWH+Ee0nRgzyQX2udjyd2d3y+efrUfx320LmmsWz3e7vCWDFhhVlWBEece5+oHdkWj3LNtQkT/zH2mGacAegz7etYZJ2k0dWHHVpnrlQ67UC3bd2O0KhYk8CBM45qr8Pag3NNbY7Z2wdpJWVO2ATkjHJqv8AGOoVNFf3bZa04CsY3eEyOQTicAzjFbp2crjTo8i7LuOzAv3LbnLZElmY54EAYnj6eW07Bvd1es5sIpO0wMw3kwECTGP1rz/sy4ha0pt7m3AGQM/MPmBnhh9VHlWy7hbbWgLEsGUgwMHHLFj+Hkawy7SO2CuNHqUU8Vyrg5BBEnI9DB/HFB/iPtv9n7sArud/tcbR8x9+B9a2bpWcSjbpBqub1wKpZjCqCSTwAMk0rNwMoYcESPrWW/8AErtLutIFDQ124qj5pgHcYK8EQOo60IEt6LXw38TrqXdZUAse7EruKjzAOTifSfatHXjvY3aGyWVlGxwQDduZg9V5iB9xr16xdDqrDhlDD2IkVEZO2ma5YJU0SU9NSqzEelSpUhj0qanoAVD+2e17emTfcPoFEbm9hOaIVjvj9tjWboQiDHeKcrJHhmDtldxmQMZnipk6VlRjboN9g/EFrVA7AVYCSrRMeYjkUWrz/wCALly9cRjBFu3DOoHimNiloywUkETjb9K9ApQk2txzhpdCpU9KqsmhUqVKix0KlSpUWFAunFMKcVrZNHVOKC6T4o09xwiMSWbarbTtY8QD70apWmU4tcj04phXQpNhpA3avxPY09wWrhcuQDCqT80xJ4HFR6T4rsuwXbcViQIKr1O2YDExP4Zry34ivI2t1DDvUi9EHOQYJH8JMsB5HrNX9NqQVPhvvtb5gApUmMYWJEA8+0VjObT2OiGGLW57FXj3xV2nu7RumVhXFsCbg+UAEmMTJOR5CvXNE+62jRBZFMeUgGK8K7c17d/fcMdjXHcLyCGOJ8hEGek1pyjKCqRb+I7p7xflfaDgl2icTLCPIiPSiHY1oGwzG0N8kgEABstESMiGifxrNHUBkPjfLfaA6z4cycfjR7snX3AbFs+LvVIUk/ZSQR9AeIgxWU4tQR0xfxM9P+Erp7kW2CrcUbmRQYUMzbemZgn61kvjntA6m6iW0lbJvW3LkBd/hUQeZEMeOlA+30YsbguG6QApLAAgrPh8IAHMnHWgz6u4I8I4kROMUoydbC7XxWcdmXXVw6qBEljuwQYWASIDDnmtFoO30JQFkLSNiFh4ZU4J6ARPvFZhLr5AMAndAE5IAPTjAoeNeO9JJbAhSpC7TBB6flVyx9wpfAeuaf4qGlslNiuVmCphQTEgjMy5nH+L6nP/ABF2gbuvvEM0I621gPAVQd0FGH2jMx19KC6Lt13UgJMDbuJSRBgQu3kiOsfWpbWmuG6QjKzKC0HEFYMA5kgegqd4rSxaFepHp/wbqiy3EM+BgRIYYYfxEk5B++st/wCLOuUvpAryqvcLhYJDKbQ+jAFvvoJorWqMsjbS2Wi6VJjnyJoV2toLqs3fCTAiWHG37MCIwvrxTxtcMmeOnqC/Yeq3I7C40AEEsoJ4kwR5ZMelep/DbTpbOSfABJAHGOBXkPYeqRbSg+FndlwJ3npmRwGGBPyjzr1j4WBFllIA23GAUSQogYBPPn9aniYsm8AzSod2z2umnXc/XgeeRP1gz9DQTQ/Hdm5cCBGA4LdFPqeg/Q03kinTZz6WzWUqg0msS4JRg3t0nz8qsVdioVKlSosdCprlsMCrAFSIIPBBwQfSnobe7e06XGttcAdYkQcT7UnJLkEiXsTRpasIiKEUDgefU+pPnV6hmh7WslB+8UeIqATBmSR+FT6ztSzajvLiru46yPPHT14pKSobW5cpUwM5FdU7FQ1PSpUWOhUqaaeiwoFCsp8fdpj9n7q29su1xQ6lhKqCZb6OFB+vlWW/411AwbqfXZPvQe9qbbszMELO+5vGw3EsGJgMAM5wKUsia4OiOBp22E9NqR3a2yoF187oOxTMqCYkdDPA56V6V8Oau29lES4Ha2io/wDiBAjIOcxg9a8pftDd8zMx6A3XKgdRt3cenFT9nduvp3d7JVS8bifFujgeImPpWcJaWaTxuSPR/iT4mTRlAyFy4JAVlBAEZ8REjPTioOzvjC26l7idygUsSWDZBiIUSawWu+InvMj3WVmt5XgKPPwDwknGSPSqia8AtG2GEESSsTMRxVvJuZSwS07Vf6EGhs3rmoabh3M3eGSfECVJjdnjjyg+Vam/aNxkUXHRWIBgTLebBpH19OtZnSvYW4jtbACkcO089M4ovZ1rtP8AdlcHwqSNpABkecHgxjiufNkp2apadjbdj/FNhLSpffu2QBBIclwqqN87ZyZ58jXkuq7JYlohVIkMVkGGgZHnIzHJI9zGvS0uQtxQS23a4GAxJ+yZz1njFVPDwq3HM4G+ZJ4xH38VrDM9NoO1Hkht9kgD5iZgiEkE8mJYeZ+oqxrNTbVLVuAzW25Ft1JBmfEQ0ZiROdvFWV1NwiyXcMHQEDK43yQx6wPXgCKbtjQW3UEr4fl3AgBjtkNtHmCc9fpWSz6paZBFeAemt73Ura/d5mWDeGAJAIA5MfUn1o1b8SnwINvyszbFG2JBMRnPSJkc0C0/ZOntwwa6HHPyxx5zkfSiF3RWwTtbO7KXNzHIJjbtlRIMA9AKucorgbuK3OSiOZF1U35O1cj7MDcADx069MVVTsG0LttTcLuzHDqdpB6kqwIjJgZmBmRRXRaVVKy6FVEqYIAIO4yIHl/285MVhoVvX7byuVK7W8Mhp2gEfNyTOTxJxWUM7UqvYn8S/c7BtWHRO9VbineUIaSWHEkQMcmSPF0ihfbN5rbvst7hwu0sIwpHInEg5/StCNO4tgPpVCqucsOJMEnlsqYHnVZ7Dvb2WNL3ZU7nhxuffCoSpiAcx9a1Undvc0+QJ7PUuGYhVYQSS+Z9iPXpIxHWudTvFtt9tQIBDFwNsD7ORMjp61Pe0V607lkgvbVl9hlmwcnIn6VZXsjUNad9q7RMjdzxMH8fpVXTsCDs17LWkZmCOjsVOWIOPHHsIPPAxmig+KBbVRb1LYDEbYyWAmQTlp9wOlCNJ2gbVpVUIrBzCr80FWgnMEZIj1UiuO2LZvIGUrbIglREEnGBA6xn3PXEOS1bkOW1UTanX6zUt+9uOVDCVjgr4g+AJAOMcc1PZDhmLFW2k7VCmACNpJMZODyPPzmgt/V3kYCBbuQAY4AggttjxEyZ85iDRbs0xdF64JtHYo3FcuQRKkZXI8pO6MxjLJb3YQijU/AvbJ73uwLfdtJZlI3G4erAwRIUtgECenTfX9bbRSzOoUcmR5x+dePX1d+7YgsWQEW5jafI4k+/n7ChnaJu7N9yyTJIJIwfcQB/vWuKW1EvEm7PQ/8AxP7d7q0lq1dK3WcFu7ubbioA2YUzBP5VgxrbgE39RedRDEd7cZSBmDJyD/Oqmu0ig7TbuKV5hQCYPiI8wfXy9KCdv6rc5S2bkA+LvGEk+UDAAiuiPxbIFBRPUrnxXv0Yt7rtk7Je6SrtBOPCxDQZ8sR5ZGItaxVBg3O9ckNcZkYFRwJaCrQAZmCDEYz329pz+zWLgW4AEVW3kEHAypkyDOAfOs/odSoVg24kbdsRyGHI6rtkQMyRWNWiZR32RstBYm6VcgW2PhfxQq53MDIkfLMGc881d1vbzoyW1IuKPDb2OxFshZjcQNwBjPmntWS02tQLe2bgSvDAYBcZEHhR+JFP2JrbS7rLSe8bw3CAAhiASCNx5YRPlzWHbasdcGlHx1fsBVa7JYDEAiI+wehGMetOPj3U3iiki2EIJbjIkyffiDiayVo24KXWWNhCtbMS4aTuLCDyST5YFF+zLdxWVAjKj2yoJlGfK9ImCTAOODxE0SbjEFC2aXTfHV8+PvCciFKCCCDBiBj69Kq9r/Gmp1R2WBClIfb5geLB4B8gTjGazmvYiyzZK98RHRYwFCngR0/TE2ndUQXlDWmXKksTnMAQAoPUA+uTQpOt2Tp3Llm/ft2+87xoDYhzt6HfHJExBxEe1eldmanWNaQ7pkcm0JPr/ej8q81uvdDG0fE1yH3LJwUVjKkDaM4G2ME9K7Or05y12+TAkhwBx0GwwPrWUMmngtwAWu7ZsSt0r/eA8IvQkHH+nFSL2pYW6gFtdzBYBRSPFkYBA4PXioH7NtPbthriAqDgMoEkyRlTPnUg0NrejG4oK7QDuB+X5cbfSuz4Ta2WLXxBZ3lRZtFhu5tcbQSY8XvXf/FFtkZ+6tkKVB/cry0x19On4VSTR2Q5beCSDPiGN2CPl9eahXQWVVl7wQSOCvImOmBn15oqIrYRHxJYVUfubUSwUm0JkATgH+Ic0tN2zat3VUWrZZxb2g2wfmUbIhsYIP3cUMv6G0UC71hCzCG53bZHyfwj76qaq6rXA6SCgUKY/wACgKTjw8CmoJ8CcqDt/t1H3W1s2pQ7mC29pIU5BacCeYzV3T6mzuJRNkAFDACliuVKzAcEHbuPikCetZHQ2xLMSyllIJgk5z0BI94q/p9GgBdLpLASMkEmSNpkZG3r6kVE8a4BP3D3bXa1m2ES4iO5EwyEkBobnEeIsIyMH2AXX/EFq4pQWbVpgcOilTg8TugA8RQbXFnfe5LN5mOnsIj2qF9PkxuyPL6/dWscUUiXM0Q7aW3YRGUlSzYUrGRJdSMhgdgBPvGKOX+3rCd1ZZLd1iBBPeMAJIXyzB+6Ky+g0NnYQbgyh+YZBJA6jw+hzTslgMG7xi6bQMMQYBj7Ht+NZ9uLfBa2CKdtaeLhVEmIko+CTAYeLkflXPZt+0WG0ENDzmWYeELOAJ3dQcYwYocmlseJRcaW/hI48WCVAGcdcZ9KIaTQLcdUt3DuJHrIEs33AfWTTnFcCrVuXkCu6B2Z8Be7QHwydkAzA5jzk+9E+z0ZWVSQjSCgJ4VWYFfCSJ+Yx656is5fdHXvDeG5bgG8ZgsrMo6EeJAJ6ST0zPZ7fNskgIxCkhZJAJ4O6PFGce3ArF4W1sFJBTS9q372su2wWVVdbZV2LDbuaCRwD7VD2l2o2nv3irEL+5UtI8QZWuphuAB0/AcUS7DtIVbUoot3TDEsX2OAA0kHqB5QKGakJeXe4U22KESjqXCIURp34Cru98TzWiavgqivf7TuXr1sB2LKDyQoAKYAg46dM09vthylwm4QognxiDuIEmorapbdHtkFm81fIgCI8uRzxHE4422trKAoQqASEuyzSCJBuERuXkVewijf1eyCR4dxUATg4M+sgx+nNd2u3Sm7GWXlTGIhRHO3g8+vuu0im1VGQX3YU7RKrJkkmenXAHnVftPSB3uMpggqAFDbeBzjiZx/vVaIPkzrwWz2we6KqMz8x8TARAHSMkZ6e8Vd02sJD22IdBuuHE7SqNII/GeRxQTTWUDDa7MxDNER4QCZP0H31N+1JbPeEMZaF4jpvnHk340nBcItfM2Olbu9O7wVIt98JglNzXHEE5gFev8AhHFBLvb7PZhmZ1JOMZkDIJzOY5xiuH1oJQM7uXWWItt4ZJwhLzEngQMj2rnUdqrkhbgkAH93jleDPh8Xl5+pqIxr2HZM3beNrFpS0qjqQCqgQeZg8n/Wh3Z+kS9qLaGfEGZuBEFjJzztU+HrVDVdrszGIKgD5gCDtiDtMgHw/n51H/alwbZ2wpMAIgiRB6egOa2UWlsS2rNd2/2pdCWdPdFpVe3kgqyoqsAhwxWfD6c8VnO2OyXsMoUGD1IMN4mEx6REelWNDq77KbhLMbZUBTtAyZ6RAAH4VHqO2173YLVsKpUOSiFyQw3EMMR5cyPeo006RW3LLGn7OZmAVwVZdrk+TGFUeswOlVrnZZBksAPsmOTkrJHntJ+hq1ru2r9suF2W4uwe6RUnZJRh0nhvoKp2e0Stn94A4cTBMARKg+EjMEgT5UlYbHFhmRFv4JfcoBA8JwWZV8x+G6o9Tqbl0hbrM/dpt53EIsmOcgEk/wAxiivZl4G1G092dxbM/aQiB1YED6TFWLOjtMt11Du+4qgCggptO5twxO6BGZkkAwaTqxabK9vWA6chjN24wYyTISQymfYA58/uEm47SxkHdBMT50c1ekScZm6VaJJgI4UR/h2iQR/pXV3SSqsyuAUwe7aCPEdw8zk5/hFJJJbA4lTsRmFvvd5FyW27mJgKvMRyMYz8v0oh2b2bNtS/c7jJO9PFkk586F29IUUHzVzAmRtbbB8iWwR61esXUIko6kzgJIGekuPyqJRt2gsK3e5LY1Foegsho4x8vi460nS2DPfqMiW7gGY6xtgHpg1AvwCn+MD02E/m1WE+CbQAyDBme7mY6fNxWXdh/wAjXS/B0i2hxdXcxww04Jf0iMfSuXAQAGAN2XNnbtHMAFBJJH404+CrOYbbPBCQR6gzg0Qs/DlgAggXJ5L25J8syDj60nmj5GsbAHaCWzIW7bPA8S7PORAUmZj8aqnSIyOVvWUBjb4pI9GO0SYjIEVqtV8O2n2gAIFYGFtDMcBpJkVBq/hKzcO5mKkYwiAfcaa6iPkHi2M3oNNaRpuaq0wxgHOB6qQRNETf0slhftgx4RtEDxAxxxE1fPwVZ/xOfLwW8fhST4LsjBLf5V/KKbzwfuSsbAgFiDOosHylTjPUTn2x71ev3dISk31Ze7AIhQVOZCsJBUcCROfSr5+C9P8Axf5Fp7fwlZVgwYgjglbZ6R1FHfh5DtsGXX0rONl22RG0i4EB5/xjEYGCv1rnR6HTHPf2CNpC/wB0sHoxBuSRPTHPNaA9gWzy/wByWf8A81Vf4S05JJYz18Nv/wDMUlnivcbgDLVmwh/9VY88d2D5clyD7e1c3NVp1YRqVwfmHdkqOu3ack5GeAevUsPhKx5v5YKfpTj4Ss/x/ev6Ud+HkND+RnbY0g3jvrewqDAtpJIJiR3kN1Mzjy847jaNlxdVWgA/uAZj+HvMD6nj1xpv+FbH8Z+q/pT/APC2n8rn+eKPtMPItP4AfS67TKv99d27BJVQoxIiN52iIxJqJO1NKm4K9yDJBgBjI8IYTBWeozBrQ/8AD9gKVm5t6jeIMcTNU7nY+nBzZvN7Nb/kaFng/cKr3Kf9vaQBWN24SJAgJJB4mciPSRiom7ZsONve3SoAB/dAjGQSC4AMyTiPLzJJtFpoA7i+PqP1iubf7OvFjUL5+Ij8mzT7sfb+BbeQM2usM3gut8oEd1PHqHyOgxiKV+3aaPE+H3QbLbSOi4PA5jrRuwulBEWry+R8f8iTRRdNaOSXP/Uz/wAzQ86TKjGL9zJIbKvJ3mQR/cw3X5eZwYjP8qprdtbHUk4uYY2c/IsjZPhMxn0rcNoLBIJzHUs360D7I7MtHU6nckWpXu53QYUBiPOT99OOeNMHHcGHtKyVVTvKqIH7sgk4zkY44HFNqtbYcKALwjkBWgnE4KmMicZzWp/s3SqfkUe+79fal+waTnYnPMH+dT34eGGn5mQF+0GkC7GcG2OoIH2ZwY58utPb1VoowJvDruCWycAzyoEZnEcVrV0uk5AT6H/WpP2Ww/8AylcTng/TmaH1MfDFS8/ueY374gqNxE8kqOM5Ucn1PHSoFcliUQsAJIAGABkkxgepxXpy9l6TP/lbcj0H3ZFcaXs0JcD/ALPaRYYMqgHeGBBVj1HGAP0rWPWQ8EaPmed9odognwps4xO7pHJFXOytX4T4rijMFEtncfUNgcefWt1p+yNOZLaW3B4AVYH1Imf0q7p9DZA8NrbHQYH3RFZy67HVJDUFfJ54nbSIpQ22d2duQkiQRgQfFuNWexr6C6Lbb8Wy3hzjbMDIznz6Dit5c0dkgTbwDOYgHz55pm01mQdqzEAxJHsYqH1kGtkUope551c7cs96x7pmBUBNzFYEEE8nJkGQcbRnJrh+3rcmbRIIEDvGO2AQSM9SQfMFREV6QLNryXGPlGP0pHSWj9lP8i/pR9sh4FS8nnWp1ttFTfabxSwhiIAdzsM8jIyIOOaG6nX2mYkd4gx4RECAB1k55+tes39LbcBXVHA6MqkD6Gof7Ns/+za/+NP0oXWw8A4ryDDrLhjwyZ83x/21La1N2MIZ+vn7eVWFQ48R/wC39K5vqf8AG8+hql0brdIz7sfBxb1t7qvUbvFG3HnHt94qYam6VU7ckZG6RMZHHn7/AKwqCcG4xzxMVPb0w/xEwZzml9jvhFdyJB3l7qsNjAZvr0gda4t/tB+yP++fwn8qINbHv7/7VG9oenFNdG/kT3EOLN0gyDg9O9gDywvMVxct3QTDAQZg7uOvHH1oTcSCQNvMnHJ8zUtvd0IqX06XJSmmEv3h6j7myfvior1q+NpUgc7tyMZ8oO/H1n8KjK3SvNvPnP6VSuqvhJuQeo2n1yCPyNU+njyGq2Peu3pE3EjqNjE9IyGE9fL61PZvHO8q4jgKy5853n8qpjZ9q4fSFP5f1z6ZnTuwB4nyDwF/mRUPGrr6Fs7tlwsSJ2wTs5Pn82KVzVwIBKmOY6zzBJ+6qZfJhiRHUAfkTVdn9ZpyxxS/8JthIa7+Ik+e1OPLz/2rsayZhmkjkbZ/KhANTWSZwax0KyrDKO5RgC0kyGm2CBEQJER7gmodXvEHxiJMhrZmRiQi/hHlVDc24icYqdTaLkMrgRM94vpj+7rdY0GpkpFxl2g3R4SJ3qpyOQSvI6HkGldusGMkx/FcUnr6DFIW7UmCmTC7niMc5jdn0qMpsUAhbhABYi4MjjlFgH6zjir0IepnJ13Tx/Rz+lPecZ+cyCPmaMx99Nca1iDbQR/7rNBj6VZXTWyYN8zJgKUj6SSTRoQtbKup1QaCd/8A8l0jBnILQfrx0io7GrVnJ8XgUKPmz1z481yTp90d5dZpiNp/GV9+JqbTWtMD4blxmJEwMAzAGVE4g/WjTQ9b5LA7WnzEzwCfzfFRX7yOpUxkz4iFH395+VcC1aKjb3zHIjaoGD5gmoArHxWN46EjpGCCy9QelCigcmypc7JRj9hZn7dsnzJhmP4xUqdiackePaQQZDWhx5kc+36VLfvaiQGZ85EzJxMg9aZP2yCA19jiQBeJGf8Apj8elVbJqjm92eFWFv3xkHw3cHBGQDHl06VANLcZ1/8AM3Twcu/TPAIH4V29pxBuBmnncXBJwYJnGPSpbOvtoQ37OJjnvLh/AmJ9anfyBzotPqQ0/tRIDyQ6hgcR1zHpNdpc1aj/ANRZcR1tdfoB/QpDWrLEWo8Q+00TMT70rPaigNOnVvIbioH+WCfvpOHv/AyJtVrF+W5p2HltdYPXAH9TXdjtfVncWt2iBHys65z5zNKzqLdwAwLIyNq73J9ZJH51LphZ23D3rCGH/L9Dx4jNGhP2QkhtL21qAQGsT/03Y/NTFdp8QXZ8WnugYyHQ/ajjHT1/WuLyWOe+cSR/y/8A+qq37yBcXHJHHgEHnzcEfdU9qL5SB7BD+3j3e/ur4O6Nu1G88g7pj6VFf+JgrEd3qD6i0I/+9Cu/MLk5nr5E/rVtLdwgEEf51/Ws3CCfAWGtXqBHgu5gxuQ8xgGDkVSfWNA3sswciYnEYKyOuJPT69toGPT86r6rs+5OEdo8lJ/IV2ytIhVZbTV2xOWbHBxBnmY8XtFS2tbjn8qH3Oz7qrva2yiJkiOsVLp9IxkxgTMCWxH2RknPArOMnZfbvhFw67+jUTawn7qmPZLxJwImTiBE5kYpj2O+CMlhKgQZETjzxmtNTM6QGa424+9WbNwzz0rm5o7ikB0dRPJUgfeakayVb8PxNcmWUlwWWLt8heTQrUsYmjH9ns+4DgH8/wDahN9QpKk5BI+7FapycLYlRHbkqD6xV7Z4AarIP3aj1Y/jVjV3IQRxP5YrmjJuVDTKigyfrXFsGfr/ACp1veJVI5IzVlIJI4yM5/lW002tgkRRkVb0cFh/XWrfZ2ntEDvrgETEbV4Pk8Of8tdnQ20K7WuMJwQqBQPVmcSPYH2rLtzbQkRXbHjY9I/ImomtbmboO7n7jRe1pU6sTgzkY64iGJ5+z0qqL1lrvc7WElQXi5tAbbxClm5nA9K6aKBevsAFDPSa702nBR89P9f5UUv6OyouEL3m0kAs7bYAJxsluYGRI8vMbrb9pU/dq0lTMN4FhTGWG459PP6l2IB3EmferGn07GRJAIznB55HWrws2yjbJ+fknI9OPyJrlpVMckfrWM9V7CoA2zDegP5Vofh8p3LMQFupcQglwoZTcHIYxgAceQ86B3oCEwZJGZ9+BGPxrR3tK1zSWLxiUaGM9GUBeT0IAjpuNTm6jRKMfLo78HTJ4Z5H+X1Lek7+QTeBAn/mM3njAPmMelX7um1LA/vVkHnMxHkEnzoR8P6Lv32sORu6elaG78NbUYKYwSIMZj0rrjByVo8+U1F0wPd019SCJO0SNtpokDH2IH+1UO0NJqihuXNQiIeQ9wrPSCFXb9DR/wCJewdtjckFhE+Z6H3rIarSbbtpbqMQ+4HbG7AHAE+dEo6eSoS7myNJpezDst7tk7T9tD5SZn6zWZ7btNawdpkn5XVsTj5SYq/qtJcTTK65SSgIjoesccHnyNZ5bZ64ByJ/0rBzVWjWGKcpqCW4W7N/eM4WDsXe2QCBMzHX6edUNR2yLd1WtQwAIYMsqd3ODzH+1XF7JNuy2oV1eRtYYldwKKVMyTn6R71Y7OawosjuwCTu3E/aBMbifsnjoJE9KxfWRr4d96PUx+mS/wB3ItdbS3aUpwW4PzAkAkH+v1oL+0GT5H9IrQdu2g0XEYnxvvVhDoxAZQehEBoiOI8qD6myGtbrYnu8XCD8snBPmOmOKuOVySZw5sChlcI/L9vqWuwNSx/aLZAcPakAhZDAiNrN8h6/fVK8pUw6lT5H+s132O3dFXJBD5kehyCIBFX+0dMXZiVIhvDOCQfzEjHTPrWbyzWTR7Hfm6KD6VZYvdf9FfshQ0buN8VasMCorjRaLxgCdpAY/X0qH9gf7M7enH605JM8Wkel21gRjmcAD8qr64nazETGRkz09R+dTI8ge1MRM5JkcGI/KvZeKLRxLJJMzra62wgpcaDHzlfPMhmnmiei0Ksk7CJM5uPJ4Ekx5DypHsxd0wMmaIhREdPSR+VZRwL3NZZ/BW0nZaouwIirJO0bjzyZY/yqaz2eqvvDNu27ecR5ARj6VKDXQatOzDwZPLLyYf4j7Tvi89s3G2A7gBtA8xwJn3NdWteyr4DGPIdc8xUvxXoWa9uUTK/lFVLWjYYI8vyrjyQqTSR1QlcdzY9h2ptKxJlhJ9cnJrC/Elorqbo9Z+/NegaFNltF8lFY34ysxqN2PEo98YroyRrGjGErmBLW6IyauC05tqCpA35kGOnWotZagA+dWOygI9q5Njoo612nACkAz9IqE3SBxmtL2NpBeAY/ZBH1warfEPZwt+IDBZR+BmrWJuGol5Fqozne9Kju3cjHWacHxH1MfnFWU0MwfI/zrJJRZaJGvs0SOB/XtXDt4hzBHH30a0nZu8GJxiqvbeh2NbnANsZgxI+nNa6W1ZOtXRR0mmliBH3N/IGlrlKkg4xEZ8/OI6VqPhvSDczc+EQc+lQ/GmkHdyq5Lg4Ho39e8edWsdx1EufxaTPdlnwkDz/lWi7M0ga07kYWP/qaz/Z1kqSI/nH6dK1vZNgnRsnylp5xjABqcauQ5tqJg9eJsFgBBugfgxxWp+GWDaRrRysT6giX+sMvHkRQjtns827DqUbwlSvhJXyJLAR/vUnwVqoZl4UW3cnrOBP3GvI9Txvt2uVufR+lVPC/xDPYpW3cR/CoddwAmIIA68ccHiYrZbp+tefdm2luna396t7uztJgBMABegjrW7XAjyr1/T77Ss+f9TjFdRJRVEly2GEHrXnWh7cLX2Zoe3bYlZAOzx7AQfOD68Ct12hq+7tXLkTsRmj2E141pLjIHAHzQp95n+R++o9RWqGlM7fRIJzlKSs3+gUgXrS4sbWYp0V1faGTPgkZgYrI9rWtpWBAAA9frW3+Hbxuu5Ujuyo3DHzEAkefX8BQn457NS2iuoA3MFgD+En9K4+khJ9M5Pz9DsyZFj9RhFeK/cyaEldgyJ3ECfpOMxn76V+2+7YBu2HaSOOfUCBJjNNptQQykmY/IZge/H1o92AZZU6ul2ZzMrtk+eVJ+tc+Wbxpyo9xK+Cvba4ouq6kA24Aj5WQeEzPBUkY84rr4XRGdy42q9vaViQ2AC2eokHjrRu/bW6L1hc3F07QSOWGYB9QSD5RQBtYhe+1uO7YwgOGAMiQogYUSRjgdaLc+mtbN7f39zz8cE+qnrXtz/fzX5Bez2Es2RauhFtk7wwBLkZkAjax6QQIiRPFNYQG69y6xy0+IkyQWBieFxiKpasG3cslSXlju9SBkR6qfxNaHsXRrqNKjMxYjcAxxwTEx6R99bdHryTUm72/rOX1RLFicY+V/IN0uqthb79cBPpx/KrPZ9sG2mRx6VKnw0vUwPbH4mtBp+y0CgYMe/613Qwzb+L+2z515F7FLS35VfYflU+6sx2L2oRCtxuCg56jFaDfXoYskZrYwyQcWTin7z+s1Bvp99aUQT76RuCoN1OGooCZgDzUa2lnFNup91Kgtk+6g3xJpd1vcQW28AECB1MxRPdXNwBgQeCIpSjaocJOLsymv0ROmNyI2sv3TmqXZp+b+vKtlqNMrWjbjBH+1Y3SWirMp5GPrXBmx6Ejsx5NTZq/hgHumPm35AUR1lgXF2nzB9iKh0Vru7ar5DPv1qcNXbjjUEmck5XJs81ssyMT4SQYMqrDnmGBH1o3qdQWUfKIP2VVf/qBQnWWNt24sHDH8+aIIkiByT/OvMlzR3LizaaBdttehIBPvAmoe19L3tsjqOOP51OpgAeQpxcr1Elpo4G3dkWk02xVUeWffH+tRdpWwEZghcgTG6AeesHPsKt7qRMiKl440UskkzKaPtdd5YW7on7PfGJ/6SsfdHrWn01jG7In7JjA5yev+tBtN2OBfJ+z83H9Cj5escWLd6jbJmfsBPjS1/5R4AwVyeR4xwTWf+ErIBJnLDaYP2T/AKzz1FbTWlDbdXIClGBnoIOaw3wddtXbpVwR+6UAbiAWUeM4OZgnPrXJ1/SvL8MXVnr+ldcsOKWpN1vsbHsfsoWmZ4Etk+/n7/rRffVfdXUE9D91ejCMYRpbHhzlKcre5x2pbL2LqDlrbqPcqQK8p1V0h7qkbSdQWzyI3CP68q9UOstqyq9xUJBI3sBgQDz7ivMu2+z3t3HYvauAtu323BHiY46EnzgVw9Yoya8o9v0aTi3q2T/X2NT8BaZh3lzcNk7NvWQQd0+0D/aof/Ei/wD3KejMfwA/I/fXfwxrWTS3rq2nuFbglEEtlRmB9nBz6UA+J+0DqLivsdIthSHWI8THzOM81mskVgUVyzpjinL1Fzlwvp/kEadJYDiTH40b7NvImqbICfvAD04bb9P1oHZGfrRnS6MW7z2rs7QQrMAfCSNyk46jpzk8xXBnVp34Z7sJJbMu/D+qVLneMrF87iI27D8zGSI+nr6Vngc3GXC8KPKT+gI+taXXdk3LVl7ypbNplMcMwXIDFTkA4YEHE5ArMmw4O1lYYBgggwTAPtOKrGlpte/6HLFxllk/yNOlyTauYATU24mIKlVVgOmODFaP4RXYl62OLeodB7LCj8qyOhsMqEgO2xC9tQCSt6SFwOQBBI4O7itxpr+n7v8AdhrbXBuJRYZXOW3C4CN0+YjypdHOOGepvbg5fU4yyQeNLd1+/wDgJ7q6DVTs6+BDIDnlQRI84nB+pFUNZ2Vo7rm49m4Wbki7dHSOA4Ar0vvHH4f6HhfdmX3aMz2fZ3xEeEg8+VaMtSpV19NFKNo4cz3Fupw1KlXQZ0LdT7qVKmIW6n30qVAhb6ffSpUh0Pvqj+xjvd/T+dKlSlFS5HF1wX99JXnjNKlSk6VhGNugV2v8M37rm5bQGRkEhTjiJgfjXOh7DvoQ1y2VVczg/kTSpV4ceplLKm1yz2JdNGON0/YMd5XL6gDkgU1KvZzZHDG5L2PIhBN0ShsTI+8flNLfSpV5X3jlrhHrw9OxSV2yI6nMBWPrKf8A6rrsrWMS63UCZOxgQTE4kGRMc0qVYZOryzVNnVi6HDB2kFl1IjIDeZgf1+NZvtr4Zs3n324tHyUYngkQRyORSpVzRnKLtM6Hji+UQ2+z9XbG23egeZkEeglTAqN07SA/vt3s5B/GKVKr+0SfO4lgguNgN2n2JrLzB7qd6wEAsyGB5QTVfUdmazuu6ay2wEQFS0cdYIIKxgwOfTqqVN9VLwhrAl7l3Q/tFlR3Zu25EEfs3PuVOT61W1ram+rJd1DweR+z3MgGRJVZ5/KlSpLLe/0HJVsWdMj7lc3HV0B2Pa0l1WDEAEmEh5HII6niqF+/cuPeLByzXUYTZZd+wZbOF446z0pUqpT/ALsSm7suaw9+p7zVXlUkSn7M+3H/AEyPvqbTakXdS9y4TtTZt/dXFL7NzYg/4jxGfD5UqVK6sq3sFuy9b+7a84de8dmCuCCoEKP+mQoPuaksdu2GA8RX0bH48UqVTDHGVvgbySVEy9pWT9se3NS/2hb/AMY/H9KVKq7KJeVn/9k="/>
          <p:cNvSpPr>
            <a:spLocks noChangeAspect="1" noChangeArrowheads="1"/>
          </p:cNvSpPr>
          <p:nvPr/>
        </p:nvSpPr>
        <p:spPr bwMode="auto">
          <a:xfrm>
            <a:off x="1679575" y="-1790700"/>
            <a:ext cx="66484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data:image/jpeg;base64,/9j/4AAQSkZJRgABAQAAAQABAAD/2wCEAAkGBxQTEhUUExQWFBUXFRwYGBgXGBYcGBgcHBkaGRoYHBgdHSggGBomHB4aITEhJiorLi4uFx8zODQtNygtLisBCgoKDg0OGxAQGzclICQvLCw0NCw0LSwsLDQsLCwsLCwsLCw2LCwsLCwsLCwsLCwsLCwsLCwsLCwsLCwsLCwsLP/AABEIAKgBKwMBIgACEQEDEQH/xAAbAAABBQEBAAAAAAAAAAAAAAAFAAEDBAYCB//EAEIQAAIBAwMBBgMFBQYEBwEAAAECEQADIQQSMUEFEyJRYXEGMoFCkaGx0RQjYsHwFTNSkuHxFkNyogckNFOTstLi/8QAGgEAAwEBAQEAAAAAAAAAAAAAAAECAwQFBv/EADERAAICAQMDAgMIAQUAAAAAAAABAhEDEiExBBNRBUEiYdEUFXGBobHB8OEjQlKR8f/aAAwDAQACEQMRAD8A24FdU0U9elZ5Iq6imAroUWKhAU4FIU9KwoQFPFKnpWOhRTxSp6VhQ0U8UqjsalHLKpkoYYeRpWOiSKeKenosKA/xH2wNMqcbncAAgnH2jj6D60U09wOoZeGEivMPijtQ3tc20qVtEW1AvFZ/x+GeZJ8Q2/JyYFa/4R17GbL9FDKTc3tnkccccT1rN5KnRv2f9PUaSKeKenirsxo5iniuqeiwo4ilFd0qLCjmKUV3SpWGk5ilFdUoosKGilTxSiiwoanp4pRSsKGpU8UqLHQ1KKelRYUNFPFPSpWFDRSinpUWOgYKemFPWoqHFPTCuhSsKHp6anpWFD0qVPSsKFSJjnFPWV+OO1+77q0CNzMHMkjCnw52kfNB8xtGOoTdKyoxt0He29f3Fh7sFiowAJJJwMSJE5PoDWH+Ee0nRgzyQX2udjyd2d3y+efrUfx320LmmsWz3e7vCWDFhhVlWBEece5+oHdkWj3LNtQkT/zH2mGacAegz7etYZJ2k0dWHHVpnrlQ67UC3bd2O0KhYk8CBM45qr8Pag3NNbY7Z2wdpJWVO2ATkjHJqv8AGOoVNFf3bZa04CsY3eEyOQTicAzjFbp2crjTo8i7LuOzAv3LbnLZElmY54EAYnj6eW07Bvd1es5sIpO0wMw3kwECTGP1rz/sy4ha0pt7m3AGQM/MPmBnhh9VHlWy7hbbWgLEsGUgwMHHLFj+Hkawy7SO2CuNHqUU8Vyrg5BBEnI9DB/HFB/iPtv9n7sArud/tcbR8x9+B9a2bpWcSjbpBqub1wKpZjCqCSTwAMk0rNwMoYcESPrWW/8AErtLutIFDQ124qj5pgHcYK8EQOo60IEt6LXw38TrqXdZUAse7EruKjzAOTifSfatHXjvY3aGyWVlGxwQDduZg9V5iB9xr16xdDqrDhlDD2IkVEZO2ma5YJU0SU9NSqzEelSpUhj0qanoAVD+2e17emTfcPoFEbm9hOaIVjvj9tjWboQiDHeKcrJHhmDtldxmQMZnipk6VlRjboN9g/EFrVA7AVYCSrRMeYjkUWrz/wCALly9cRjBFu3DOoHimNiloywUkETjb9K9ApQk2txzhpdCpU9KqsmhUqVKix0KlSpUWFAunFMKcVrZNHVOKC6T4o09xwiMSWbarbTtY8QD70apWmU4tcj04phXQpNhpA3avxPY09wWrhcuQDCqT80xJ4HFR6T4rsuwXbcViQIKr1O2YDExP4Zry34ivI2t1DDvUi9EHOQYJH8JMsB5HrNX9NqQVPhvvtb5gApUmMYWJEA8+0VjObT2OiGGLW57FXj3xV2nu7RumVhXFsCbg+UAEmMTJOR5CvXNE+62jRBZFMeUgGK8K7c17d/fcMdjXHcLyCGOJ8hEGek1pyjKCqRb+I7p7xflfaDgl2icTLCPIiPSiHY1oGwzG0N8kgEABstESMiGifxrNHUBkPjfLfaA6z4cycfjR7snX3AbFs+LvVIUk/ZSQR9AeIgxWU4tQR0xfxM9P+Erp7kW2CrcUbmRQYUMzbemZgn61kvjntA6m6iW0lbJvW3LkBd/hUQeZEMeOlA+30YsbguG6QApLAAgrPh8IAHMnHWgz6u4I8I4kROMUoydbC7XxWcdmXXVw6qBEljuwQYWASIDDnmtFoO30JQFkLSNiFh4ZU4J6ARPvFZhLr5AMAndAE5IAPTjAoeNeO9JJbAhSpC7TBB6flVyx9wpfAeuaf4qGlslNiuVmCphQTEgjMy5nH+L6nP/ABF2gbuvvEM0I621gPAVQd0FGH2jMx19KC6Lt13UgJMDbuJSRBgQu3kiOsfWpbWmuG6QjKzKC0HEFYMA5kgegqd4rSxaFepHp/wbqiy3EM+BgRIYYYfxEk5B++st/wCLOuUvpAryqvcLhYJDKbQ+jAFvvoJorWqMsjbS2Wi6VJjnyJoV2toLqs3fCTAiWHG37MCIwvrxTxtcMmeOnqC/Yeq3I7C40AEEsoJ4kwR5ZMelep/DbTpbOSfABJAHGOBXkPYeqRbSg+FndlwJ3npmRwGGBPyjzr1j4WBFllIA23GAUSQogYBPPn9aniYsm8AzSod2z2umnXc/XgeeRP1gz9DQTQ/Hdm5cCBGA4LdFPqeg/Q03kinTZz6WzWUqg0msS4JRg3t0nz8qsVdioVKlSosdCprlsMCrAFSIIPBBwQfSnobe7e06XGttcAdYkQcT7UnJLkEiXsTRpasIiKEUDgefU+pPnV6hmh7WslB+8UeIqATBmSR+FT6ztSzajvLiru46yPPHT14pKSobW5cpUwM5FdU7FQ1PSpUWOhUqaaeiwoFCsp8fdpj9n7q29su1xQ6lhKqCZb6OFB+vlWW/411AwbqfXZPvQe9qbbszMELO+5vGw3EsGJgMAM5wKUsia4OiOBp22E9NqR3a2yoF187oOxTMqCYkdDPA56V6V8Oau29lES4Ha2io/wDiBAjIOcxg9a8pftDd8zMx6A3XKgdRt3cenFT9nduvp3d7JVS8bifFujgeImPpWcJaWaTxuSPR/iT4mTRlAyFy4JAVlBAEZ8REjPTioOzvjC26l7idygUsSWDZBiIUSawWu+InvMj3WVmt5XgKPPwDwknGSPSqia8AtG2GEESSsTMRxVvJuZSwS07Vf6EGhs3rmoabh3M3eGSfECVJjdnjjyg+Vam/aNxkUXHRWIBgTLebBpH19OtZnSvYW4jtbACkcO089M4ovZ1rtP8AdlcHwqSNpABkecHgxjiufNkp2apadjbdj/FNhLSpffu2QBBIclwqqN87ZyZ58jXkuq7JYlohVIkMVkGGgZHnIzHJI9zGvS0uQtxQS23a4GAxJ+yZz1njFVPDwq3HM4G+ZJ4xH38VrDM9NoO1Hkht9kgD5iZgiEkE8mJYeZ+oqxrNTbVLVuAzW25Ft1JBmfEQ0ZiROdvFWV1NwiyXcMHQEDK43yQx6wPXgCKbtjQW3UEr4fl3AgBjtkNtHmCc9fpWSz6paZBFeAemt73Ura/d5mWDeGAJAIA5MfUn1o1b8SnwINvyszbFG2JBMRnPSJkc0C0/ZOntwwa6HHPyxx5zkfSiF3RWwTtbO7KXNzHIJjbtlRIMA9AKucorgbuK3OSiOZF1U35O1cj7MDcADx069MVVTsG0LttTcLuzHDqdpB6kqwIjJgZmBmRRXRaVVKy6FVEqYIAIO4yIHl/285MVhoVvX7byuVK7W8Mhp2gEfNyTOTxJxWUM7UqvYn8S/c7BtWHRO9VbineUIaSWHEkQMcmSPF0ihfbN5rbvst7hwu0sIwpHInEg5/StCNO4tgPpVCqucsOJMEnlsqYHnVZ7Dvb2WNL3ZU7nhxuffCoSpiAcx9a1Undvc0+QJ7PUuGYhVYQSS+Z9iPXpIxHWudTvFtt9tQIBDFwNsD7ORMjp61Pe0V607lkgvbVl9hlmwcnIn6VZXsjUNad9q7RMjdzxMH8fpVXTsCDs17LWkZmCOjsVOWIOPHHsIPPAxmig+KBbVRb1LYDEbYyWAmQTlp9wOlCNJ2gbVpVUIrBzCr80FWgnMEZIj1UiuO2LZvIGUrbIglREEnGBA6xn3PXEOS1bkOW1UTanX6zUt+9uOVDCVjgr4g+AJAOMcc1PZDhmLFW2k7VCmACNpJMZODyPPzmgt/V3kYCBbuQAY4AggttjxEyZ85iDRbs0xdF64JtHYo3FcuQRKkZXI8pO6MxjLJb3YQijU/AvbJ73uwLfdtJZlI3G4erAwRIUtgECenTfX9bbRSzOoUcmR5x+dePX1d+7YgsWQEW5jafI4k+/n7ChnaJu7N9yyTJIJIwfcQB/vWuKW1EvEm7PQ/8AxP7d7q0lq1dK3WcFu7ubbioA2YUzBP5VgxrbgE39RedRDEd7cZSBmDJyD/Oqmu0ig7TbuKV5hQCYPiI8wfXy9KCdv6rc5S2bkA+LvGEk+UDAAiuiPxbIFBRPUrnxXv0Yt7rtk7Je6SrtBOPCxDQZ8sR5ZGItaxVBg3O9ckNcZkYFRwJaCrQAZmCDEYz329pz+zWLgW4AEVW3kEHAypkyDOAfOs/odSoVg24kbdsRyGHI6rtkQMyRWNWiZR32RstBYm6VcgW2PhfxQq53MDIkfLMGc881d1vbzoyW1IuKPDb2OxFshZjcQNwBjPmntWS02tQLe2bgSvDAYBcZEHhR+JFP2JrbS7rLSe8bw3CAAhiASCNx5YRPlzWHbasdcGlHx1fsBVa7JYDEAiI+wehGMetOPj3U3iiki2EIJbjIkyffiDiayVo24KXWWNhCtbMS4aTuLCDyST5YFF+zLdxWVAjKj2yoJlGfK9ImCTAOODxE0SbjEFC2aXTfHV8+PvCciFKCCCDBiBj69Kq9r/Gmp1R2WBClIfb5geLB4B8gTjGazmvYiyzZK98RHRYwFCngR0/TE2ndUQXlDWmXKksTnMAQAoPUA+uTQpOt2Tp3Llm/ft2+87xoDYhzt6HfHJExBxEe1eldmanWNaQ7pkcm0JPr/ej8q81uvdDG0fE1yH3LJwUVjKkDaM4G2ME9K7Or05y12+TAkhwBx0GwwPrWUMmngtwAWu7ZsSt0r/eA8IvQkHH+nFSL2pYW6gFtdzBYBRSPFkYBA4PXioH7NtPbthriAqDgMoEkyRlTPnUg0NrejG4oK7QDuB+X5cbfSuz4Ta2WLXxBZ3lRZtFhu5tcbQSY8XvXf/FFtkZ+6tkKVB/cry0x19On4VSTR2Q5beCSDPiGN2CPl9eahXQWVVl7wQSOCvImOmBn15oqIrYRHxJYVUfubUSwUm0JkATgH+Ic0tN2zat3VUWrZZxb2g2wfmUbIhsYIP3cUMv6G0UC71hCzCG53bZHyfwj76qaq6rXA6SCgUKY/wACgKTjw8CmoJ8CcqDt/t1H3W1s2pQ7mC29pIU5BacCeYzV3T6mzuJRNkAFDACliuVKzAcEHbuPikCetZHQ2xLMSyllIJgk5z0BI94q/p9GgBdLpLASMkEmSNpkZG3r6kVE8a4BP3D3bXa1m2ES4iO5EwyEkBobnEeIsIyMH2AXX/EFq4pQWbVpgcOilTg8TugA8RQbXFnfe5LN5mOnsIj2qF9PkxuyPL6/dWscUUiXM0Q7aW3YRGUlSzYUrGRJdSMhgdgBPvGKOX+3rCd1ZZLd1iBBPeMAJIXyzB+6Ky+g0NnYQbgyh+YZBJA6jw+hzTslgMG7xi6bQMMQYBj7Ht+NZ9uLfBa2CKdtaeLhVEmIko+CTAYeLkflXPZt+0WG0ENDzmWYeELOAJ3dQcYwYocmlseJRcaW/hI48WCVAGcdcZ9KIaTQLcdUt3DuJHrIEs33AfWTTnFcCrVuXkCu6B2Z8Be7QHwydkAzA5jzk+9E+z0ZWVSQjSCgJ4VWYFfCSJ+Yx656is5fdHXvDeG5bgG8ZgsrMo6EeJAJ6ST0zPZ7fNskgIxCkhZJAJ4O6PFGce3ArF4W1sFJBTS9q372su2wWVVdbZV2LDbuaCRwD7VD2l2o2nv3irEL+5UtI8QZWuphuAB0/AcUS7DtIVbUoot3TDEsX2OAA0kHqB5QKGakJeXe4U22KESjqXCIURp34Cru98TzWiavgqivf7TuXr1sB2LKDyQoAKYAg46dM09vthylwm4QognxiDuIEmorapbdHtkFm81fIgCI8uRzxHE4422trKAoQqASEuyzSCJBuERuXkVewijf1eyCR4dxUATg4M+sgx+nNd2u3Sm7GWXlTGIhRHO3g8+vuu0im1VGQX3YU7RKrJkkmenXAHnVftPSB3uMpggqAFDbeBzjiZx/vVaIPkzrwWz2we6KqMz8x8TARAHSMkZ6e8Vd02sJD22IdBuuHE7SqNII/GeRxQTTWUDDa7MxDNER4QCZP0H31N+1JbPeEMZaF4jpvnHk340nBcItfM2Olbu9O7wVIt98JglNzXHEE5gFev8AhHFBLvb7PZhmZ1JOMZkDIJzOY5xiuH1oJQM7uXWWItt4ZJwhLzEngQMj2rnUdqrkhbgkAH93jleDPh8Xl5+pqIxr2HZM3beNrFpS0qjqQCqgQeZg8n/Wh3Z+kS9qLaGfEGZuBEFjJzztU+HrVDVdrszGIKgD5gCDtiDtMgHw/n51H/alwbZ2wpMAIgiRB6egOa2UWlsS2rNd2/2pdCWdPdFpVe3kgqyoqsAhwxWfD6c8VnO2OyXsMoUGD1IMN4mEx6REelWNDq77KbhLMbZUBTtAyZ6RAAH4VHqO2173YLVsKpUOSiFyQw3EMMR5cyPeo006RW3LLGn7OZmAVwVZdrk+TGFUeswOlVrnZZBksAPsmOTkrJHntJ+hq1ru2r9suF2W4uwe6RUnZJRh0nhvoKp2e0Stn94A4cTBMARKg+EjMEgT5UlYbHFhmRFv4JfcoBA8JwWZV8x+G6o9Tqbl0hbrM/dpt53EIsmOcgEk/wAxiivZl4G1G092dxbM/aQiB1YED6TFWLOjtMt11Du+4qgCggptO5twxO6BGZkkAwaTqxabK9vWA6chjN24wYyTISQymfYA58/uEm47SxkHdBMT50c1ekScZm6VaJJgI4UR/h2iQR/pXV3SSqsyuAUwe7aCPEdw8zk5/hFJJJbA4lTsRmFvvd5FyW27mJgKvMRyMYz8v0oh2b2bNtS/c7jJO9PFkk586F29IUUHzVzAmRtbbB8iWwR61esXUIko6kzgJIGekuPyqJRt2gsK3e5LY1Foegsho4x8vi460nS2DPfqMiW7gGY6xtgHpg1AvwCn+MD02E/m1WE+CbQAyDBme7mY6fNxWXdh/wAjXS/B0i2hxdXcxww04Jf0iMfSuXAQAGAN2XNnbtHMAFBJJH404+CrOYbbPBCQR6gzg0Qs/DlgAggXJ5L25J8syDj60nmj5GsbAHaCWzIW7bPA8S7PORAUmZj8aqnSIyOVvWUBjb4pI9GO0SYjIEVqtV8O2n2gAIFYGFtDMcBpJkVBq/hKzcO5mKkYwiAfcaa6iPkHi2M3oNNaRpuaq0wxgHOB6qQRNETf0slhftgx4RtEDxAxxxE1fPwVZ/xOfLwW8fhST4LsjBLf5V/KKbzwfuSsbAgFiDOosHylTjPUTn2x71ev3dISk31Ze7AIhQVOZCsJBUcCROfSr5+C9P8Axf5Fp7fwlZVgwYgjglbZ6R1FHfh5DtsGXX0rONl22RG0i4EB5/xjEYGCv1rnR6HTHPf2CNpC/wB0sHoxBuSRPTHPNaA9gWzy/wByWf8A81Vf4S05JJYz18Nv/wDMUlnivcbgDLVmwh/9VY88d2D5clyD7e1c3NVp1YRqVwfmHdkqOu3ack5GeAevUsPhKx5v5YKfpTj4Ss/x/ev6Ud+HkND+RnbY0g3jvrewqDAtpJIJiR3kN1Mzjy847jaNlxdVWgA/uAZj+HvMD6nj1xpv+FbH8Z+q/pT/APC2n8rn+eKPtMPItP4AfS67TKv99d27BJVQoxIiN52iIxJqJO1NKm4K9yDJBgBjI8IYTBWeozBrQ/8AD9gKVm5t6jeIMcTNU7nY+nBzZvN7Nb/kaFng/cKr3Kf9vaQBWN24SJAgJJB4mciPSRiom7ZsONve3SoAB/dAjGQSC4AMyTiPLzJJtFpoA7i+PqP1iubf7OvFjUL5+Ij8mzT7sfb+BbeQM2usM3gut8oEd1PHqHyOgxiKV+3aaPE+H3QbLbSOi4PA5jrRuwulBEWry+R8f8iTRRdNaOSXP/Uz/wAzQ86TKjGL9zJIbKvJ3mQR/cw3X5eZwYjP8qprdtbHUk4uYY2c/IsjZPhMxn0rcNoLBIJzHUs360D7I7MtHU6nckWpXu53QYUBiPOT99OOeNMHHcGHtKyVVTvKqIH7sgk4zkY44HFNqtbYcKALwjkBWgnE4KmMicZzWp/s3SqfkUe+79fal+waTnYnPMH+dT34eGGn5mQF+0GkC7GcG2OoIH2ZwY58utPb1VoowJvDruCWycAzyoEZnEcVrV0uk5AT6H/WpP2Ww/8AylcTng/TmaH1MfDFS8/ueY374gqNxE8kqOM5Ucn1PHSoFcliUQsAJIAGABkkxgepxXpy9l6TP/lbcj0H3ZFcaXs0JcD/ALPaRYYMqgHeGBBVj1HGAP0rWPWQ8EaPmed9odognwps4xO7pHJFXOytX4T4rijMFEtncfUNgcefWt1p+yNOZLaW3B4AVYH1Imf0q7p9DZA8NrbHQYH3RFZy67HVJDUFfJ54nbSIpQ22d2duQkiQRgQfFuNWexr6C6Lbb8Wy3hzjbMDIznz6Dit5c0dkgTbwDOYgHz55pm01mQdqzEAxJHsYqH1kGtkUope551c7cs96x7pmBUBNzFYEEE8nJkGQcbRnJrh+3rcmbRIIEDvGO2AQSM9SQfMFREV6QLNryXGPlGP0pHSWj9lP8i/pR9sh4FS8nnWp1ttFTfabxSwhiIAdzsM8jIyIOOaG6nX2mYkd4gx4RECAB1k55+tes39LbcBXVHA6MqkD6Gof7Ns/+za/+NP0oXWw8A4ryDDrLhjwyZ83x/21La1N2MIZ+vn7eVWFQ48R/wC39K5vqf8AG8+hql0brdIz7sfBxb1t7qvUbvFG3HnHt94qYam6VU7ckZG6RMZHHn7/AKwqCcG4xzxMVPb0w/xEwZzml9jvhFdyJB3l7qsNjAZvr0gda4t/tB+yP++fwn8qINbHv7/7VG9oenFNdG/kT3EOLN0gyDg9O9gDywvMVxct3QTDAQZg7uOvHH1oTcSCQNvMnHJ8zUtvd0IqX06XJSmmEv3h6j7myfvior1q+NpUgc7tyMZ8oO/H1n8KjK3SvNvPnP6VSuqvhJuQeo2n1yCPyNU+njyGq2Peu3pE3EjqNjE9IyGE9fL61PZvHO8q4jgKy5853n8qpjZ9q4fSFP5f1z6ZnTuwB4nyDwF/mRUPGrr6Fs7tlwsSJ2wTs5Pn82KVzVwIBKmOY6zzBJ+6qZfJhiRHUAfkTVdn9ZpyxxS/8JthIa7+Ik+e1OPLz/2rsayZhmkjkbZ/KhANTWSZwax0KyrDKO5RgC0kyGm2CBEQJER7gmodXvEHxiJMhrZmRiQi/hHlVDc24icYqdTaLkMrgRM94vpj+7rdY0GpkpFxl2g3R4SJ3qpyOQSvI6HkGldusGMkx/FcUnr6DFIW7UmCmTC7niMc5jdn0qMpsUAhbhABYi4MjjlFgH6zjir0IepnJ13Tx/Rz+lPecZ+cyCPmaMx99Nca1iDbQR/7rNBj6VZXTWyYN8zJgKUj6SSTRoQtbKup1QaCd/8A8l0jBnILQfrx0io7GrVnJ8XgUKPmz1z481yTp90d5dZpiNp/GV9+JqbTWtMD4blxmJEwMAzAGVE4g/WjTQ9b5LA7WnzEzwCfzfFRX7yOpUxkz4iFH395+VcC1aKjb3zHIjaoGD5gmoArHxWN46EjpGCCy9QelCigcmypc7JRj9hZn7dsnzJhmP4xUqdiackePaQQZDWhx5kc+36VLfvaiQGZ85EzJxMg9aZP2yCA19jiQBeJGf8Apj8elVbJqjm92eFWFv3xkHw3cHBGQDHl06VANLcZ1/8AM3Twcu/TPAIH4V29pxBuBmnncXBJwYJnGPSpbOvtoQ37OJjnvLh/AmJ9anfyBzotPqQ0/tRIDyQ6hgcR1zHpNdpc1aj/ANRZcR1tdfoB/QpDWrLEWo8Q+00TMT70rPaigNOnVvIbioH+WCfvpOHv/AyJtVrF+W5p2HltdYPXAH9TXdjtfVncWt2iBHys65z5zNKzqLdwAwLIyNq73J9ZJH51LphZ23D3rCGH/L9Dx4jNGhP2QkhtL21qAQGsT/03Y/NTFdp8QXZ8WnugYyHQ/ajjHT1/WuLyWOe+cSR/y/8A+qq37yBcXHJHHgEHnzcEfdU9qL5SB7BD+3j3e/ur4O6Nu1G88g7pj6VFf+JgrEd3qD6i0I/+9Cu/MLk5nr5E/rVtLdwgEEf51/Ws3CCfAWGtXqBHgu5gxuQ8xgGDkVSfWNA3sswciYnEYKyOuJPT69toGPT86r6rs+5OEdo8lJ/IV2ytIhVZbTV2xOWbHBxBnmY8XtFS2tbjn8qH3Oz7qrva2yiJkiOsVLp9IxkxgTMCWxH2RknPArOMnZfbvhFw67+jUTawn7qmPZLxJwImTiBE5kYpj2O+CMlhKgQZETjzxmtNTM6QGa424+9WbNwzz0rm5o7ikB0dRPJUgfeakayVb8PxNcmWUlwWWLt8heTQrUsYmjH9ns+4DgH8/wDahN9QpKk5BI+7FapycLYlRHbkqD6xV7Z4AarIP3aj1Y/jVjV3IQRxP5YrmjJuVDTKigyfrXFsGfr/ACp1veJVI5IzVlIJI4yM5/lW002tgkRRkVb0cFh/XWrfZ2ntEDvrgETEbV4Pk8Of8tdnQ20K7WuMJwQqBQPVmcSPYH2rLtzbQkRXbHjY9I/ImomtbmboO7n7jRe1pU6sTgzkY64iGJ5+z0qqL1lrvc7WElQXi5tAbbxClm5nA9K6aKBevsAFDPSa702nBR89P9f5UUv6OyouEL3m0kAs7bYAJxsluYGRI8vMbrb9pU/dq0lTMN4FhTGWG459PP6l2IB3EmferGn07GRJAIznB55HWrws2yjbJ+fknI9OPyJrlpVMckfrWM9V7CoA2zDegP5Vofh8p3LMQFupcQglwoZTcHIYxgAceQ86B3oCEwZJGZ9+BGPxrR3tK1zSWLxiUaGM9GUBeT0IAjpuNTm6jRKMfLo78HTJ4Z5H+X1Lek7+QTeBAn/mM3njAPmMelX7um1LA/vVkHnMxHkEnzoR8P6Lv32sORu6elaG78NbUYKYwSIMZj0rrjByVo8+U1F0wPd019SCJO0SNtpokDH2IH+1UO0NJqihuXNQiIeQ9wrPSCFXb9DR/wCJewdtjckFhE+Z6H3rIarSbbtpbqMQ+4HbG7AHAE+dEo6eSoS7myNJpezDst7tk7T9tD5SZn6zWZ7btNawdpkn5XVsTj5SYq/qtJcTTK65SSgIjoesccHnyNZ5bZ64ByJ/0rBzVWjWGKcpqCW4W7N/eM4WDsXe2QCBMzHX6edUNR2yLd1WtQwAIYMsqd3ODzH+1XF7JNuy2oV1eRtYYldwKKVMyTn6R71Y7OawosjuwCTu3E/aBMbifsnjoJE9KxfWRr4d96PUx+mS/wB3ItdbS3aUpwW4PzAkAkH+v1oL+0GT5H9IrQdu2g0XEYnxvvVhDoxAZQehEBoiOI8qD6myGtbrYnu8XCD8snBPmOmOKuOVySZw5sChlcI/L9vqWuwNSx/aLZAcPakAhZDAiNrN8h6/fVK8pUw6lT5H+s132O3dFXJBD5kehyCIBFX+0dMXZiVIhvDOCQfzEjHTPrWbyzWTR7Hfm6KD6VZYvdf9FfshQ0buN8VasMCorjRaLxgCdpAY/X0qH9gf7M7enH605JM8Wkel21gRjmcAD8qr64nazETGRkz09R+dTI8ge1MRM5JkcGI/KvZeKLRxLJJMzra62wgpcaDHzlfPMhmnmiei0Ksk7CJM5uPJ4Ekx5DypHsxd0wMmaIhREdPSR+VZRwL3NZZ/BW0nZaouwIirJO0bjzyZY/yqaz2eqvvDNu27ecR5ARj6VKDXQatOzDwZPLLyYf4j7Tvi89s3G2A7gBtA8xwJn3NdWteyr4DGPIdc8xUvxXoWa9uUTK/lFVLWjYYI8vyrjyQqTSR1QlcdzY9h2ptKxJlhJ9cnJrC/Elorqbo9Z+/NegaFNltF8lFY34ysxqN2PEo98YroyRrGjGErmBLW6IyauC05tqCpA35kGOnWotZagA+dWOygI9q5Njoo612nACkAz9IqE3SBxmtL2NpBeAY/ZBH1warfEPZwt+IDBZR+BmrWJuGol5Fqozne9Kju3cjHWacHxH1MfnFWU0MwfI/zrJJRZaJGvs0SOB/XtXDt4hzBHH30a0nZu8GJxiqvbeh2NbnANsZgxI+nNa6W1ZOtXRR0mmliBH3N/IGlrlKkg4xEZ8/OI6VqPhvSDczc+EQc+lQ/GmkHdyq5Lg4Ho39e8edWsdx1EufxaTPdlnwkDz/lWi7M0ga07kYWP/qaz/Z1kqSI/nH6dK1vZNgnRsnylp5xjABqcauQ5tqJg9eJsFgBBugfgxxWp+GWDaRrRysT6giX+sMvHkRQjtns827DqUbwlSvhJXyJLAR/vUnwVqoZl4UW3cnrOBP3GvI9Txvt2uVufR+lVPC/xDPYpW3cR/CoddwAmIIA68ccHiYrZbp+tefdm2luna396t7uztJgBMABegjrW7XAjyr1/T77Ss+f9TjFdRJRVEly2GEHrXnWh7cLX2Zoe3bYlZAOzx7AQfOD68Ct12hq+7tXLkTsRmj2E141pLjIHAHzQp95n+R++o9RWqGlM7fRIJzlKSs3+gUgXrS4sbWYp0V1faGTPgkZgYrI9rWtpWBAAA9frW3+Hbxuu5Ujuyo3DHzEAkefX8BQn457NS2iuoA3MFgD+En9K4+khJ9M5Pz9DsyZFj9RhFeK/cyaEldgyJ3ECfpOMxn76V+2+7YBu2HaSOOfUCBJjNNptQQykmY/IZge/H1o92AZZU6ul2ZzMrtk+eVJ+tc+Wbxpyo9xK+Cvba4ouq6kA24Aj5WQeEzPBUkY84rr4XRGdy42q9vaViQ2AC2eokHjrRu/bW6L1hc3F07QSOWGYB9QSD5RQBtYhe+1uO7YwgOGAMiQogYUSRjgdaLc+mtbN7f39zz8cE+qnrXtz/fzX5Bez2Es2RauhFtk7wwBLkZkAjax6QQIiRPFNYQG69y6xy0+IkyQWBieFxiKpasG3cslSXlju9SBkR6qfxNaHsXRrqNKjMxYjcAxxwTEx6R99bdHryTUm72/rOX1RLFicY+V/IN0uqthb79cBPpx/KrPZ9sG2mRx6VKnw0vUwPbH4mtBp+y0CgYMe/613Qwzb+L+2z515F7FLS35VfYflU+6sx2L2oRCtxuCg56jFaDfXoYskZrYwyQcWTin7z+s1Bvp99aUQT76RuCoN1OGooCZgDzUa2lnFNup91Kgtk+6g3xJpd1vcQW28AECB1MxRPdXNwBgQeCIpSjaocJOLsymv0ROmNyI2sv3TmqXZp+b+vKtlqNMrWjbjBH+1Y3SWirMp5GPrXBmx6Ejsx5NTZq/hgHumPm35AUR1lgXF2nzB9iKh0Vru7ar5DPv1qcNXbjjUEmck5XJs81ssyMT4SQYMqrDnmGBH1o3qdQWUfKIP2VVf/qBQnWWNt24sHDH8+aIIkiByT/OvMlzR3LizaaBdttehIBPvAmoe19L3tsjqOOP51OpgAeQpxcr1Elpo4G3dkWk02xVUeWffH+tRdpWwEZghcgTG6AeesHPsKt7qRMiKl440UskkzKaPtdd5YW7on7PfGJ/6SsfdHrWn01jG7In7JjA5yev+tBtN2OBfJ+z83H9Cj5escWLd6jbJmfsBPjS1/5R4AwVyeR4xwTWf+ErIBJnLDaYP2T/AKzz1FbTWlDbdXIClGBnoIOaw3wddtXbpVwR+6UAbiAWUeM4OZgnPrXJ1/SvL8MXVnr+ldcsOKWpN1vsbHsfsoWmZ4Etk+/n7/rRffVfdXUE9D91ejCMYRpbHhzlKcre5x2pbL2LqDlrbqPcqQK8p1V0h7qkbSdQWzyI3CP68q9UOstqyq9xUJBI3sBgQDz7ivMu2+z3t3HYvauAtu323BHiY46EnzgVw9Yoya8o9v0aTi3q2T/X2NT8BaZh3lzcNk7NvWQQd0+0D/aof/Ei/wD3KejMfwA/I/fXfwxrWTS3rq2nuFbglEEtlRmB9nBz6UA+J+0DqLivsdIthSHWI8THzOM81mskVgUVyzpjinL1Fzlwvp/kEadJYDiTH40b7NvImqbICfvAD04bb9P1oHZGfrRnS6MW7z2rs7QQrMAfCSNyk46jpzk8xXBnVp34Z7sJJbMu/D+qVLneMrF87iI27D8zGSI+nr6Vngc3GXC8KPKT+gI+taXXdk3LVl7ypbNplMcMwXIDFTkA4YEHE5ArMmw4O1lYYBgggwTAPtOKrGlpte/6HLFxllk/yNOlyTauYATU24mIKlVVgOmODFaP4RXYl62OLeodB7LCj8qyOhsMqEgO2xC9tQCSt6SFwOQBBI4O7itxpr+n7v8AdhrbXBuJRYZXOW3C4CN0+YjypdHOOGepvbg5fU4yyQeNLd1+/wDgJ7q6DVTs6+BDIDnlQRI84nB+pFUNZ2Vo7rm49m4Wbki7dHSOA4Ar0vvHH4f6HhfdmX3aMz2fZ3xEeEg8+VaMtSpV19NFKNo4cz3Fupw1KlXQZ0LdT7qVKmIW6n30qVAhb6ffSpUh0Pvqj+xjvd/T+dKlSlFS5HF1wX99JXnjNKlSk6VhGNugV2v8M37rm5bQGRkEhTjiJgfjXOh7DvoQ1y2VVczg/kTSpV4ceplLKm1yz2JdNGON0/YMd5XL6gDkgU1KvZzZHDG5L2PIhBN0ShsTI+8flNLfSpV5X3jlrhHrw9OxSV2yI6nMBWPrKf8A6rrsrWMS63UCZOxgQTE4kGRMc0qVYZOryzVNnVi6HDB2kFl1IjIDeZgf1+NZvtr4Zs3n324tHyUYngkQRyORSpVzRnKLtM6Hji+UQ2+z9XbG23egeZkEeglTAqN07SA/vt3s5B/GKVKr+0SfO4lgguNgN2n2JrLzB7qd6wEAsyGB5QTVfUdmazuu6ay2wEQFS0cdYIIKxgwOfTqqVN9VLwhrAl7l3Q/tFlR3Zu25EEfs3PuVOT61W1ram+rJd1DweR+z3MgGRJVZ5/KlSpLLe/0HJVsWdMj7lc3HV0B2Pa0l1WDEAEmEh5HII6niqF+/cuPeLByzXUYTZZd+wZbOF446z0pUqpT/ALsSm7suaw9+p7zVXlUkSn7M+3H/AEyPvqbTakXdS9y4TtTZt/dXFL7NzYg/4jxGfD5UqVK6sq3sFuy9b+7a84de8dmCuCCoEKP+mQoPuaksdu2GA8RX0bH48UqVTDHGVvgbySVEy9pWT9se3NS/2hb/AMY/H9KVKq7KJeVn/9k="/>
          <p:cNvSpPr>
            <a:spLocks noChangeAspect="1" noChangeArrowheads="1"/>
          </p:cNvSpPr>
          <p:nvPr/>
        </p:nvSpPr>
        <p:spPr bwMode="auto">
          <a:xfrm>
            <a:off x="1831975" y="-1638300"/>
            <a:ext cx="6648450" cy="37433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2536" name="Picture 8" descr="https://upload.wikimedia.org/wikipedia/commons/f/f5/Buddhist_monks_in_front_of_the_Angkor_Wa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03800" y="2413794"/>
            <a:ext cx="664845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12352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69C27-0A92-0C43-9A19-2C38853717A9}"/>
              </a:ext>
            </a:extLst>
          </p:cNvPr>
          <p:cNvSpPr>
            <a:spLocks noGrp="1"/>
          </p:cNvSpPr>
          <p:nvPr>
            <p:ph type="title"/>
          </p:nvPr>
        </p:nvSpPr>
        <p:spPr/>
        <p:txBody>
          <a:bodyPr/>
          <a:lstStyle/>
          <a:p>
            <a:r>
              <a:rPr lang="en-US" dirty="0"/>
              <a:t>Shinto</a:t>
            </a:r>
          </a:p>
        </p:txBody>
      </p:sp>
      <p:sp>
        <p:nvSpPr>
          <p:cNvPr id="3" name="Content Placeholder 2">
            <a:extLst>
              <a:ext uri="{FF2B5EF4-FFF2-40B4-BE49-F238E27FC236}">
                <a16:creationId xmlns:a16="http://schemas.microsoft.com/office/drawing/2014/main" id="{6A0427C4-0639-FF49-83A1-5CFC57C2DF7E}"/>
              </a:ext>
            </a:extLst>
          </p:cNvPr>
          <p:cNvSpPr>
            <a:spLocks noGrp="1"/>
          </p:cNvSpPr>
          <p:nvPr>
            <p:ph idx="1"/>
          </p:nvPr>
        </p:nvSpPr>
        <p:spPr/>
        <p:txBody>
          <a:bodyPr>
            <a:normAutofit lnSpcReduction="10000"/>
          </a:bodyPr>
          <a:lstStyle/>
          <a:p>
            <a:pPr marL="0" indent="0">
              <a:buNone/>
            </a:pPr>
            <a:r>
              <a:rPr lang="en-US" b="1" dirty="0" err="1">
                <a:solidFill>
                  <a:schemeClr val="tx1"/>
                </a:solidFill>
              </a:rPr>
              <a:t>Shintō</a:t>
            </a:r>
            <a:r>
              <a:rPr lang="en-US" dirty="0">
                <a:solidFill>
                  <a:schemeClr val="tx1"/>
                </a:solidFill>
              </a:rPr>
              <a:t>, indigenous religious beliefs and practices of Japan. The word </a:t>
            </a:r>
            <a:r>
              <a:rPr lang="en-US" dirty="0" err="1">
                <a:solidFill>
                  <a:schemeClr val="tx1"/>
                </a:solidFill>
              </a:rPr>
              <a:t>Shintō</a:t>
            </a:r>
            <a:r>
              <a:rPr lang="en-US" dirty="0">
                <a:solidFill>
                  <a:schemeClr val="tx1"/>
                </a:solidFill>
              </a:rPr>
              <a:t>, which literally means “the way of </a:t>
            </a:r>
            <a:r>
              <a:rPr lang="en-US" i="1" dirty="0">
                <a:solidFill>
                  <a:schemeClr val="tx1"/>
                </a:solidFill>
              </a:rPr>
              <a:t>kami</a:t>
            </a:r>
            <a:r>
              <a:rPr lang="en-US" dirty="0">
                <a:solidFill>
                  <a:schemeClr val="tx1"/>
                </a:solidFill>
              </a:rPr>
              <a:t>” (generally sacred or divine power, specifically the various gods or deities), came into use in order to distinguish indigenous Japanese beliefs from Buddhism, which had been introduced into Japan in the 6th century </a:t>
            </a:r>
            <a:r>
              <a:rPr lang="en-US" cap="all" dirty="0">
                <a:solidFill>
                  <a:schemeClr val="tx1"/>
                </a:solidFill>
              </a:rPr>
              <a:t>CE</a:t>
            </a:r>
            <a:r>
              <a:rPr lang="en-US" dirty="0">
                <a:solidFill>
                  <a:schemeClr val="tx1"/>
                </a:solidFill>
              </a:rPr>
              <a:t>. </a:t>
            </a:r>
            <a:r>
              <a:rPr lang="en-US" dirty="0" err="1">
                <a:solidFill>
                  <a:schemeClr val="tx1"/>
                </a:solidFill>
              </a:rPr>
              <a:t>Shintō</a:t>
            </a:r>
            <a:r>
              <a:rPr lang="en-US" dirty="0">
                <a:solidFill>
                  <a:schemeClr val="tx1"/>
                </a:solidFill>
              </a:rPr>
              <a:t> has no founder, no official sacred scriptures in the strict sense, and no fixed dogmas, but it has preserved its guiding beliefs throughout the ages.</a:t>
            </a:r>
          </a:p>
          <a:p>
            <a:pPr marL="0" indent="0">
              <a:buNone/>
            </a:pPr>
            <a:r>
              <a:rPr lang="en-US" dirty="0">
                <a:solidFill>
                  <a:schemeClr val="tx1"/>
                </a:solidFill>
              </a:rPr>
              <a:t>Shinto has been influenced throughout history by Buddhism and Confucianism as well as by other surrounding religions.</a:t>
            </a:r>
          </a:p>
        </p:txBody>
      </p:sp>
    </p:spTree>
    <p:extLst>
      <p:ext uri="{BB962C8B-B14F-4D97-AF65-F5344CB8AC3E}">
        <p14:creationId xmlns:p14="http://schemas.microsoft.com/office/powerpoint/2010/main" val="6193694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0A363-3E43-FA45-A0FD-C67976CDBFD2}"/>
              </a:ext>
            </a:extLst>
          </p:cNvPr>
          <p:cNvSpPr>
            <a:spLocks noGrp="1"/>
          </p:cNvSpPr>
          <p:nvPr>
            <p:ph type="title"/>
          </p:nvPr>
        </p:nvSpPr>
        <p:spPr/>
        <p:txBody>
          <a:bodyPr/>
          <a:lstStyle/>
          <a:p>
            <a:r>
              <a:rPr lang="en-US" dirty="0"/>
              <a:t>Shinto</a:t>
            </a:r>
          </a:p>
        </p:txBody>
      </p:sp>
      <p:sp>
        <p:nvSpPr>
          <p:cNvPr id="3" name="Content Placeholder 2">
            <a:extLst>
              <a:ext uri="{FF2B5EF4-FFF2-40B4-BE49-F238E27FC236}">
                <a16:creationId xmlns:a16="http://schemas.microsoft.com/office/drawing/2014/main" id="{7D774B73-9898-E048-87CE-9E0A9C38DB09}"/>
              </a:ext>
            </a:extLst>
          </p:cNvPr>
          <p:cNvSpPr>
            <a:spLocks noGrp="1"/>
          </p:cNvSpPr>
          <p:nvPr>
            <p:ph idx="1"/>
          </p:nvPr>
        </p:nvSpPr>
        <p:spPr>
          <a:xfrm>
            <a:off x="1295402" y="2485495"/>
            <a:ext cx="9601196" cy="3801006"/>
          </a:xfrm>
        </p:spPr>
        <p:txBody>
          <a:bodyPr>
            <a:normAutofit fontScale="92500" lnSpcReduction="10000"/>
          </a:bodyPr>
          <a:lstStyle/>
          <a:p>
            <a:pPr marL="0" indent="0">
              <a:buNone/>
            </a:pPr>
            <a:r>
              <a:rPr lang="en-US" dirty="0" err="1"/>
              <a:t>Shintō</a:t>
            </a:r>
            <a:r>
              <a:rPr lang="en-US" dirty="0"/>
              <a:t> can be roughly classified into the following three major types: Shrine </a:t>
            </a:r>
            <a:r>
              <a:rPr lang="en-US" dirty="0" err="1"/>
              <a:t>Shintō</a:t>
            </a:r>
            <a:r>
              <a:rPr lang="en-US" dirty="0"/>
              <a:t>, Sect </a:t>
            </a:r>
            <a:r>
              <a:rPr lang="en-US" dirty="0" err="1"/>
              <a:t>Shintō</a:t>
            </a:r>
            <a:r>
              <a:rPr lang="en-US" dirty="0"/>
              <a:t>, and Folk </a:t>
            </a:r>
            <a:r>
              <a:rPr lang="en-US" dirty="0" err="1"/>
              <a:t>Shintō</a:t>
            </a:r>
            <a:r>
              <a:rPr lang="en-US" dirty="0"/>
              <a:t>. Shrine </a:t>
            </a:r>
            <a:r>
              <a:rPr lang="en-US" dirty="0" err="1"/>
              <a:t>Shintō</a:t>
            </a:r>
            <a:r>
              <a:rPr lang="en-US" dirty="0"/>
              <a:t>, which has been in existence from the beginning of Japanese history to the present day, constitutes a main current of </a:t>
            </a:r>
            <a:r>
              <a:rPr lang="en-US" dirty="0" err="1"/>
              <a:t>Shintō</a:t>
            </a:r>
            <a:r>
              <a:rPr lang="en-US" dirty="0"/>
              <a:t> tradition. Shrine </a:t>
            </a:r>
            <a:r>
              <a:rPr lang="en-US" dirty="0" err="1"/>
              <a:t>Shintō</a:t>
            </a:r>
            <a:r>
              <a:rPr lang="en-US" dirty="0"/>
              <a:t> includes within its structure the now defunct State </a:t>
            </a:r>
            <a:r>
              <a:rPr lang="en-US" dirty="0" err="1"/>
              <a:t>Shintō</a:t>
            </a:r>
            <a:r>
              <a:rPr lang="en-US" dirty="0"/>
              <a:t> —based on the total identity of religion and state—and has close relations with the Japanese Imperial family. Sect </a:t>
            </a:r>
            <a:r>
              <a:rPr lang="en-US" dirty="0" err="1"/>
              <a:t>Shintō</a:t>
            </a:r>
            <a:r>
              <a:rPr lang="en-US" dirty="0"/>
              <a:t>  is a relatively new movement consisting of 13 major sects that originated in Japan around the 19th century and of several others that emerged after World War II. Each sect was organized into a religious body by either a founder or a </a:t>
            </a:r>
            <a:r>
              <a:rPr lang="en-US" dirty="0" err="1"/>
              <a:t>systematizer</a:t>
            </a:r>
            <a:r>
              <a:rPr lang="en-US" dirty="0"/>
              <a:t>. Folk </a:t>
            </a:r>
            <a:r>
              <a:rPr lang="en-US" dirty="0" err="1"/>
              <a:t>Shintō</a:t>
            </a:r>
            <a:r>
              <a:rPr lang="en-US" dirty="0"/>
              <a:t>  is an aspect of Japanese folk belief that is closely connected with the other types of </a:t>
            </a:r>
            <a:r>
              <a:rPr lang="en-US" dirty="0" err="1"/>
              <a:t>Shintō</a:t>
            </a:r>
            <a:r>
              <a:rPr lang="en-US" dirty="0"/>
              <a:t>. It has no formal organizational structure nor doctrinal formulation but is centered in the veneration of small roadside images and in the agricultural rites of rural families. </a:t>
            </a:r>
          </a:p>
          <a:p>
            <a:endParaRPr lang="en-US" dirty="0"/>
          </a:p>
        </p:txBody>
      </p:sp>
      <p:pic>
        <p:nvPicPr>
          <p:cNvPr id="4" name="Picture 3">
            <a:extLst>
              <a:ext uri="{FF2B5EF4-FFF2-40B4-BE49-F238E27FC236}">
                <a16:creationId xmlns:a16="http://schemas.microsoft.com/office/drawing/2014/main" id="{952B5B87-C345-ED44-B74E-CC91EABCA47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27616" y="610973"/>
            <a:ext cx="2069390" cy="1874522"/>
          </a:xfrm>
          <a:prstGeom prst="rect">
            <a:avLst/>
          </a:prstGeom>
        </p:spPr>
      </p:pic>
    </p:spTree>
    <p:extLst>
      <p:ext uri="{BB962C8B-B14F-4D97-AF65-F5344CB8AC3E}">
        <p14:creationId xmlns:p14="http://schemas.microsoft.com/office/powerpoint/2010/main" val="15425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Rise of the Zhou</a:t>
            </a:r>
          </a:p>
        </p:txBody>
      </p:sp>
      <p:sp>
        <p:nvSpPr>
          <p:cNvPr id="10" name="Content Placeholder 9"/>
          <p:cNvSpPr>
            <a:spLocks noGrp="1"/>
          </p:cNvSpPr>
          <p:nvPr>
            <p:ph idx="1"/>
          </p:nvPr>
        </p:nvSpPr>
        <p:spPr/>
        <p:txBody>
          <a:bodyPr>
            <a:normAutofit/>
          </a:bodyPr>
          <a:lstStyle/>
          <a:p>
            <a:r>
              <a:rPr lang="en-US" dirty="0"/>
              <a:t>11</a:t>
            </a:r>
            <a:r>
              <a:rPr lang="en-US" baseline="30000" dirty="0"/>
              <a:t>th</a:t>
            </a:r>
            <a:r>
              <a:rPr lang="en-US" dirty="0"/>
              <a:t> century BCE: overthrow of the Shang</a:t>
            </a:r>
          </a:p>
          <a:p>
            <a:r>
              <a:rPr lang="en-US" dirty="0"/>
              <a:t>Longest, most revered dynasty in Chinese history</a:t>
            </a:r>
          </a:p>
          <a:p>
            <a:r>
              <a:rPr lang="en-US" dirty="0"/>
              <a:t>Wen and Wu</a:t>
            </a:r>
          </a:p>
          <a:p>
            <a:pPr lvl="1"/>
            <a:r>
              <a:rPr lang="en-US" dirty="0"/>
              <a:t>Rebellion and attack of Shang capital</a:t>
            </a:r>
          </a:p>
          <a:p>
            <a:pPr lvl="1"/>
            <a:r>
              <a:rPr lang="en-US" dirty="0"/>
              <a:t>Wu is first ruler of dynasty </a:t>
            </a:r>
            <a:r>
              <a:rPr lang="en-US" dirty="0">
                <a:sym typeface="Wingdings" pitchFamily="2" charset="2"/>
              </a:rPr>
              <a:t> </a:t>
            </a:r>
            <a:endParaRPr lang="en-US" dirty="0"/>
          </a:p>
          <a:p>
            <a:endParaRPr lang="en-US" dirty="0"/>
          </a:p>
          <a:p>
            <a:endParaRPr lang="en-US" dirty="0"/>
          </a:p>
        </p:txBody>
      </p:sp>
      <p:pic>
        <p:nvPicPr>
          <p:cNvPr id="5" name="Picture 2" descr="King Wu">
            <a:extLst>
              <a:ext uri="{FF2B5EF4-FFF2-40B4-BE49-F238E27FC236}">
                <a16:creationId xmlns:a16="http://schemas.microsoft.com/office/drawing/2014/main" id="{29763B0A-F5E6-EC4E-AA7B-D3B78B463E54}"/>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442960" y="212988"/>
            <a:ext cx="3581400" cy="618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398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Zhou Timeline</a:t>
            </a:r>
          </a:p>
        </p:txBody>
      </p:sp>
      <p:sp>
        <p:nvSpPr>
          <p:cNvPr id="6" name="Content Placeholder 5"/>
          <p:cNvSpPr>
            <a:spLocks noGrp="1"/>
          </p:cNvSpPr>
          <p:nvPr>
            <p:ph idx="1"/>
          </p:nvPr>
        </p:nvSpPr>
        <p:spPr/>
        <p:txBody>
          <a:bodyPr>
            <a:normAutofit/>
          </a:bodyPr>
          <a:lstStyle/>
          <a:p>
            <a:r>
              <a:rPr lang="en-US" dirty="0"/>
              <a:t>Western Zhou </a:t>
            </a:r>
            <a:r>
              <a:rPr lang="en-US" sz="1600" dirty="0"/>
              <a:t>(</a:t>
            </a:r>
            <a:r>
              <a:rPr lang="en-US" sz="1600" i="1" dirty="0"/>
              <a:t>1045-771 BCE)</a:t>
            </a:r>
          </a:p>
          <a:p>
            <a:r>
              <a:rPr lang="en-US" dirty="0"/>
              <a:t>Eastern Zhou  </a:t>
            </a:r>
            <a:r>
              <a:rPr lang="en-US" sz="1600" dirty="0"/>
              <a:t>(</a:t>
            </a:r>
            <a:r>
              <a:rPr lang="en-US" sz="1600" i="1" dirty="0"/>
              <a:t>771-221 BCE)</a:t>
            </a:r>
          </a:p>
          <a:p>
            <a:pPr lvl="1"/>
            <a:r>
              <a:rPr lang="en-US" dirty="0"/>
              <a:t>Spring and Autumn Period </a:t>
            </a:r>
            <a:r>
              <a:rPr lang="en-US" sz="1400" dirty="0"/>
              <a:t>(</a:t>
            </a:r>
            <a:r>
              <a:rPr lang="en-US" sz="1400" i="1" dirty="0"/>
              <a:t>771-481 BCE)</a:t>
            </a:r>
          </a:p>
          <a:p>
            <a:pPr lvl="1"/>
            <a:r>
              <a:rPr lang="en-US" dirty="0"/>
              <a:t>Warring States Period </a:t>
            </a:r>
            <a:r>
              <a:rPr lang="en-US" sz="1400" dirty="0"/>
              <a:t>(</a:t>
            </a:r>
            <a:r>
              <a:rPr lang="en-US" sz="1400" i="1" dirty="0"/>
              <a:t>481-221 BCE</a:t>
            </a:r>
            <a:r>
              <a:rPr lang="en-US" sz="1400" dirty="0"/>
              <a:t>)</a:t>
            </a:r>
          </a:p>
        </p:txBody>
      </p:sp>
    </p:spTree>
    <p:extLst>
      <p:ext uri="{BB962C8B-B14F-4D97-AF65-F5344CB8AC3E}">
        <p14:creationId xmlns:p14="http://schemas.microsoft.com/office/powerpoint/2010/main" val="3596410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Mandate of Heaven</a:t>
            </a:r>
          </a:p>
        </p:txBody>
      </p:sp>
      <p:sp>
        <p:nvSpPr>
          <p:cNvPr id="6" name="Content Placeholder 5"/>
          <p:cNvSpPr>
            <a:spLocks noGrp="1"/>
          </p:cNvSpPr>
          <p:nvPr>
            <p:ph idx="1"/>
          </p:nvPr>
        </p:nvSpPr>
        <p:spPr/>
        <p:txBody>
          <a:bodyPr>
            <a:normAutofit fontScale="85000" lnSpcReduction="10000"/>
          </a:bodyPr>
          <a:lstStyle/>
          <a:p>
            <a:pPr marL="0" indent="0" algn="ctr">
              <a:buNone/>
            </a:pPr>
            <a:r>
              <a:rPr lang="en-US" dirty="0"/>
              <a:t>Use of religion to justify the rule of a king/emperor</a:t>
            </a:r>
          </a:p>
          <a:p>
            <a:r>
              <a:rPr lang="en-US" dirty="0"/>
              <a:t>Heaven gave authority to rulers</a:t>
            </a:r>
          </a:p>
          <a:p>
            <a:r>
              <a:rPr lang="en-US" dirty="0"/>
              <a:t>Authority could be taken away if the ruler did not look out for the well being of subjects</a:t>
            </a:r>
          </a:p>
          <a:p>
            <a:r>
              <a:rPr lang="en-US" dirty="0"/>
              <a:t>Proof of favor with the gods</a:t>
            </a:r>
          </a:p>
          <a:p>
            <a:pPr lvl="1"/>
            <a:r>
              <a:rPr lang="en-US" dirty="0"/>
              <a:t>Stability and prosperity of kingdom</a:t>
            </a:r>
          </a:p>
          <a:p>
            <a:r>
              <a:rPr lang="en-US" dirty="0"/>
              <a:t>Signs of disfavor of a ruler</a:t>
            </a:r>
          </a:p>
          <a:p>
            <a:pPr lvl="1"/>
            <a:r>
              <a:rPr lang="en-US" dirty="0"/>
              <a:t>Natural disasters</a:t>
            </a:r>
          </a:p>
          <a:p>
            <a:pPr lvl="1"/>
            <a:r>
              <a:rPr lang="en-US" dirty="0"/>
              <a:t>Invasion </a:t>
            </a:r>
          </a:p>
        </p:txBody>
      </p:sp>
    </p:spTree>
    <p:extLst>
      <p:ext uri="{BB962C8B-B14F-4D97-AF65-F5344CB8AC3E}">
        <p14:creationId xmlns:p14="http://schemas.microsoft.com/office/powerpoint/2010/main" val="1914368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Daoism/Taoism</a:t>
            </a:r>
          </a:p>
        </p:txBody>
      </p:sp>
      <p:sp>
        <p:nvSpPr>
          <p:cNvPr id="3" name="Content Placeholder 2"/>
          <p:cNvSpPr>
            <a:spLocks noGrp="1"/>
          </p:cNvSpPr>
          <p:nvPr>
            <p:ph sz="quarter" idx="13"/>
          </p:nvPr>
        </p:nvSpPr>
        <p:spPr/>
        <p:txBody>
          <a:bodyPr>
            <a:normAutofit fontScale="92500" lnSpcReduction="20000"/>
          </a:bodyPr>
          <a:lstStyle/>
          <a:p>
            <a:r>
              <a:rPr lang="en-US" dirty="0"/>
              <a:t>The teachings of the Way (Dao/Tao)</a:t>
            </a:r>
          </a:p>
          <a:p>
            <a:r>
              <a:rPr lang="en-US" dirty="0"/>
              <a:t>Laozi </a:t>
            </a:r>
            <a:r>
              <a:rPr lang="en-US" sz="1400" i="1" dirty="0"/>
              <a:t>(604-517 BCE )</a:t>
            </a:r>
          </a:p>
          <a:p>
            <a:pPr lvl="1"/>
            <a:r>
              <a:rPr lang="en-US" dirty="0"/>
              <a:t>AKA Lao </a:t>
            </a:r>
            <a:r>
              <a:rPr lang="en-US" dirty="0" err="1"/>
              <a:t>Zi</a:t>
            </a:r>
            <a:r>
              <a:rPr lang="en-US" dirty="0"/>
              <a:t>, Lao </a:t>
            </a:r>
            <a:r>
              <a:rPr lang="en-US" dirty="0" err="1"/>
              <a:t>Tsu</a:t>
            </a:r>
            <a:endParaRPr lang="en-US" dirty="0"/>
          </a:p>
          <a:p>
            <a:pPr lvl="1"/>
            <a:r>
              <a:rPr lang="en-US" dirty="0"/>
              <a:t>Real person? </a:t>
            </a:r>
          </a:p>
          <a:p>
            <a:pPr lvl="1"/>
            <a:r>
              <a:rPr lang="en-US" dirty="0"/>
              <a:t>Legend?</a:t>
            </a:r>
          </a:p>
          <a:p>
            <a:pPr lvl="1"/>
            <a:r>
              <a:rPr lang="en-US" dirty="0"/>
              <a:t>Composite of both?</a:t>
            </a:r>
          </a:p>
          <a:p>
            <a:r>
              <a:rPr lang="en-US" dirty="0"/>
              <a:t>Urged people to leave behind empty formalities, rituals, hierarchies, </a:t>
            </a:r>
            <a:r>
              <a:rPr lang="en-US" dirty="0" err="1"/>
              <a:t>etc</a:t>
            </a:r>
            <a:r>
              <a:rPr lang="en-US" dirty="0"/>
              <a:t> of society</a:t>
            </a:r>
          </a:p>
        </p:txBody>
      </p:sp>
      <p:sp>
        <p:nvSpPr>
          <p:cNvPr id="4" name="Content Placeholder 3"/>
          <p:cNvSpPr>
            <a:spLocks noGrp="1"/>
          </p:cNvSpPr>
          <p:nvPr>
            <p:ph sz="quarter" idx="14"/>
          </p:nvPr>
        </p:nvSpPr>
        <p:spPr>
          <a:xfrm>
            <a:off x="6187440" y="5181600"/>
            <a:ext cx="3743960" cy="1143000"/>
          </a:xfrm>
        </p:spPr>
        <p:txBody>
          <a:bodyPr>
            <a:normAutofit fontScale="85000" lnSpcReduction="20000"/>
          </a:bodyPr>
          <a:lstStyle/>
          <a:p>
            <a:pPr marL="0" indent="0" algn="ctr">
              <a:buNone/>
            </a:pPr>
            <a:r>
              <a:rPr lang="en-US" sz="1800" dirty="0"/>
              <a:t>*Note*</a:t>
            </a:r>
          </a:p>
          <a:p>
            <a:pPr marL="0" indent="0" algn="ctr">
              <a:buNone/>
            </a:pPr>
            <a:r>
              <a:rPr lang="en-US" sz="1800" dirty="0"/>
              <a:t>There are many different spellings of people, philosophies, </a:t>
            </a:r>
            <a:r>
              <a:rPr lang="en-US" sz="1800" dirty="0" err="1"/>
              <a:t>etc</a:t>
            </a:r>
            <a:r>
              <a:rPr lang="en-US" sz="1800" dirty="0"/>
              <a:t> in China.  I have placed several different forms of the names in the PPT to help you become familiar with them. </a:t>
            </a:r>
          </a:p>
        </p:txBody>
      </p:sp>
      <p:pic>
        <p:nvPicPr>
          <p:cNvPr id="5122" name="Picture 2" descr="https://upload.wikimedia.org/wikipedia/commons/a/af/Laozi_00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172200" y="2362200"/>
            <a:ext cx="37592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208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Dao</a:t>
            </a:r>
          </a:p>
        </p:txBody>
      </p:sp>
      <p:sp>
        <p:nvSpPr>
          <p:cNvPr id="3" name="Content Placeholder 2"/>
          <p:cNvSpPr>
            <a:spLocks noGrp="1"/>
          </p:cNvSpPr>
          <p:nvPr>
            <p:ph sz="quarter" idx="13"/>
          </p:nvPr>
        </p:nvSpPr>
        <p:spPr/>
        <p:txBody>
          <a:bodyPr>
            <a:normAutofit/>
          </a:bodyPr>
          <a:lstStyle/>
          <a:p>
            <a:r>
              <a:rPr lang="en-US" dirty="0"/>
              <a:t>“The Way” cannot be defined with words</a:t>
            </a:r>
          </a:p>
          <a:p>
            <a:r>
              <a:rPr lang="en-US" dirty="0"/>
              <a:t>To obtain the </a:t>
            </a:r>
            <a:r>
              <a:rPr lang="en-US" dirty="0" err="1"/>
              <a:t>dao</a:t>
            </a:r>
            <a:r>
              <a:rPr lang="en-US" dirty="0"/>
              <a:t>, one must “</a:t>
            </a:r>
            <a:r>
              <a:rPr lang="en-US" dirty="0" err="1"/>
              <a:t>wu</a:t>
            </a:r>
            <a:r>
              <a:rPr lang="en-US" dirty="0"/>
              <a:t> </a:t>
            </a:r>
            <a:r>
              <a:rPr lang="en-US" dirty="0" err="1"/>
              <a:t>wei</a:t>
            </a:r>
            <a:r>
              <a:rPr lang="en-US" dirty="0"/>
              <a:t>”</a:t>
            </a:r>
          </a:p>
          <a:p>
            <a:pPr lvl="1"/>
            <a:r>
              <a:rPr lang="en-US" dirty="0"/>
              <a:t>Wu </a:t>
            </a:r>
            <a:r>
              <a:rPr lang="en-US" dirty="0" err="1"/>
              <a:t>wei</a:t>
            </a:r>
            <a:r>
              <a:rPr lang="en-US" dirty="0"/>
              <a:t>: do not tamper with nature/life—act naturally and things will work out</a:t>
            </a:r>
          </a:p>
        </p:txBody>
      </p:sp>
      <p:sp>
        <p:nvSpPr>
          <p:cNvPr id="5" name="Content Placeholder 4"/>
          <p:cNvSpPr>
            <a:spLocks noGrp="1"/>
          </p:cNvSpPr>
          <p:nvPr>
            <p:ph sz="quarter" idx="14"/>
          </p:nvPr>
        </p:nvSpPr>
        <p:spPr/>
        <p:txBody>
          <a:bodyPr/>
          <a:lstStyle/>
          <a:p>
            <a:r>
              <a:rPr lang="en-US" dirty="0"/>
              <a:t>Yin-Yang</a:t>
            </a:r>
          </a:p>
          <a:p>
            <a:pPr lvl="1"/>
            <a:r>
              <a:rPr lang="en-US" dirty="0"/>
              <a:t>Balance in life</a:t>
            </a:r>
          </a:p>
          <a:p>
            <a:pPr lvl="1"/>
            <a:r>
              <a:rPr lang="en-US" dirty="0"/>
              <a:t>Yin: female, passive, shaded, reflective (moon)</a:t>
            </a:r>
          </a:p>
          <a:p>
            <a:pPr lvl="1"/>
            <a:r>
              <a:rPr lang="en-US" dirty="0"/>
              <a:t>Yang: male, active, bright, shining (sun)</a:t>
            </a:r>
          </a:p>
          <a:p>
            <a:endParaRPr lang="en-US" dirty="0"/>
          </a:p>
        </p:txBody>
      </p:sp>
      <p:pic>
        <p:nvPicPr>
          <p:cNvPr id="6146" name="Picture 2" descr="http://images.huffingtonpost.com/2014-06-23-yinyang.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724900" y="4369697"/>
            <a:ext cx="1884060" cy="1869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248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Dao </a:t>
            </a:r>
            <a:r>
              <a:rPr lang="en-US" dirty="0" err="1"/>
              <a:t>Dejing</a:t>
            </a:r>
            <a:endParaRPr lang="en-US" dirty="0"/>
          </a:p>
        </p:txBody>
      </p:sp>
      <p:sp>
        <p:nvSpPr>
          <p:cNvPr id="3" name="Content Placeholder 2"/>
          <p:cNvSpPr>
            <a:spLocks noGrp="1"/>
          </p:cNvSpPr>
          <p:nvPr>
            <p:ph idx="1"/>
          </p:nvPr>
        </p:nvSpPr>
        <p:spPr/>
        <p:txBody>
          <a:bodyPr/>
          <a:lstStyle/>
          <a:p>
            <a:r>
              <a:rPr lang="en-US" dirty="0"/>
              <a:t>Means “Classic of the Way of Virtue”</a:t>
            </a:r>
          </a:p>
          <a:p>
            <a:r>
              <a:rPr lang="en-US" dirty="0"/>
              <a:t>Written by Laozi</a:t>
            </a:r>
          </a:p>
          <a:p>
            <a:r>
              <a:rPr lang="en-US" dirty="0"/>
              <a:t>Questions if the world is real or a dream</a:t>
            </a:r>
          </a:p>
          <a:p>
            <a:r>
              <a:rPr lang="en-US" dirty="0"/>
              <a:t>Education, knowledge are obstacles to understanding</a:t>
            </a:r>
          </a:p>
          <a:p>
            <a:r>
              <a:rPr lang="en-US" dirty="0"/>
              <a:t>Cultivate intuition</a:t>
            </a:r>
          </a:p>
          <a:p>
            <a:r>
              <a:rPr lang="en-US" dirty="0"/>
              <a:t>Avoid struggles</a:t>
            </a:r>
          </a:p>
          <a:p>
            <a:endParaRPr lang="en-US" dirty="0"/>
          </a:p>
        </p:txBody>
      </p:sp>
      <p:pic>
        <p:nvPicPr>
          <p:cNvPr id="7170" name="Picture 2" descr="http://www.discoverthefire.com/wp-content/uploads/2011/08/tao-te-ching.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397241" y="2782887"/>
            <a:ext cx="1952625"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277011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1933</Words>
  <Application>Microsoft Macintosh PowerPoint</Application>
  <PresentationFormat>Widescreen</PresentationFormat>
  <Paragraphs>279</Paragraphs>
  <Slides>39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Garamond</vt:lpstr>
      <vt:lpstr>Organic</vt:lpstr>
      <vt:lpstr>Polytheism and Philosophy</vt:lpstr>
      <vt:lpstr>Zhou Dynasty</vt:lpstr>
      <vt:lpstr>PowerPoint Presentation</vt:lpstr>
      <vt:lpstr>Rise of the Zhou</vt:lpstr>
      <vt:lpstr>Zhou Timeline</vt:lpstr>
      <vt:lpstr>Mandate of Heaven</vt:lpstr>
      <vt:lpstr>Daoism/Taoism</vt:lpstr>
      <vt:lpstr>Dao</vt:lpstr>
      <vt:lpstr>Dao Dejing</vt:lpstr>
      <vt:lpstr>Dao Dejing</vt:lpstr>
      <vt:lpstr>Confucianism</vt:lpstr>
      <vt:lpstr>The Analects</vt:lpstr>
      <vt:lpstr>Society</vt:lpstr>
      <vt:lpstr>The Warring States Period</vt:lpstr>
      <vt:lpstr>PowerPoint Presentation</vt:lpstr>
      <vt:lpstr>Legalism</vt:lpstr>
      <vt:lpstr>Legalism </vt:lpstr>
      <vt:lpstr>Legalist Leaders </vt:lpstr>
      <vt:lpstr>Vedic Age</vt:lpstr>
      <vt:lpstr>The Caste System</vt:lpstr>
      <vt:lpstr>Castes</vt:lpstr>
      <vt:lpstr>Vedic Religion/Sacred Texts</vt:lpstr>
      <vt:lpstr>Opposition to Vedic Religion</vt:lpstr>
      <vt:lpstr>Jainism</vt:lpstr>
      <vt:lpstr>Siddhartha Gautama (563-483 BCE)</vt:lpstr>
      <vt:lpstr>The Four Noble Truths</vt:lpstr>
      <vt:lpstr>PowerPoint Presentation</vt:lpstr>
      <vt:lpstr>The Eightfold Path</vt:lpstr>
      <vt:lpstr>Buddhism</vt:lpstr>
      <vt:lpstr>Spread of Buddhism</vt:lpstr>
      <vt:lpstr>The Great Stupa</vt:lpstr>
      <vt:lpstr>Transformation of Buddhism</vt:lpstr>
      <vt:lpstr>Gandharan Art </vt:lpstr>
      <vt:lpstr>Hinduism</vt:lpstr>
      <vt:lpstr>PowerPoint Presentation</vt:lpstr>
      <vt:lpstr>Hindu Worship</vt:lpstr>
      <vt:lpstr>Angkor Wat</vt:lpstr>
      <vt:lpstr>Shinto</vt:lpstr>
      <vt:lpstr>Shinto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Polytheism and Philosophy</dc:title>
  <dc:creator>Tripp, Caitlin</dc:creator>
  <cp:lastModifiedBy>Tripp, Caitlin</cp:lastModifiedBy>
  <cp:revision>4</cp:revision>
  <dcterms:created xsi:type="dcterms:W3CDTF">2019-06-29T18:46:30Z</dcterms:created>
  <dcterms:modified xsi:type="dcterms:W3CDTF">2019-06-30T01:37:13Z</dcterms:modified>
</cp:coreProperties>
</file>