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89" r:id="rId6"/>
    <p:sldId id="262" r:id="rId7"/>
    <p:sldId id="263" r:id="rId8"/>
    <p:sldId id="264" r:id="rId9"/>
    <p:sldId id="265" r:id="rId10"/>
    <p:sldId id="266" r:id="rId11"/>
    <p:sldId id="283" r:id="rId12"/>
    <p:sldId id="285" r:id="rId13"/>
    <p:sldId id="284" r:id="rId14"/>
    <p:sldId id="267" r:id="rId15"/>
    <p:sldId id="268" r:id="rId16"/>
    <p:sldId id="270" r:id="rId17"/>
    <p:sldId id="271" r:id="rId18"/>
    <p:sldId id="273" r:id="rId19"/>
    <p:sldId id="288" r:id="rId20"/>
    <p:sldId id="274" r:id="rId21"/>
    <p:sldId id="290" r:id="rId22"/>
    <p:sldId id="275" r:id="rId23"/>
    <p:sldId id="278" r:id="rId24"/>
    <p:sldId id="279" r:id="rId25"/>
    <p:sldId id="276"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584"/>
  </p:normalViewPr>
  <p:slideViewPr>
    <p:cSldViewPr>
      <p:cViewPr varScale="1">
        <p:scale>
          <a:sx n="83" d="100"/>
          <a:sy n="83" d="100"/>
        </p:scale>
        <p:origin x="223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B78903-C8A6-408E-99F9-3AD4F138ADE8}" type="datetimeFigureOut">
              <a:rPr lang="en-US" smtClean="0"/>
              <a:pPr/>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302986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78903-C8A6-408E-99F9-3AD4F138ADE8}" type="datetimeFigureOut">
              <a:rPr lang="en-US" smtClean="0"/>
              <a:pPr/>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272393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78903-C8A6-408E-99F9-3AD4F138ADE8}" type="datetimeFigureOut">
              <a:rPr lang="en-US" smtClean="0"/>
              <a:pPr/>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346387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ADDB09A-D870-4334-AD79-489FB125E600}" type="slidenum">
              <a:rPr lang="es-ES"/>
              <a:pPr>
                <a:defRPr/>
              </a:pPr>
              <a:t>‹#›</a:t>
            </a:fld>
            <a:endParaRPr lang="es-ES"/>
          </a:p>
        </p:txBody>
      </p:sp>
    </p:spTree>
    <p:extLst>
      <p:ext uri="{BB962C8B-B14F-4D97-AF65-F5344CB8AC3E}">
        <p14:creationId xmlns:p14="http://schemas.microsoft.com/office/powerpoint/2010/main" val="26860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78903-C8A6-408E-99F9-3AD4F138ADE8}" type="datetimeFigureOut">
              <a:rPr lang="en-US" smtClean="0"/>
              <a:pPr/>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20992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78903-C8A6-408E-99F9-3AD4F138ADE8}" type="datetimeFigureOut">
              <a:rPr lang="en-US" smtClean="0"/>
              <a:pPr/>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42166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B78903-C8A6-408E-99F9-3AD4F138ADE8}" type="datetimeFigureOut">
              <a:rPr lang="en-US" smtClean="0"/>
              <a:pPr/>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361122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B78903-C8A6-408E-99F9-3AD4F138ADE8}" type="datetimeFigureOut">
              <a:rPr lang="en-US" smtClean="0"/>
              <a:pPr/>
              <a:t>7/3/19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289546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B78903-C8A6-408E-99F9-3AD4F138ADE8}" type="datetimeFigureOut">
              <a:rPr lang="en-US" smtClean="0"/>
              <a:pPr/>
              <a:t>7/3/19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105442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78903-C8A6-408E-99F9-3AD4F138ADE8}" type="datetimeFigureOut">
              <a:rPr lang="en-US" smtClean="0"/>
              <a:pPr/>
              <a:t>7/3/19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28462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78903-C8A6-408E-99F9-3AD4F138ADE8}" type="datetimeFigureOut">
              <a:rPr lang="en-US" smtClean="0"/>
              <a:pPr/>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17435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78903-C8A6-408E-99F9-3AD4F138ADE8}" type="datetimeFigureOut">
              <a:rPr lang="en-US" smtClean="0"/>
              <a:pPr/>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7FF0-8206-432A-BE2A-445B992CFB5B}" type="slidenum">
              <a:rPr lang="en-US" smtClean="0"/>
              <a:pPr/>
              <a:t>‹#›</a:t>
            </a:fld>
            <a:endParaRPr lang="en-US"/>
          </a:p>
        </p:txBody>
      </p:sp>
    </p:spTree>
    <p:extLst>
      <p:ext uri="{BB962C8B-B14F-4D97-AF65-F5344CB8AC3E}">
        <p14:creationId xmlns:p14="http://schemas.microsoft.com/office/powerpoint/2010/main" val="28191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78903-C8A6-408E-99F9-3AD4F138ADE8}" type="datetimeFigureOut">
              <a:rPr lang="en-US" smtClean="0"/>
              <a:pPr/>
              <a:t>7/3/19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77FF0-8206-432A-BE2A-445B992CFB5B}" type="slidenum">
              <a:rPr lang="en-US" smtClean="0"/>
              <a:pPr/>
              <a:t>‹#›</a:t>
            </a:fld>
            <a:endParaRPr lang="en-US"/>
          </a:p>
        </p:txBody>
      </p:sp>
    </p:spTree>
    <p:extLst>
      <p:ext uri="{BB962C8B-B14F-4D97-AF65-F5344CB8AC3E}">
        <p14:creationId xmlns:p14="http://schemas.microsoft.com/office/powerpoint/2010/main" val="34846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raveltop.net/wp-content/uploads/2012/09/mountain-Pescate-Lombardy-Italy.jp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com/url?sa=i&amp;rct=j&amp;q=schleswig&amp;source=images&amp;cd=&amp;cad=rja&amp;uact=8&amp;docid=ctvBVbnrHscVoM&amp;tbnid=I9QQnIK1sEoAtM:&amp;ved=0CAYQjRw&amp;url=http://commons.wikimedia.org/wiki/File:Schleswig-Holstein_2010.png&amp;ei=u4MoU9ieFoarrQHu5IDgDw&amp;bvm=bv.62922401,d.aWM&amp;psig=AFQjCNG_uALWzb1RI3Pe4kn3j1Ki6FeVQA&amp;ust=1395250451587704"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0066FF"/>
                </a:solidFill>
              </a:rPr>
              <a:t>AP World History: The Rise of Nationalism in Italy and Germany</a:t>
            </a:r>
          </a:p>
        </p:txBody>
      </p:sp>
      <p:sp>
        <p:nvSpPr>
          <p:cNvPr id="5" name="Content Placeholder 4"/>
          <p:cNvSpPr>
            <a:spLocks noGrp="1"/>
          </p:cNvSpPr>
          <p:nvPr>
            <p:ph idx="1"/>
          </p:nvPr>
        </p:nvSpPr>
        <p:spPr>
          <a:xfrm>
            <a:off x="457200" y="1600201"/>
            <a:ext cx="8229600" cy="762000"/>
          </a:xfrm>
        </p:spPr>
        <p:txBody>
          <a:bodyPr/>
          <a:lstStyle/>
          <a:p>
            <a:pPr marL="0" indent="0" algn="ctr">
              <a:buNone/>
            </a:pPr>
            <a:endParaRPr lang="en-US" b="1" dirty="0">
              <a:solidFill>
                <a:srgbClr val="FF00FF"/>
              </a:solidFill>
            </a:endParaRPr>
          </a:p>
          <a:p>
            <a:pPr marL="0" indent="0">
              <a:buNone/>
            </a:pPr>
            <a:endParaRPr lang="en-US" dirty="0"/>
          </a:p>
        </p:txBody>
      </p:sp>
      <p:pic>
        <p:nvPicPr>
          <p:cNvPr id="29698" name="Picture 2" descr="http://dillasethiopianrestaurant.com/wp-content/uploads/2013/07/Spaghetti-with-Tomato-Sauce.jpg"/>
          <p:cNvPicPr>
            <a:picLocks noChangeAspect="1" noChangeArrowheads="1"/>
          </p:cNvPicPr>
          <p:nvPr/>
        </p:nvPicPr>
        <p:blipFill>
          <a:blip r:embed="rId2" cstate="print"/>
          <a:srcRect/>
          <a:stretch>
            <a:fillRect/>
          </a:stretch>
        </p:blipFill>
        <p:spPr bwMode="auto">
          <a:xfrm>
            <a:off x="228600" y="3276600"/>
            <a:ext cx="4114800" cy="3257551"/>
          </a:xfrm>
          <a:prstGeom prst="rect">
            <a:avLst/>
          </a:prstGeom>
          <a:noFill/>
          <a:ln w="25400">
            <a:solidFill>
              <a:schemeClr val="tx1"/>
            </a:solidFill>
          </a:ln>
        </p:spPr>
      </p:pic>
      <p:pic>
        <p:nvPicPr>
          <p:cNvPr id="29700" name="Picture 4" descr="http://www.rolfsrestaurantnj.com/custom-images/01.jpg"/>
          <p:cNvPicPr>
            <a:picLocks noChangeAspect="1" noChangeArrowheads="1"/>
          </p:cNvPicPr>
          <p:nvPr/>
        </p:nvPicPr>
        <p:blipFill>
          <a:blip r:embed="rId3" cstate="print"/>
          <a:srcRect/>
          <a:stretch>
            <a:fillRect/>
          </a:stretch>
        </p:blipFill>
        <p:spPr bwMode="auto">
          <a:xfrm>
            <a:off x="4572000" y="2514600"/>
            <a:ext cx="4419601" cy="3124201"/>
          </a:xfrm>
          <a:prstGeom prst="rect">
            <a:avLst/>
          </a:prstGeom>
          <a:noFill/>
          <a:ln w="28575">
            <a:solidFill>
              <a:schemeClr val="tx1"/>
            </a:solidFill>
          </a:ln>
        </p:spPr>
      </p:pic>
    </p:spTree>
    <p:extLst>
      <p:ext uri="{BB962C8B-B14F-4D97-AF65-F5344CB8AC3E}">
        <p14:creationId xmlns:p14="http://schemas.microsoft.com/office/powerpoint/2010/main" val="190940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600" b="1" dirty="0">
                <a:solidFill>
                  <a:srgbClr val="0066FF"/>
                </a:solidFill>
              </a:rPr>
              <a:t>The Creation of Italy Continued…</a:t>
            </a:r>
            <a:endParaRPr lang="en-US" dirty="0"/>
          </a:p>
        </p:txBody>
      </p:sp>
      <p:sp>
        <p:nvSpPr>
          <p:cNvPr id="3" name="Content Placeholder 2"/>
          <p:cNvSpPr>
            <a:spLocks noGrp="1"/>
          </p:cNvSpPr>
          <p:nvPr>
            <p:ph idx="1"/>
          </p:nvPr>
        </p:nvSpPr>
        <p:spPr>
          <a:xfrm>
            <a:off x="0" y="762000"/>
            <a:ext cx="3733800" cy="6096000"/>
          </a:xfrm>
        </p:spPr>
        <p:txBody>
          <a:bodyPr>
            <a:normAutofit/>
          </a:bodyPr>
          <a:lstStyle/>
          <a:p>
            <a:pPr marL="0" indent="0">
              <a:buNone/>
            </a:pPr>
            <a:r>
              <a:rPr lang="en-US" sz="2000" dirty="0"/>
              <a:t>N) When in 1870 French troops withdrew from Rome so they could fight in the Franco-Prussian War; the Italian forces seized Rome. Rome was declared the capital of Italy, in 1871, after final unification. </a:t>
            </a:r>
            <a:r>
              <a:rPr lang="en-US" sz="2000" b="1" dirty="0">
                <a:solidFill>
                  <a:srgbClr val="FF00FF"/>
                </a:solidFill>
              </a:rPr>
              <a:t>However, Pope Pius IX refused to acknowledge the Italian State and it was not until Mussolini came to power that Rome/Vatican finally “accepted” Italy.</a:t>
            </a:r>
          </a:p>
          <a:p>
            <a:pPr marL="0" indent="0">
              <a:buNone/>
            </a:pPr>
            <a:endParaRPr lang="en-US"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886200" y="838200"/>
            <a:ext cx="4953000" cy="5791199"/>
          </a:xfrm>
          <a:prstGeom prst="rect">
            <a:avLst/>
          </a:prstGeom>
          <a:noFill/>
          <a:ln w="31750">
            <a:solidFill>
              <a:schemeClr val="tx1"/>
            </a:solidFill>
          </a:ln>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1" y="3124201"/>
            <a:ext cx="1142999" cy="1219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6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rmAutofit fontScale="90000"/>
          </a:bodyPr>
          <a:lstStyle/>
          <a:p>
            <a:r>
              <a:rPr lang="en-US" b="1" dirty="0">
                <a:solidFill>
                  <a:srgbClr val="0066FF"/>
                </a:solidFill>
              </a:rPr>
              <a:t>Sicily</a:t>
            </a:r>
          </a:p>
        </p:txBody>
      </p:sp>
      <p:pic>
        <p:nvPicPr>
          <p:cNvPr id="1026" name="Picture 2" descr="http://www.greecemedtravel.com.au/filelibrary/images/sicily%20gmtc.jpg"/>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solidFill>
                  <a:srgbClr val="0066FF"/>
                </a:solidFill>
              </a:rPr>
              <a:t>Lombardy, Italy</a:t>
            </a:r>
          </a:p>
        </p:txBody>
      </p:sp>
      <p:pic>
        <p:nvPicPr>
          <p:cNvPr id="44036" name="Picture 4" descr="  mountain – Pescate , Lombardy,  Italy">
            <a:hlinkClick r:id="rId2" tooltip="  mountain – Pescate , Lombardy,  Italy"/>
          </p:cNvPr>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a:solidFill>
                  <a:srgbClr val="0066FF"/>
                </a:solidFill>
              </a:rPr>
              <a:t>Nice, France</a:t>
            </a:r>
          </a:p>
        </p:txBody>
      </p:sp>
      <p:pic>
        <p:nvPicPr>
          <p:cNvPr id="41986" name="Picture 2" descr="http://www.tastefuljourneys.com/TJ%20Images/Nice_France_Globus.jpg"/>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dirty="0">
                <a:solidFill>
                  <a:srgbClr val="0066FF"/>
                </a:solidFill>
              </a:rPr>
              <a:t>III After the Unification of Italy</a:t>
            </a:r>
          </a:p>
        </p:txBody>
      </p:sp>
      <p:sp>
        <p:nvSpPr>
          <p:cNvPr id="3" name="Content Placeholder 2"/>
          <p:cNvSpPr>
            <a:spLocks noGrp="1"/>
          </p:cNvSpPr>
          <p:nvPr>
            <p:ph idx="1"/>
          </p:nvPr>
        </p:nvSpPr>
        <p:spPr>
          <a:xfrm>
            <a:off x="0" y="533401"/>
            <a:ext cx="9144000" cy="1676400"/>
          </a:xfrm>
        </p:spPr>
        <p:txBody>
          <a:bodyPr>
            <a:normAutofit lnSpcReduction="10000"/>
          </a:bodyPr>
          <a:lstStyle/>
          <a:p>
            <a:pPr marL="0" indent="0">
              <a:buNone/>
            </a:pPr>
            <a:r>
              <a:rPr lang="en-US" sz="2000" dirty="0"/>
              <a:t>A) Tension between the industrial north and agricultural south due to cultural differences and different dialects of Italian.</a:t>
            </a:r>
          </a:p>
          <a:p>
            <a:pPr marL="0" indent="0">
              <a:buNone/>
            </a:pPr>
            <a:r>
              <a:rPr lang="en-US" sz="2000" dirty="0"/>
              <a:t>B) Disorganized political parties caused an unstable parliament. Led to strikes and riots in the south.</a:t>
            </a:r>
          </a:p>
          <a:p>
            <a:pPr marL="0" indent="0">
              <a:buNone/>
            </a:pPr>
            <a:r>
              <a:rPr lang="en-US" sz="2000" dirty="0"/>
              <a:t>C) Italy entered the 20th century as a poor country.</a:t>
            </a:r>
          </a:p>
          <a:p>
            <a:pPr marL="0" indent="0">
              <a:buNone/>
            </a:pPr>
            <a:endParaRPr lang="en-US" sz="2000" dirty="0"/>
          </a:p>
        </p:txBody>
      </p:sp>
      <p:pic>
        <p:nvPicPr>
          <p:cNvPr id="12290" name="Picture 2" descr="http://veniceartterrazzo.com/wordpress/wp-content/uploads/2012/07/Copy-of-terrazzo-men-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133600"/>
            <a:ext cx="6781800" cy="4191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6477000"/>
            <a:ext cx="6781800" cy="381000"/>
          </a:xfrm>
          <a:prstGeom prst="rect">
            <a:avLst/>
          </a:prstGeom>
          <a:noFill/>
        </p:spPr>
        <p:txBody>
          <a:bodyPr wrap="square" rtlCol="0">
            <a:spAutoFit/>
          </a:bodyPr>
          <a:lstStyle/>
          <a:p>
            <a:pPr algn="ctr"/>
            <a:r>
              <a:rPr lang="en-US" b="1" dirty="0"/>
              <a:t>Venetian laborers, circa 1900</a:t>
            </a:r>
          </a:p>
        </p:txBody>
      </p:sp>
    </p:spTree>
    <p:extLst>
      <p:ext uri="{BB962C8B-B14F-4D97-AF65-F5344CB8AC3E}">
        <p14:creationId xmlns:p14="http://schemas.microsoft.com/office/powerpoint/2010/main" val="157593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a:solidFill>
                  <a:srgbClr val="0066FF"/>
                </a:solidFill>
              </a:rPr>
              <a:t>III The Creation of Germany</a:t>
            </a:r>
          </a:p>
        </p:txBody>
      </p:sp>
      <p:sp>
        <p:nvSpPr>
          <p:cNvPr id="3" name="Content Placeholder 2"/>
          <p:cNvSpPr>
            <a:spLocks noGrp="1"/>
          </p:cNvSpPr>
          <p:nvPr>
            <p:ph idx="1"/>
          </p:nvPr>
        </p:nvSpPr>
        <p:spPr>
          <a:xfrm>
            <a:off x="0" y="609600"/>
            <a:ext cx="9144000" cy="1447799"/>
          </a:xfrm>
        </p:spPr>
        <p:txBody>
          <a:bodyPr>
            <a:normAutofit/>
          </a:bodyPr>
          <a:lstStyle/>
          <a:p>
            <a:pPr marL="0" indent="0">
              <a:buNone/>
            </a:pPr>
            <a:r>
              <a:rPr lang="en-US" sz="2600" dirty="0"/>
              <a:t>A) Following the </a:t>
            </a:r>
            <a:r>
              <a:rPr lang="en-US" sz="2600" b="1" dirty="0">
                <a:solidFill>
                  <a:srgbClr val="FF00FF"/>
                </a:solidFill>
              </a:rPr>
              <a:t>Congress of Vienna</a:t>
            </a:r>
            <a:r>
              <a:rPr lang="en-US" sz="2600" dirty="0"/>
              <a:t>, 39 German States formed the </a:t>
            </a:r>
            <a:r>
              <a:rPr lang="en-US" sz="2600" b="1" dirty="0">
                <a:solidFill>
                  <a:srgbClr val="00B050"/>
                </a:solidFill>
              </a:rPr>
              <a:t>German Confederation</a:t>
            </a:r>
            <a:r>
              <a:rPr lang="en-US" sz="2600" dirty="0"/>
              <a:t>. Austria and Prussia dominated the Confederation.</a:t>
            </a:r>
          </a:p>
          <a:p>
            <a:pPr marL="0" indent="0">
              <a:buNone/>
            </a:pPr>
            <a:endParaRPr lang="en-US" sz="2400" dirty="0"/>
          </a:p>
        </p:txBody>
      </p:sp>
      <p:pic>
        <p:nvPicPr>
          <p:cNvPr id="15362" name="Picture 2" descr="http://www.taylorsvillelionsclub.org/Presentations/Picsandresources/World%20History%20STD/mapGermnSts1848p745.jpg"/>
          <p:cNvPicPr>
            <a:picLocks noChangeAspect="1" noChangeArrowheads="1"/>
          </p:cNvPicPr>
          <p:nvPr/>
        </p:nvPicPr>
        <p:blipFill>
          <a:blip r:embed="rId2" cstate="print"/>
          <a:srcRect/>
          <a:stretch>
            <a:fillRect/>
          </a:stretch>
        </p:blipFill>
        <p:spPr bwMode="auto">
          <a:xfrm>
            <a:off x="2438400" y="1600200"/>
            <a:ext cx="6172200" cy="5105400"/>
          </a:xfrm>
          <a:prstGeom prst="rect">
            <a:avLst/>
          </a:prstGeom>
          <a:noFill/>
          <a:ln w="31750">
            <a:solidFill>
              <a:schemeClr val="tx1"/>
            </a:solidFill>
          </a:ln>
        </p:spPr>
      </p:pic>
    </p:spTree>
    <p:extLst>
      <p:ext uri="{BB962C8B-B14F-4D97-AF65-F5344CB8AC3E}">
        <p14:creationId xmlns:p14="http://schemas.microsoft.com/office/powerpoint/2010/main" val="104062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a:solidFill>
                  <a:srgbClr val="0066FF"/>
                </a:solidFill>
              </a:rPr>
              <a:t>The Creation of Germany Continued…</a:t>
            </a:r>
          </a:p>
        </p:txBody>
      </p:sp>
      <p:sp>
        <p:nvSpPr>
          <p:cNvPr id="3" name="Content Placeholder 2"/>
          <p:cNvSpPr>
            <a:spLocks noGrp="1"/>
          </p:cNvSpPr>
          <p:nvPr>
            <p:ph idx="1"/>
          </p:nvPr>
        </p:nvSpPr>
        <p:spPr>
          <a:xfrm>
            <a:off x="0" y="685800"/>
            <a:ext cx="9144000" cy="2971800"/>
          </a:xfrm>
        </p:spPr>
        <p:txBody>
          <a:bodyPr>
            <a:normAutofit lnSpcReduction="10000"/>
          </a:bodyPr>
          <a:lstStyle/>
          <a:p>
            <a:pPr marL="0" indent="0">
              <a:buNone/>
            </a:pPr>
            <a:r>
              <a:rPr lang="en-US" sz="2400" dirty="0"/>
              <a:t>B) </a:t>
            </a:r>
            <a:r>
              <a:rPr lang="en-US" sz="2400" b="1" dirty="0">
                <a:solidFill>
                  <a:srgbClr val="FF00FF"/>
                </a:solidFill>
              </a:rPr>
              <a:t>Prussian advantages</a:t>
            </a:r>
            <a:r>
              <a:rPr lang="en-US" sz="2400" dirty="0"/>
              <a:t>:</a:t>
            </a:r>
          </a:p>
          <a:p>
            <a:pPr indent="0">
              <a:buFont typeface="Wingdings" pitchFamily="2" charset="2"/>
              <a:buChar char="ü"/>
            </a:pPr>
            <a:r>
              <a:rPr lang="en-US" sz="2400" dirty="0"/>
              <a:t>Mainly German population</a:t>
            </a:r>
          </a:p>
          <a:p>
            <a:pPr indent="0">
              <a:buFont typeface="Wingdings" pitchFamily="2" charset="2"/>
              <a:buChar char="ü"/>
            </a:pPr>
            <a:r>
              <a:rPr lang="en-US" sz="2400" dirty="0"/>
              <a:t>Most powerful army in Europe (emerging)</a:t>
            </a:r>
          </a:p>
          <a:p>
            <a:pPr indent="0">
              <a:buFont typeface="Wingdings" pitchFamily="2" charset="2"/>
              <a:buChar char="ü"/>
            </a:pPr>
            <a:r>
              <a:rPr lang="en-US" sz="2400" dirty="0"/>
              <a:t>Industrialized faster than other German states</a:t>
            </a:r>
          </a:p>
          <a:p>
            <a:pPr indent="0">
              <a:buFont typeface="Wingdings" pitchFamily="2" charset="2"/>
              <a:buChar char="ü"/>
            </a:pPr>
            <a:r>
              <a:rPr lang="en-US" sz="2400" dirty="0"/>
              <a:t>Rich resources in the </a:t>
            </a:r>
            <a:r>
              <a:rPr lang="en-US" sz="2400" b="1" dirty="0">
                <a:solidFill>
                  <a:srgbClr val="00B050"/>
                </a:solidFill>
              </a:rPr>
              <a:t>Rhineland</a:t>
            </a:r>
          </a:p>
          <a:p>
            <a:pPr marL="0" indent="0">
              <a:buNone/>
            </a:pPr>
            <a:r>
              <a:rPr lang="en-US" sz="2400" dirty="0"/>
              <a:t>C) Friendship between the two German states would turn to conflict in an attempt to unify Germany.</a:t>
            </a:r>
          </a:p>
          <a:p>
            <a:pPr marL="0" indent="0">
              <a:buNone/>
            </a:pPr>
            <a:endParaRPr lang="en-US" sz="2400" dirty="0"/>
          </a:p>
          <a:p>
            <a:pPr marL="0" indent="0">
              <a:buNone/>
            </a:pPr>
            <a:endParaRPr lang="en-US" sz="2400" dirty="0"/>
          </a:p>
          <a:p>
            <a:pPr marL="0" indent="0">
              <a:buNone/>
            </a:pPr>
            <a:endParaRPr lang="en-US" sz="2400" dirty="0"/>
          </a:p>
        </p:txBody>
      </p:sp>
      <p:pic>
        <p:nvPicPr>
          <p:cNvPr id="4" name="Picture 4" descr="http://foundwalls.com/wallpapers/2013/04/Cochem-Castle-in-autumn-Rhineland-Palatinate-Germany-900x1440.jpg"/>
          <p:cNvPicPr>
            <a:picLocks noChangeAspect="1" noChangeArrowheads="1"/>
          </p:cNvPicPr>
          <p:nvPr/>
        </p:nvPicPr>
        <p:blipFill>
          <a:blip r:embed="rId2" cstate="print"/>
          <a:srcRect/>
          <a:stretch>
            <a:fillRect/>
          </a:stretch>
        </p:blipFill>
        <p:spPr bwMode="auto">
          <a:xfrm>
            <a:off x="3886200" y="3429000"/>
            <a:ext cx="5105400" cy="3276600"/>
          </a:xfrm>
          <a:prstGeom prst="rect">
            <a:avLst/>
          </a:prstGeom>
          <a:noFill/>
          <a:ln w="28575">
            <a:solidFill>
              <a:schemeClr val="tx1"/>
            </a:solidFill>
          </a:ln>
        </p:spPr>
      </p:pic>
      <p:sp>
        <p:nvSpPr>
          <p:cNvPr id="5" name="TextBox 4"/>
          <p:cNvSpPr txBox="1"/>
          <p:nvPr/>
        </p:nvSpPr>
        <p:spPr>
          <a:xfrm>
            <a:off x="838200" y="6248400"/>
            <a:ext cx="2819400" cy="400110"/>
          </a:xfrm>
          <a:prstGeom prst="rect">
            <a:avLst/>
          </a:prstGeom>
          <a:noFill/>
        </p:spPr>
        <p:txBody>
          <a:bodyPr wrap="square" rtlCol="0">
            <a:spAutoFit/>
          </a:bodyPr>
          <a:lstStyle/>
          <a:p>
            <a:pPr algn="ctr"/>
            <a:r>
              <a:rPr lang="en-US" sz="2000" b="1" dirty="0"/>
              <a:t>The Rhineland</a:t>
            </a:r>
          </a:p>
        </p:txBody>
      </p:sp>
    </p:spTree>
    <p:extLst>
      <p:ext uri="{BB962C8B-B14F-4D97-AF65-F5344CB8AC3E}">
        <p14:creationId xmlns:p14="http://schemas.microsoft.com/office/powerpoint/2010/main" val="4005683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62000"/>
          </a:xfrm>
        </p:spPr>
        <p:txBody>
          <a:bodyPr>
            <a:normAutofit/>
          </a:bodyPr>
          <a:lstStyle/>
          <a:p>
            <a:r>
              <a:rPr lang="en-US" b="1" dirty="0">
                <a:solidFill>
                  <a:srgbClr val="0066FF"/>
                </a:solidFill>
              </a:rPr>
              <a:t>The Creation of Germany Continued…</a:t>
            </a:r>
            <a:endParaRPr lang="es-ES" altLang="fr-FR" sz="4000" dirty="0"/>
          </a:p>
        </p:txBody>
      </p:sp>
      <p:sp>
        <p:nvSpPr>
          <p:cNvPr id="5123" name="Rectangle 3"/>
          <p:cNvSpPr>
            <a:spLocks noGrp="1" noChangeArrowheads="1"/>
          </p:cNvSpPr>
          <p:nvPr>
            <p:ph type="body" idx="1"/>
          </p:nvPr>
        </p:nvSpPr>
        <p:spPr>
          <a:xfrm>
            <a:off x="0" y="762000"/>
            <a:ext cx="9144000" cy="2971799"/>
          </a:xfrm>
        </p:spPr>
        <p:txBody>
          <a:bodyPr>
            <a:normAutofit/>
          </a:bodyPr>
          <a:lstStyle/>
          <a:p>
            <a:pPr marL="0" indent="0">
              <a:buNone/>
            </a:pPr>
            <a:r>
              <a:rPr lang="en-US" altLang="fr-FR" sz="2400" dirty="0"/>
              <a:t>C) </a:t>
            </a:r>
            <a:r>
              <a:rPr lang="en-US" altLang="fr-FR" sz="2400" b="1" dirty="0">
                <a:solidFill>
                  <a:srgbClr val="FF00FF"/>
                </a:solidFill>
              </a:rPr>
              <a:t>King Wilhelm I </a:t>
            </a:r>
            <a:r>
              <a:rPr lang="en-US" altLang="fr-FR" sz="2400" dirty="0"/>
              <a:t>became the King of Prussia in 1861. He was supported by the </a:t>
            </a:r>
            <a:r>
              <a:rPr lang="en-US" altLang="fr-FR" sz="2400" b="1" dirty="0">
                <a:solidFill>
                  <a:srgbClr val="00B050"/>
                </a:solidFill>
              </a:rPr>
              <a:t>Junkers</a:t>
            </a:r>
            <a:r>
              <a:rPr lang="en-US" altLang="fr-FR" sz="2400" dirty="0"/>
              <a:t> (members of the wealthy landowning class and strongly conservative). He wanted to increase the size and strength of the military (Parliament refused to give him the money). He picked a new Prime Minister in order to get what he wanted.</a:t>
            </a:r>
          </a:p>
          <a:p>
            <a:pPr marL="0" indent="0">
              <a:buNone/>
            </a:pPr>
            <a:endParaRPr lang="en-US" altLang="fr-FR" sz="2400" dirty="0"/>
          </a:p>
          <a:p>
            <a:pPr marL="0" indent="0" eaLnBrk="1" hangingPunct="1">
              <a:buNone/>
            </a:pPr>
            <a:endParaRPr lang="es-ES" altLang="fr-FR" sz="2400" dirty="0"/>
          </a:p>
        </p:txBody>
      </p:sp>
      <p:pic>
        <p:nvPicPr>
          <p:cNvPr id="5124" name="Picture 5" descr="Wilhelm+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667000"/>
            <a:ext cx="1981200" cy="1905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4572000"/>
            <a:ext cx="2057400" cy="400110"/>
          </a:xfrm>
          <a:prstGeom prst="rect">
            <a:avLst/>
          </a:prstGeom>
        </p:spPr>
        <p:txBody>
          <a:bodyPr wrap="square">
            <a:spAutoFit/>
          </a:bodyPr>
          <a:lstStyle/>
          <a:p>
            <a:pPr algn="ctr"/>
            <a:r>
              <a:rPr lang="en-US" altLang="fr-FR" sz="2000" b="1" dirty="0"/>
              <a:t>King Wilhelm I </a:t>
            </a:r>
            <a:endParaRPr lang="en-US" sz="2000" dirty="0"/>
          </a:p>
        </p:txBody>
      </p:sp>
      <p:sp>
        <p:nvSpPr>
          <p:cNvPr id="6" name="Rectangle 5"/>
          <p:cNvSpPr/>
          <p:nvPr/>
        </p:nvSpPr>
        <p:spPr>
          <a:xfrm>
            <a:off x="4800600" y="2703016"/>
            <a:ext cx="4114800" cy="2308324"/>
          </a:xfrm>
          <a:prstGeom prst="rect">
            <a:avLst/>
          </a:prstGeom>
        </p:spPr>
        <p:txBody>
          <a:bodyPr wrap="square">
            <a:spAutoFit/>
          </a:bodyPr>
          <a:lstStyle/>
          <a:p>
            <a:r>
              <a:rPr lang="en-US" sz="2400" dirty="0"/>
              <a:t>D) </a:t>
            </a:r>
            <a:r>
              <a:rPr lang="en-US" sz="2400" b="1" dirty="0">
                <a:solidFill>
                  <a:srgbClr val="FF00FF"/>
                </a:solidFill>
              </a:rPr>
              <a:t>Otto von Bismarck </a:t>
            </a:r>
            <a:r>
              <a:rPr lang="en-US" sz="2400" dirty="0"/>
              <a:t>(a conservative Junker) became Prime Minister in 1862. Known as the “</a:t>
            </a:r>
            <a:r>
              <a:rPr lang="en-US" sz="2400" b="1" dirty="0">
                <a:solidFill>
                  <a:srgbClr val="00B050"/>
                </a:solidFill>
              </a:rPr>
              <a:t>Iron Chancellor</a:t>
            </a:r>
            <a:r>
              <a:rPr lang="en-US" sz="2400" dirty="0"/>
              <a:t>” for his </a:t>
            </a:r>
            <a:r>
              <a:rPr lang="en-US" sz="2400" b="1" dirty="0" err="1">
                <a:solidFill>
                  <a:srgbClr val="00B0F0"/>
                </a:solidFill>
              </a:rPr>
              <a:t>realpolitik</a:t>
            </a:r>
            <a:r>
              <a:rPr lang="en-US" sz="2400" dirty="0"/>
              <a:t> and his powerful rule.</a:t>
            </a:r>
          </a:p>
        </p:txBody>
      </p:sp>
      <p:pic>
        <p:nvPicPr>
          <p:cNvPr id="7" name="Picture 6" descr="lifelead1_249809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362200" y="2667001"/>
            <a:ext cx="2362200" cy="2438399"/>
          </a:xfrm>
          <a:prstGeom prst="rect">
            <a:avLst/>
          </a:prstGeom>
          <a:noFill/>
          <a:ln w="22225">
            <a:solidFill>
              <a:schemeClr val="tx1"/>
            </a:solidFill>
          </a:ln>
        </p:spPr>
      </p:pic>
      <p:sp>
        <p:nvSpPr>
          <p:cNvPr id="8" name="TextBox 7"/>
          <p:cNvSpPr txBox="1"/>
          <p:nvPr/>
        </p:nvSpPr>
        <p:spPr>
          <a:xfrm>
            <a:off x="152400" y="5943600"/>
            <a:ext cx="4572000" cy="707886"/>
          </a:xfrm>
          <a:prstGeom prst="rect">
            <a:avLst/>
          </a:prstGeom>
          <a:noFill/>
          <a:ln w="31750">
            <a:solidFill>
              <a:schemeClr val="tx1"/>
            </a:solidFill>
          </a:ln>
        </p:spPr>
        <p:txBody>
          <a:bodyPr wrap="square" rtlCol="0">
            <a:spAutoFit/>
          </a:bodyPr>
          <a:lstStyle/>
          <a:p>
            <a:pPr algn="ctr"/>
            <a:r>
              <a:rPr lang="en-US" sz="2000" b="1" dirty="0"/>
              <a:t>Realpolitik</a:t>
            </a:r>
            <a:r>
              <a:rPr lang="en-US" sz="2000" dirty="0"/>
              <a:t> (“the politics of reality”): politics than leave no room for idealism. </a:t>
            </a:r>
          </a:p>
        </p:txBody>
      </p:sp>
      <p:sp>
        <p:nvSpPr>
          <p:cNvPr id="9" name="TextBox 8"/>
          <p:cNvSpPr txBox="1"/>
          <p:nvPr/>
        </p:nvSpPr>
        <p:spPr>
          <a:xfrm>
            <a:off x="2362200" y="5181600"/>
            <a:ext cx="2362200" cy="400110"/>
          </a:xfrm>
          <a:prstGeom prst="rect">
            <a:avLst/>
          </a:prstGeom>
          <a:noFill/>
        </p:spPr>
        <p:txBody>
          <a:bodyPr wrap="square" rtlCol="0">
            <a:spAutoFit/>
          </a:bodyPr>
          <a:lstStyle/>
          <a:p>
            <a:pPr algn="ctr"/>
            <a:r>
              <a:rPr lang="en-US" sz="2000" b="1" dirty="0"/>
              <a:t>Otto von Bismarck</a:t>
            </a:r>
          </a:p>
        </p:txBody>
      </p:sp>
      <p:sp>
        <p:nvSpPr>
          <p:cNvPr id="10" name="Rectangle 9"/>
          <p:cNvSpPr/>
          <p:nvPr/>
        </p:nvSpPr>
        <p:spPr>
          <a:xfrm>
            <a:off x="4953000" y="4953000"/>
            <a:ext cx="3657600" cy="1754326"/>
          </a:xfrm>
          <a:prstGeom prst="rect">
            <a:avLst/>
          </a:prstGeom>
          <a:ln w="25400">
            <a:solidFill>
              <a:schemeClr val="tx1"/>
            </a:solidFill>
          </a:ln>
        </p:spPr>
        <p:txBody>
          <a:bodyPr wrap="square">
            <a:spAutoFit/>
          </a:bodyPr>
          <a:lstStyle/>
          <a:p>
            <a:pPr algn="ctr"/>
            <a:r>
              <a:rPr lang="en-US" dirty="0"/>
              <a:t>“Not by speeches and votes of the majority, are the great questions of the time decided — that was the error of 1848 and 1849 — but by iron and blood.” </a:t>
            </a:r>
            <a:r>
              <a:rPr lang="en-US" b="1" dirty="0"/>
              <a:t>–his first speech to Parliament</a:t>
            </a:r>
          </a:p>
        </p:txBody>
      </p:sp>
    </p:spTree>
    <p:extLst>
      <p:ext uri="{BB962C8B-B14F-4D97-AF65-F5344CB8AC3E}">
        <p14:creationId xmlns:p14="http://schemas.microsoft.com/office/powerpoint/2010/main" val="2300266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sz="4000" b="1" dirty="0">
                <a:solidFill>
                  <a:srgbClr val="0066FF"/>
                </a:solidFill>
              </a:rPr>
              <a:t>The Creation of Germany Continued…</a:t>
            </a:r>
            <a:endParaRPr lang="en-US" dirty="0"/>
          </a:p>
        </p:txBody>
      </p:sp>
      <p:sp>
        <p:nvSpPr>
          <p:cNvPr id="3" name="Content Placeholder 2"/>
          <p:cNvSpPr>
            <a:spLocks noGrp="1"/>
          </p:cNvSpPr>
          <p:nvPr>
            <p:ph idx="1"/>
          </p:nvPr>
        </p:nvSpPr>
        <p:spPr>
          <a:xfrm>
            <a:off x="0" y="685800"/>
            <a:ext cx="3352800" cy="6172200"/>
          </a:xfrm>
        </p:spPr>
        <p:txBody>
          <a:bodyPr>
            <a:normAutofit/>
          </a:bodyPr>
          <a:lstStyle/>
          <a:p>
            <a:pPr marL="0" indent="0">
              <a:buNone/>
            </a:pPr>
            <a:r>
              <a:rPr lang="en-US" sz="2400" dirty="0"/>
              <a:t>D) In 1864 Bismarck began the series of wars that would establish Prussian power in Europe. He attacked Denmark to gain the German-speaking territories of </a:t>
            </a:r>
            <a:r>
              <a:rPr lang="en-US" sz="2400" b="1" dirty="0">
                <a:solidFill>
                  <a:srgbClr val="FF00FF"/>
                </a:solidFill>
              </a:rPr>
              <a:t>Schleswig-Holstein</a:t>
            </a:r>
            <a:r>
              <a:rPr lang="en-US" sz="2400" dirty="0"/>
              <a:t> and two years later provoked </a:t>
            </a:r>
            <a:r>
              <a:rPr lang="en-US" sz="2400" b="1" dirty="0">
                <a:solidFill>
                  <a:srgbClr val="00B0F0"/>
                </a:solidFill>
              </a:rPr>
              <a:t>Emperor Franz-Josef I </a:t>
            </a:r>
            <a:r>
              <a:rPr lang="en-US" sz="2400" dirty="0"/>
              <a:t>into starting the </a:t>
            </a:r>
            <a:r>
              <a:rPr lang="en-US" sz="2400" b="1" dirty="0">
                <a:solidFill>
                  <a:srgbClr val="00B050"/>
                </a:solidFill>
              </a:rPr>
              <a:t>Austro-Prussian War</a:t>
            </a:r>
            <a:r>
              <a:rPr lang="en-US" sz="2400" dirty="0"/>
              <a:t> (1866)…</a:t>
            </a:r>
          </a:p>
          <a:p>
            <a:pPr marL="0" indent="0">
              <a:buNone/>
            </a:pPr>
            <a:endParaRPr lang="en-US" sz="2400" dirty="0"/>
          </a:p>
          <a:p>
            <a:pPr marL="0" indent="0">
              <a:buNone/>
            </a:pPr>
            <a:endParaRPr lang="en-US" sz="2400" dirty="0"/>
          </a:p>
        </p:txBody>
      </p:sp>
      <p:pic>
        <p:nvPicPr>
          <p:cNvPr id="10242" name="Picture 2" descr="http://upload.wikimedia.org/wikipedia/commons/8/83/Schleswig-Holstein_2010.png">
            <a:hlinkClick r:id="rId2"/>
          </p:cNvPr>
          <p:cNvPicPr>
            <a:picLocks noChangeAspect="1" noChangeArrowheads="1"/>
          </p:cNvPicPr>
          <p:nvPr/>
        </p:nvPicPr>
        <p:blipFill>
          <a:blip r:embed="rId3" cstate="print"/>
          <a:srcRect/>
          <a:stretch>
            <a:fillRect/>
          </a:stretch>
        </p:blipFill>
        <p:spPr bwMode="auto">
          <a:xfrm>
            <a:off x="3276600" y="762000"/>
            <a:ext cx="5638800" cy="3505201"/>
          </a:xfrm>
          <a:prstGeom prst="rect">
            <a:avLst/>
          </a:prstGeom>
          <a:noFill/>
          <a:ln w="28575">
            <a:solidFill>
              <a:schemeClr val="tx1"/>
            </a:solidFill>
          </a:ln>
        </p:spPr>
      </p:pic>
      <p:pic>
        <p:nvPicPr>
          <p:cNvPr id="4" name="Picture 2" descr="http://www.travelguide-en.org/wordpress/wp-content/uploads/2013/12/Flensburg-Schleswig-Holstein-Germania.-Autore-Mathias-Gawlista-Murdoch666.-Licensed-under-the-Creative-Commons-Attribution.jpg"/>
          <p:cNvPicPr>
            <a:picLocks noChangeAspect="1" noChangeArrowheads="1"/>
          </p:cNvPicPr>
          <p:nvPr/>
        </p:nvPicPr>
        <p:blipFill>
          <a:blip r:embed="rId4" cstate="print"/>
          <a:srcRect/>
          <a:stretch>
            <a:fillRect/>
          </a:stretch>
        </p:blipFill>
        <p:spPr bwMode="auto">
          <a:xfrm>
            <a:off x="3733800" y="4419600"/>
            <a:ext cx="4876800" cy="2305050"/>
          </a:xfrm>
          <a:prstGeom prst="rect">
            <a:avLst/>
          </a:prstGeom>
          <a:noFill/>
          <a:ln w="28575">
            <a:solidFill>
              <a:schemeClr val="tx1"/>
            </a:solidFill>
          </a:ln>
        </p:spPr>
      </p:pic>
    </p:spTree>
    <p:extLst>
      <p:ext uri="{BB962C8B-B14F-4D97-AF65-F5344CB8AC3E}">
        <p14:creationId xmlns:p14="http://schemas.microsoft.com/office/powerpoint/2010/main" val="3408450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solidFill>
                  <a:srgbClr val="0066FF"/>
                </a:solidFill>
              </a:rPr>
              <a:t>Venice, Italy</a:t>
            </a:r>
          </a:p>
        </p:txBody>
      </p:sp>
      <p:sp>
        <p:nvSpPr>
          <p:cNvPr id="45058" name="AutoShape 2" descr="http://discoveryouritaly.com/files/2011/07/venice-panorama-this-image-is-a-courtesy-of-our-loyal-customer-kit-hammond-all-rights-reserved.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http://www.jacktarsuperyachtcharter.com/wp-content/uploads/2013/08/Venice-Canals.jpg"/>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solidFill>
                  <a:srgbClr val="0066FF"/>
                </a:solidFill>
              </a:rPr>
              <a:t>I What is Nationalism?</a:t>
            </a:r>
          </a:p>
        </p:txBody>
      </p:sp>
      <p:sp>
        <p:nvSpPr>
          <p:cNvPr id="3" name="Content Placeholder 2"/>
          <p:cNvSpPr>
            <a:spLocks noGrp="1"/>
          </p:cNvSpPr>
          <p:nvPr>
            <p:ph idx="1"/>
          </p:nvPr>
        </p:nvSpPr>
        <p:spPr>
          <a:xfrm>
            <a:off x="0" y="838200"/>
            <a:ext cx="9144000" cy="6019800"/>
          </a:xfrm>
        </p:spPr>
        <p:txBody>
          <a:bodyPr>
            <a:noAutofit/>
          </a:bodyPr>
          <a:lstStyle/>
          <a:p>
            <a:pPr marL="0" indent="0">
              <a:buNone/>
            </a:pPr>
            <a:r>
              <a:rPr lang="en-US" sz="2400" dirty="0"/>
              <a:t>A) </a:t>
            </a:r>
            <a:r>
              <a:rPr lang="en-US" sz="2400" b="1" dirty="0">
                <a:solidFill>
                  <a:srgbClr val="FF00FF"/>
                </a:solidFill>
              </a:rPr>
              <a:t>Nationalism</a:t>
            </a:r>
            <a:r>
              <a:rPr lang="en-US" sz="2400" dirty="0"/>
              <a:t> is the belief that one’s greatest loyalty should not be to a king or an empire but to a nation of people who share a common culture and history. When the nation also has its own independent government, it becomes a </a:t>
            </a:r>
            <a:r>
              <a:rPr lang="en-US" sz="2400" b="1" dirty="0">
                <a:solidFill>
                  <a:srgbClr val="7030A0"/>
                </a:solidFill>
              </a:rPr>
              <a:t>nation-state</a:t>
            </a:r>
            <a:r>
              <a:rPr lang="en-US" sz="2400" dirty="0"/>
              <a:t>.</a:t>
            </a:r>
          </a:p>
          <a:p>
            <a:pPr marL="0" indent="0">
              <a:buNone/>
            </a:pPr>
            <a:r>
              <a:rPr lang="en-US" sz="2400" dirty="0"/>
              <a:t>B) </a:t>
            </a:r>
            <a:r>
              <a:rPr lang="en-US" sz="2400" b="1" dirty="0">
                <a:solidFill>
                  <a:srgbClr val="00B050"/>
                </a:solidFill>
              </a:rPr>
              <a:t>Bonds that create a nation-state</a:t>
            </a:r>
            <a:r>
              <a:rPr lang="en-US" sz="2400" dirty="0"/>
              <a:t>:</a:t>
            </a:r>
          </a:p>
          <a:p>
            <a:pPr marL="400050" lvl="1" indent="0">
              <a:buNone/>
            </a:pPr>
            <a:r>
              <a:rPr lang="en-US" sz="2000" b="1" dirty="0"/>
              <a:t>NATIONALITY:</a:t>
            </a:r>
            <a:r>
              <a:rPr lang="en-US" sz="2000" dirty="0"/>
              <a:t> A belief in a common ethnic ancestry – real or imagined.</a:t>
            </a:r>
          </a:p>
          <a:p>
            <a:pPr marL="400050" lvl="1" indent="0">
              <a:buNone/>
            </a:pPr>
            <a:r>
              <a:rPr lang="en-US" sz="2000" b="1" dirty="0"/>
              <a:t>LANGUAGE:</a:t>
            </a:r>
            <a:r>
              <a:rPr lang="en-US" sz="2000" dirty="0"/>
              <a:t> Different dialects (forms) of one language; one dialect chosen as the “national language”.</a:t>
            </a:r>
          </a:p>
          <a:p>
            <a:pPr marL="400050" lvl="1" indent="0">
              <a:buNone/>
            </a:pPr>
            <a:r>
              <a:rPr lang="en-US" sz="2000" b="1" dirty="0"/>
              <a:t>CULTURE:</a:t>
            </a:r>
            <a:r>
              <a:rPr lang="en-US" sz="2000" dirty="0"/>
              <a:t> A shared way of life (food, dress, behavior, ideals).</a:t>
            </a:r>
          </a:p>
          <a:p>
            <a:pPr marL="400050" lvl="1" indent="0">
              <a:buNone/>
            </a:pPr>
            <a:r>
              <a:rPr lang="en-US" sz="2000" b="1" dirty="0"/>
              <a:t>HISTORY:</a:t>
            </a:r>
            <a:r>
              <a:rPr lang="en-US" sz="2000" dirty="0"/>
              <a:t> A common past, common experiences (real or imagined).</a:t>
            </a:r>
          </a:p>
          <a:p>
            <a:pPr marL="400050" lvl="1" indent="0">
              <a:buNone/>
            </a:pPr>
            <a:r>
              <a:rPr lang="en-US" sz="2000" b="1" dirty="0"/>
              <a:t>RELIGION: </a:t>
            </a:r>
            <a:r>
              <a:rPr lang="en-US" sz="2000" dirty="0"/>
              <a:t>A religion shared by all or most of the people.</a:t>
            </a:r>
          </a:p>
          <a:p>
            <a:pPr marL="400050" lvl="1" indent="0">
              <a:buNone/>
            </a:pPr>
            <a:r>
              <a:rPr lang="en-US" sz="2000" b="1" dirty="0"/>
              <a:t>TERRITORY:</a:t>
            </a:r>
            <a:r>
              <a:rPr lang="en-US" sz="2000" dirty="0"/>
              <a:t> A certain territory that belongs to the ethnic groups; its “land”.</a:t>
            </a:r>
          </a:p>
          <a:p>
            <a:pPr marL="400050" lvl="1" indent="0">
              <a:buNone/>
            </a:pPr>
            <a:endParaRPr lang="en-US" sz="2400" dirty="0"/>
          </a:p>
          <a:p>
            <a:pPr marL="400050" lvl="1" indent="0">
              <a:buNone/>
            </a:pPr>
            <a:endParaRPr lang="en-US" sz="2400" dirty="0"/>
          </a:p>
        </p:txBody>
      </p:sp>
    </p:spTree>
    <p:extLst>
      <p:ext uri="{BB962C8B-B14F-4D97-AF65-F5344CB8AC3E}">
        <p14:creationId xmlns:p14="http://schemas.microsoft.com/office/powerpoint/2010/main" val="341971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09600"/>
          </a:xfrm>
        </p:spPr>
        <p:txBody>
          <a:bodyPr>
            <a:normAutofit fontScale="90000"/>
          </a:bodyPr>
          <a:lstStyle/>
          <a:p>
            <a:r>
              <a:rPr lang="en-US" sz="3600" b="1" dirty="0">
                <a:solidFill>
                  <a:srgbClr val="0066FF"/>
                </a:solidFill>
              </a:rPr>
              <a:t>The Creation of Germany Continued…</a:t>
            </a:r>
            <a:endParaRPr lang="en-US" dirty="0"/>
          </a:p>
        </p:txBody>
      </p:sp>
      <p:sp>
        <p:nvSpPr>
          <p:cNvPr id="6" name="Content Placeholder 5"/>
          <p:cNvSpPr>
            <a:spLocks noGrp="1"/>
          </p:cNvSpPr>
          <p:nvPr>
            <p:ph idx="1"/>
          </p:nvPr>
        </p:nvSpPr>
        <p:spPr>
          <a:xfrm>
            <a:off x="0" y="609600"/>
            <a:ext cx="9144000" cy="3886200"/>
          </a:xfrm>
        </p:spPr>
        <p:txBody>
          <a:bodyPr>
            <a:normAutofit lnSpcReduction="10000"/>
          </a:bodyPr>
          <a:lstStyle/>
          <a:p>
            <a:pPr marL="0" indent="0">
              <a:buNone/>
            </a:pPr>
            <a:r>
              <a:rPr lang="en-US" sz="2400" b="1" dirty="0">
                <a:solidFill>
                  <a:srgbClr val="FF00FF"/>
                </a:solidFill>
              </a:rPr>
              <a:t>The Franco-Prussian War </a:t>
            </a:r>
            <a:r>
              <a:rPr lang="en-US" sz="2400" dirty="0"/>
              <a:t>(1870-1871) By 1867, a few southern German states remained independent of Prussia. Bismarck felt he could win the support of Southerners if they faced a threat from outside (like a war with France!). He published an altered version of a diplomatic telegram he had received from France (the </a:t>
            </a:r>
            <a:r>
              <a:rPr lang="en-US" sz="2400" b="1" dirty="0">
                <a:solidFill>
                  <a:srgbClr val="00B050"/>
                </a:solidFill>
              </a:rPr>
              <a:t>Ems telegram</a:t>
            </a:r>
            <a:r>
              <a:rPr lang="en-US" sz="2400" dirty="0"/>
              <a:t>). Wilhelm seemed to insult the French. </a:t>
            </a:r>
            <a:r>
              <a:rPr lang="en-US" sz="2400" b="1" dirty="0">
                <a:solidFill>
                  <a:srgbClr val="00B0F0"/>
                </a:solidFill>
              </a:rPr>
              <a:t>Reacting to the insult, France declared war on Prussia on July 19, 1870</a:t>
            </a:r>
            <a:r>
              <a:rPr lang="en-US" sz="2400" dirty="0"/>
              <a:t>. The Prussian army poured into northern France, and in September, they surrounded the main French force in Sedan. They took 80,000 French prisoners (even Napoleon III). After 4 months, hunger forced the French to surrender. The Franco-Prussian War was the final stage in German unification.</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7" name="Picture 2" descr="http://www.worldology.com/Europe/images/pre_war_ger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343400"/>
            <a:ext cx="3962400" cy="232954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9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dcstamps.com/wp-content/uploads/2011/04/FE-Alsace-Lorraine-Ger-Occ-FP-War-Map-1024x836.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b="1" dirty="0">
                <a:solidFill>
                  <a:srgbClr val="0066FF"/>
                </a:solidFill>
              </a:rPr>
              <a:t>The Creation of Germany Continued…</a:t>
            </a:r>
            <a:endParaRPr lang="en-US" dirty="0"/>
          </a:p>
        </p:txBody>
      </p:sp>
      <p:sp>
        <p:nvSpPr>
          <p:cNvPr id="3" name="Content Placeholder 2"/>
          <p:cNvSpPr>
            <a:spLocks noGrp="1"/>
          </p:cNvSpPr>
          <p:nvPr>
            <p:ph idx="1"/>
          </p:nvPr>
        </p:nvSpPr>
        <p:spPr>
          <a:xfrm>
            <a:off x="0" y="685801"/>
            <a:ext cx="9144000" cy="1295400"/>
          </a:xfrm>
        </p:spPr>
        <p:txBody>
          <a:bodyPr>
            <a:normAutofit/>
          </a:bodyPr>
          <a:lstStyle/>
          <a:p>
            <a:pPr marL="0" indent="0">
              <a:buNone/>
            </a:pPr>
            <a:r>
              <a:rPr lang="en-US" sz="2400" dirty="0"/>
              <a:t>E) On January 18, 1871 </a:t>
            </a:r>
            <a:r>
              <a:rPr lang="en-US" sz="2400" b="1" dirty="0">
                <a:solidFill>
                  <a:srgbClr val="00B050"/>
                </a:solidFill>
              </a:rPr>
              <a:t>Wilhelm I was crowned Kaiser</a:t>
            </a:r>
            <a:r>
              <a:rPr lang="en-US" sz="2400" dirty="0"/>
              <a:t> (Emperor) at the Palace of Versailles. The new German Empire was coined the </a:t>
            </a:r>
            <a:r>
              <a:rPr lang="en-US" sz="2400" b="1" dirty="0">
                <a:solidFill>
                  <a:srgbClr val="FF00FF"/>
                </a:solidFill>
              </a:rPr>
              <a:t>Second Reich</a:t>
            </a:r>
            <a:r>
              <a:rPr lang="en-US" sz="2400" dirty="0"/>
              <a:t>.</a:t>
            </a:r>
          </a:p>
          <a:p>
            <a:pPr marL="0" indent="0">
              <a:buNone/>
            </a:pPr>
            <a:endParaRPr lang="en-US" sz="2400" dirty="0"/>
          </a:p>
        </p:txBody>
      </p:sp>
      <p:pic>
        <p:nvPicPr>
          <p:cNvPr id="5122" name="Picture 2" descr="http://flatrock.org.nz/static/frontpage/assets/history/crowning_kaiser_wilhel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6000"/>
            <a:ext cx="6172200" cy="445633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3200" y="1676400"/>
            <a:ext cx="5943600" cy="461665"/>
          </a:xfrm>
          <a:prstGeom prst="rect">
            <a:avLst/>
          </a:prstGeom>
          <a:noFill/>
        </p:spPr>
        <p:txBody>
          <a:bodyPr wrap="square" rtlCol="0">
            <a:spAutoFit/>
          </a:bodyPr>
          <a:lstStyle/>
          <a:p>
            <a:pPr algn="ctr"/>
            <a:r>
              <a:rPr lang="en-US" sz="2400" b="1" dirty="0"/>
              <a:t>So what was the First Reich? </a:t>
            </a:r>
            <a:r>
              <a:rPr lang="en-US" sz="2400" b="1" dirty="0" err="1"/>
              <a:t>Hmmmm</a:t>
            </a:r>
            <a:r>
              <a:rPr lang="en-US" sz="2400" b="1" dirty="0"/>
              <a:t>…</a:t>
            </a:r>
          </a:p>
        </p:txBody>
      </p:sp>
    </p:spTree>
    <p:extLst>
      <p:ext uri="{BB962C8B-B14F-4D97-AF65-F5344CB8AC3E}">
        <p14:creationId xmlns:p14="http://schemas.microsoft.com/office/powerpoint/2010/main" val="32298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kenraggio.com/Daniel-Four-Beasts-08-1st-Rei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0"/>
            <a:ext cx="91548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7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home.wlu.edu/~patchw/His_214/images/1871_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0"/>
            <a:ext cx="9144000" cy="6074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62000"/>
          </a:xfrm>
        </p:spPr>
        <p:txBody>
          <a:bodyPr/>
          <a:lstStyle/>
          <a:p>
            <a:r>
              <a:rPr lang="en-US" b="1" dirty="0">
                <a:solidFill>
                  <a:srgbClr val="0066FF"/>
                </a:solidFill>
              </a:rPr>
              <a:t>The Second Reich, 1871</a:t>
            </a:r>
          </a:p>
        </p:txBody>
      </p:sp>
    </p:spTree>
    <p:extLst>
      <p:ext uri="{BB962C8B-B14F-4D97-AF65-F5344CB8AC3E}">
        <p14:creationId xmlns:p14="http://schemas.microsoft.com/office/powerpoint/2010/main" val="398713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838200"/>
          </a:xfrm>
        </p:spPr>
        <p:txBody>
          <a:bodyPr/>
          <a:lstStyle/>
          <a:p>
            <a:pPr eaLnBrk="1" hangingPunct="1"/>
            <a:r>
              <a:rPr lang="es-ES" altLang="fr-FR" sz="4000" b="1" dirty="0">
                <a:solidFill>
                  <a:srgbClr val="0066FF"/>
                </a:solidFill>
              </a:rPr>
              <a:t>IV THE BALANCE OF POWER SHIFTS</a:t>
            </a:r>
          </a:p>
        </p:txBody>
      </p:sp>
      <p:sp>
        <p:nvSpPr>
          <p:cNvPr id="21507" name="Rectangle 3"/>
          <p:cNvSpPr>
            <a:spLocks noGrp="1" noChangeArrowheads="1"/>
          </p:cNvSpPr>
          <p:nvPr>
            <p:ph type="body" sz="half" idx="1"/>
          </p:nvPr>
        </p:nvSpPr>
        <p:spPr>
          <a:xfrm>
            <a:off x="0" y="914400"/>
            <a:ext cx="3886200" cy="5943600"/>
          </a:xfrm>
        </p:spPr>
        <p:txBody>
          <a:bodyPr/>
          <a:lstStyle/>
          <a:p>
            <a:pPr marL="0" indent="0">
              <a:buNone/>
            </a:pPr>
            <a:r>
              <a:rPr lang="en-US" altLang="fr-FR" sz="2400" dirty="0"/>
              <a:t>A) The </a:t>
            </a:r>
            <a:r>
              <a:rPr lang="en-US" altLang="fr-FR" sz="2400" b="1" dirty="0">
                <a:solidFill>
                  <a:srgbClr val="00B050"/>
                </a:solidFill>
              </a:rPr>
              <a:t>Congress of Vienna </a:t>
            </a:r>
            <a:r>
              <a:rPr lang="en-US" altLang="fr-FR" sz="2400" dirty="0"/>
              <a:t>had established five Great Powers in Europe: Britain, France, Austria, Prussia and Russia.</a:t>
            </a:r>
          </a:p>
          <a:p>
            <a:pPr marL="0" indent="0">
              <a:buNone/>
            </a:pPr>
            <a:r>
              <a:rPr lang="en-US" altLang="fr-FR" sz="2400" dirty="0"/>
              <a:t>B) </a:t>
            </a:r>
            <a:r>
              <a:rPr lang="en-US" altLang="fr-FR" sz="2400" b="1" dirty="0">
                <a:solidFill>
                  <a:srgbClr val="FF00FF"/>
                </a:solidFill>
              </a:rPr>
              <a:t>By 1871, however, Britain and Germany were clearly the most powerful. </a:t>
            </a:r>
            <a:r>
              <a:rPr lang="en-US" altLang="fr-FR" sz="2400" dirty="0"/>
              <a:t>The European balance of power had broken down. </a:t>
            </a:r>
          </a:p>
          <a:p>
            <a:pPr marL="0" indent="0" eaLnBrk="1" hangingPunct="1">
              <a:buNone/>
            </a:pPr>
            <a:endParaRPr lang="es-ES" altLang="fr-FR" sz="2400" dirty="0"/>
          </a:p>
        </p:txBody>
      </p:sp>
      <p:pic>
        <p:nvPicPr>
          <p:cNvPr id="21508" name="Picture 4" descr="balanz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810000" y="914400"/>
            <a:ext cx="5181600" cy="5607050"/>
          </a:xfrm>
          <a:noFill/>
          <a:ln w="44450">
            <a:solidFill>
              <a:schemeClr val="tx1"/>
            </a:solidFill>
          </a:ln>
        </p:spPr>
      </p:pic>
    </p:spTree>
    <p:extLst>
      <p:ext uri="{BB962C8B-B14F-4D97-AF65-F5344CB8AC3E}">
        <p14:creationId xmlns:p14="http://schemas.microsoft.com/office/powerpoint/2010/main" val="343010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91000" cy="1066800"/>
          </a:xfrm>
        </p:spPr>
        <p:txBody>
          <a:bodyPr>
            <a:normAutofit fontScale="90000"/>
          </a:bodyPr>
          <a:lstStyle/>
          <a:p>
            <a:r>
              <a:rPr lang="en-US" b="1" dirty="0">
                <a:solidFill>
                  <a:srgbClr val="0066FF"/>
                </a:solidFill>
              </a:rPr>
              <a:t>Italy’s National Anthem</a:t>
            </a:r>
          </a:p>
        </p:txBody>
      </p:sp>
      <p:sp>
        <p:nvSpPr>
          <p:cNvPr id="3" name="Content Placeholder 2"/>
          <p:cNvSpPr>
            <a:spLocks noGrp="1"/>
          </p:cNvSpPr>
          <p:nvPr>
            <p:ph idx="1"/>
          </p:nvPr>
        </p:nvSpPr>
        <p:spPr>
          <a:xfrm>
            <a:off x="0" y="1066800"/>
            <a:ext cx="4191000" cy="5791200"/>
          </a:xfrm>
        </p:spPr>
        <p:txBody>
          <a:bodyPr>
            <a:noAutofit/>
          </a:bodyPr>
          <a:lstStyle/>
          <a:p>
            <a:pPr marL="0" indent="0">
              <a:buNone/>
            </a:pPr>
            <a:r>
              <a:rPr lang="en-US" sz="2400" dirty="0"/>
              <a:t>Brothers of Italy,</a:t>
            </a:r>
            <a:br>
              <a:rPr lang="en-US" sz="2400" dirty="0"/>
            </a:br>
            <a:r>
              <a:rPr lang="en-US" sz="2400" dirty="0"/>
              <a:t>Italy has awakened…</a:t>
            </a:r>
            <a:br>
              <a:rPr lang="en-US" sz="2400" dirty="0"/>
            </a:br>
            <a:r>
              <a:rPr lang="en-US" sz="2400" dirty="0"/>
              <a:t>because slave of Rome</a:t>
            </a:r>
            <a:br>
              <a:rPr lang="en-US" sz="2400" dirty="0"/>
            </a:br>
            <a:r>
              <a:rPr lang="en-US" sz="2400" dirty="0"/>
              <a:t>God created her.</a:t>
            </a:r>
            <a:br>
              <a:rPr lang="en-US" sz="2400" dirty="0"/>
            </a:br>
            <a:r>
              <a:rPr lang="en-US" sz="2400" dirty="0"/>
              <a:t>Let us unite!</a:t>
            </a:r>
            <a:br>
              <a:rPr lang="en-US" sz="2400" dirty="0"/>
            </a:br>
            <a:r>
              <a:rPr lang="en-US" sz="2400" dirty="0"/>
              <a:t>We are ready to die;</a:t>
            </a:r>
            <a:br>
              <a:rPr lang="en-US" sz="2400" dirty="0"/>
            </a:br>
            <a:r>
              <a:rPr lang="en-US" sz="2400" dirty="0"/>
              <a:t>Italy called.</a:t>
            </a:r>
            <a:br>
              <a:rPr lang="en-US" sz="2400" dirty="0"/>
            </a:br>
            <a:r>
              <a:rPr lang="en-US" sz="2400" dirty="0"/>
              <a:t>We have been for centuries</a:t>
            </a:r>
            <a:br>
              <a:rPr lang="en-US" sz="2400" dirty="0"/>
            </a:br>
            <a:r>
              <a:rPr lang="en-US" sz="2400" dirty="0"/>
              <a:t>stamped on, and laughed at, </a:t>
            </a:r>
            <a:br>
              <a:rPr lang="en-US" sz="2400" dirty="0"/>
            </a:br>
            <a:r>
              <a:rPr lang="en-US" sz="2400" dirty="0"/>
              <a:t>because we are not one people, </a:t>
            </a:r>
            <a:br>
              <a:rPr lang="en-US" sz="2400" dirty="0"/>
            </a:br>
            <a:r>
              <a:rPr lang="en-US" sz="2400" dirty="0"/>
              <a:t>because we are divided. </a:t>
            </a:r>
            <a:br>
              <a:rPr lang="en-US" sz="2400" dirty="0"/>
            </a:br>
            <a:r>
              <a:rPr lang="en-US" sz="2400" dirty="0"/>
              <a:t>Let's unite under</a:t>
            </a:r>
            <a:br>
              <a:rPr lang="en-US" sz="2400" dirty="0"/>
            </a:br>
            <a:r>
              <a:rPr lang="en-US" sz="2400" dirty="0"/>
              <a:t>one flag, one dream; </a:t>
            </a:r>
            <a:br>
              <a:rPr lang="en-US" sz="2400" dirty="0"/>
            </a:br>
            <a:r>
              <a:rPr lang="en-US" sz="2400" dirty="0"/>
              <a:t>To melt together </a:t>
            </a:r>
            <a:br>
              <a:rPr lang="en-US" sz="2400" dirty="0"/>
            </a:br>
            <a:r>
              <a:rPr lang="en-US" sz="2400" dirty="0"/>
              <a:t>Already the time has come. </a:t>
            </a:r>
            <a:br>
              <a:rPr lang="en-US" sz="2400" dirty="0"/>
            </a:br>
            <a:br>
              <a:rPr lang="en-US" sz="1800" dirty="0"/>
            </a:br>
            <a:endParaRPr lang="en-US" sz="1800" dirty="0"/>
          </a:p>
        </p:txBody>
      </p:sp>
      <p:sp>
        <p:nvSpPr>
          <p:cNvPr id="6" name="Title 1"/>
          <p:cNvSpPr txBox="1">
            <a:spLocks/>
          </p:cNvSpPr>
          <p:nvPr/>
        </p:nvSpPr>
        <p:spPr>
          <a:xfrm>
            <a:off x="4495800" y="152400"/>
            <a:ext cx="4648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66FF"/>
                </a:solidFill>
                <a:effectLst/>
                <a:uLnTx/>
                <a:uFillTx/>
                <a:latin typeface="+mj-lt"/>
                <a:ea typeface="+mj-ea"/>
                <a:cs typeface="+mj-cs"/>
              </a:rPr>
              <a:t>Germany’s National Anthem</a:t>
            </a:r>
          </a:p>
        </p:txBody>
      </p:sp>
      <p:sp>
        <p:nvSpPr>
          <p:cNvPr id="7" name="Rectangle 6"/>
          <p:cNvSpPr/>
          <p:nvPr/>
        </p:nvSpPr>
        <p:spPr>
          <a:xfrm>
            <a:off x="4572000" y="1371600"/>
            <a:ext cx="4572000" cy="4524315"/>
          </a:xfrm>
          <a:prstGeom prst="rect">
            <a:avLst/>
          </a:prstGeom>
        </p:spPr>
        <p:txBody>
          <a:bodyPr>
            <a:spAutoFit/>
          </a:bodyPr>
          <a:lstStyle/>
          <a:p>
            <a:r>
              <a:rPr lang="en-US" sz="2400" dirty="0"/>
              <a:t>Germany, Germany above all,</a:t>
            </a:r>
            <a:br>
              <a:rPr lang="en-US" sz="2400" dirty="0"/>
            </a:br>
            <a:r>
              <a:rPr lang="en-US" sz="2400" dirty="0"/>
              <a:t>Above all in the world,</a:t>
            </a:r>
            <a:br>
              <a:rPr lang="en-US" sz="2400" dirty="0"/>
            </a:br>
            <a:r>
              <a:rPr lang="en-US" sz="2400" dirty="0"/>
              <a:t>When, for protection and defense, it always</a:t>
            </a:r>
            <a:br>
              <a:rPr lang="en-US" sz="2400" dirty="0"/>
            </a:br>
            <a:r>
              <a:rPr lang="en-US" sz="2400" dirty="0"/>
              <a:t>takes a brotherly stand together….</a:t>
            </a:r>
            <a:br>
              <a:rPr lang="en-US" sz="2400" dirty="0"/>
            </a:br>
            <a:r>
              <a:rPr lang="en-US" sz="2400" dirty="0"/>
              <a:t>Unity and justice and freedom</a:t>
            </a:r>
            <a:br>
              <a:rPr lang="en-US" sz="2400" dirty="0"/>
            </a:br>
            <a:r>
              <a:rPr lang="en-US" sz="2400" dirty="0"/>
              <a:t>For the German fatherland!</a:t>
            </a:r>
            <a:br>
              <a:rPr lang="en-US" sz="2400" dirty="0"/>
            </a:br>
            <a:r>
              <a:rPr lang="en-US" sz="2400" dirty="0"/>
              <a:t>For these let us all strive</a:t>
            </a:r>
            <a:br>
              <a:rPr lang="en-US" sz="2400" dirty="0"/>
            </a:br>
            <a:r>
              <a:rPr lang="en-US" sz="2400" dirty="0"/>
              <a:t>Brotherly with heart and hand!</a:t>
            </a:r>
            <a:br>
              <a:rPr lang="en-US" sz="2400" dirty="0"/>
            </a:br>
            <a:r>
              <a:rPr lang="en-US" sz="2400" dirty="0"/>
              <a:t>Unity and justice and freedom</a:t>
            </a:r>
            <a:br>
              <a:rPr lang="en-US" sz="2400" dirty="0"/>
            </a:br>
            <a:r>
              <a:rPr lang="en-US" sz="2400" dirty="0"/>
              <a:t>Are the pledge of fortune;</a:t>
            </a:r>
            <a:br>
              <a:rPr lang="en-US" sz="2400" dirty="0"/>
            </a:b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ttp://images.classwell.com/mcd_xhtml_ebooks/2005_world_history/images/mcd_awh2005_0618376798_p694_f1.jpg"/>
          <p:cNvPicPr>
            <a:picLocks noChangeAspect="1" noChangeArrowheads="1"/>
          </p:cNvPicPr>
          <p:nvPr/>
        </p:nvPicPr>
        <p:blipFill>
          <a:blip r:embed="rId2" cstate="print"/>
          <a:srcRect/>
          <a:stretch>
            <a:fillRect/>
          </a:stretch>
        </p:blipFill>
        <p:spPr bwMode="auto">
          <a:xfrm>
            <a:off x="1219200" y="0"/>
            <a:ext cx="6648450" cy="6858000"/>
          </a:xfrm>
          <a:prstGeom prst="rect">
            <a:avLst/>
          </a:prstGeom>
          <a:noFill/>
        </p:spPr>
      </p:pic>
    </p:spTree>
    <p:extLst>
      <p:ext uri="{BB962C8B-B14F-4D97-AF65-F5344CB8AC3E}">
        <p14:creationId xmlns:p14="http://schemas.microsoft.com/office/powerpoint/2010/main" val="388943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solidFill>
                  <a:srgbClr val="0066FF"/>
                </a:solidFill>
              </a:rPr>
              <a:t>II The Creation of Italy</a:t>
            </a:r>
          </a:p>
        </p:txBody>
      </p:sp>
      <p:sp>
        <p:nvSpPr>
          <p:cNvPr id="3" name="Content Placeholder 2"/>
          <p:cNvSpPr>
            <a:spLocks noGrp="1"/>
          </p:cNvSpPr>
          <p:nvPr>
            <p:ph idx="1"/>
          </p:nvPr>
        </p:nvSpPr>
        <p:spPr>
          <a:xfrm>
            <a:off x="0" y="838200"/>
            <a:ext cx="9144000" cy="6019800"/>
          </a:xfrm>
        </p:spPr>
        <p:txBody>
          <a:bodyPr>
            <a:normAutofit/>
          </a:bodyPr>
          <a:lstStyle/>
          <a:p>
            <a:pPr marL="0" indent="0">
              <a:buNone/>
            </a:pPr>
            <a:r>
              <a:rPr lang="en-US" sz="2400" dirty="0"/>
              <a:t>A) After the </a:t>
            </a:r>
            <a:r>
              <a:rPr lang="en-US" sz="2400" b="1" dirty="0">
                <a:solidFill>
                  <a:srgbClr val="FF00FF"/>
                </a:solidFill>
              </a:rPr>
              <a:t>Congress of Vienna</a:t>
            </a:r>
            <a:r>
              <a:rPr lang="en-US" sz="2400" dirty="0"/>
              <a:t> (1815, following the collapse of Napoleon’s empire), the Italian peninsula was still divided.</a:t>
            </a:r>
          </a:p>
          <a:p>
            <a:pPr marL="0" lvl="1" indent="0">
              <a:buFont typeface="Wingdings" pitchFamily="2" charset="2"/>
              <a:buChar char="ü"/>
            </a:pPr>
            <a:r>
              <a:rPr lang="en-US" sz="2400" dirty="0"/>
              <a:t>Austria ruled the Italian provinces of Venetia and Lombardy.</a:t>
            </a:r>
          </a:p>
          <a:p>
            <a:pPr marL="0" lvl="1" indent="0">
              <a:buFont typeface="Wingdings" pitchFamily="2" charset="2"/>
              <a:buChar char="ü"/>
            </a:pPr>
            <a:r>
              <a:rPr lang="en-US" sz="2400" dirty="0"/>
              <a:t>The Spanish Bourbon family ruled the </a:t>
            </a:r>
            <a:r>
              <a:rPr lang="en-US" sz="2400" b="1" dirty="0">
                <a:solidFill>
                  <a:srgbClr val="00B050"/>
                </a:solidFill>
              </a:rPr>
              <a:t>Kingdom of the Two </a:t>
            </a:r>
            <a:r>
              <a:rPr lang="en-US" sz="2400" b="1" dirty="0" err="1">
                <a:solidFill>
                  <a:srgbClr val="00B050"/>
                </a:solidFill>
              </a:rPr>
              <a:t>Sicilies</a:t>
            </a:r>
            <a:r>
              <a:rPr lang="en-US" sz="2400" dirty="0"/>
              <a:t>.</a:t>
            </a:r>
          </a:p>
          <a:p>
            <a:pPr marL="0" lvl="1" indent="0">
              <a:buFont typeface="Wingdings" pitchFamily="2" charset="2"/>
              <a:buChar char="ü"/>
            </a:pPr>
            <a:r>
              <a:rPr lang="en-US" sz="2400" dirty="0"/>
              <a:t>Pope controlled the </a:t>
            </a:r>
            <a:r>
              <a:rPr lang="en-US" sz="2400" b="1" dirty="0">
                <a:solidFill>
                  <a:srgbClr val="00B0F0"/>
                </a:solidFill>
              </a:rPr>
              <a:t>Papal States </a:t>
            </a:r>
            <a:r>
              <a:rPr lang="en-US" sz="2400" dirty="0"/>
              <a:t>(under French protection since 1848).</a:t>
            </a:r>
          </a:p>
          <a:p>
            <a:pPr marL="0" lvl="1" indent="0">
              <a:buNone/>
            </a:pPr>
            <a:r>
              <a:rPr lang="en-US" sz="2400" dirty="0"/>
              <a:t>B) Soon after, Italian nationalist movements formed.</a:t>
            </a:r>
          </a:p>
          <a:p>
            <a:pPr marL="0" indent="0">
              <a:buNone/>
            </a:pPr>
            <a:r>
              <a:rPr lang="en-US" sz="2000" dirty="0"/>
              <a:t>1. </a:t>
            </a:r>
            <a:r>
              <a:rPr lang="en-US" sz="2000" b="1" dirty="0">
                <a:solidFill>
                  <a:srgbClr val="7030A0"/>
                </a:solidFill>
              </a:rPr>
              <a:t>Mazzini</a:t>
            </a:r>
            <a:r>
              <a:rPr lang="en-US" sz="2000" dirty="0"/>
              <a:t> formed a nationalist group known as “Young Italy” in 1832. He called for an end to foreign rule and the unification of Italy based on the common language and culture of the people. In 1848 former rulers of Italian states drove Mazzini into exile.</a:t>
            </a:r>
          </a:p>
          <a:p>
            <a:pPr marL="0" indent="0">
              <a:buNone/>
            </a:pPr>
            <a:r>
              <a:rPr lang="en-US" sz="2000" dirty="0"/>
              <a:t>2. </a:t>
            </a:r>
            <a:r>
              <a:rPr lang="en-US" sz="2000" b="1" dirty="0">
                <a:solidFill>
                  <a:srgbClr val="7030A0"/>
                </a:solidFill>
              </a:rPr>
              <a:t>Cavour</a:t>
            </a:r>
            <a:r>
              <a:rPr lang="en-US" sz="2000" dirty="0"/>
              <a:t> was the Prime Minister of the Kingdom of Piedmont-Sardinia. He used diplomacy and alliances to increase Piedmont-Sardinian power, and unified the North.</a:t>
            </a:r>
          </a:p>
          <a:p>
            <a:pPr marL="0" indent="0">
              <a:buNone/>
            </a:pPr>
            <a:r>
              <a:rPr lang="en-US" sz="2000" dirty="0"/>
              <a:t>3. </a:t>
            </a:r>
            <a:r>
              <a:rPr lang="en-US" sz="2000" b="1" dirty="0">
                <a:solidFill>
                  <a:srgbClr val="7030A0"/>
                </a:solidFill>
              </a:rPr>
              <a:t>Garibaldi</a:t>
            </a:r>
            <a:r>
              <a:rPr lang="en-US" sz="2000" dirty="0"/>
              <a:t> was the leader of the </a:t>
            </a:r>
            <a:r>
              <a:rPr lang="en-US" sz="2000" b="1" dirty="0">
                <a:solidFill>
                  <a:srgbClr val="FF0000"/>
                </a:solidFill>
              </a:rPr>
              <a:t>Red Shirts </a:t>
            </a:r>
            <a:r>
              <a:rPr lang="en-US" sz="2000" dirty="0"/>
              <a:t>(an Italian nationalist group that gained control of Sicily in 1860). He unified the South and merged with the North under pressure.</a:t>
            </a:r>
          </a:p>
          <a:p>
            <a:pPr marL="0" lvl="1" indent="0">
              <a:buNone/>
            </a:pPr>
            <a:endParaRPr lang="en-US" sz="2400" dirty="0"/>
          </a:p>
          <a:p>
            <a:pPr marL="0" lvl="1" indent="0">
              <a:buNone/>
            </a:pPr>
            <a:endParaRPr lang="en-US" sz="2400" dirty="0"/>
          </a:p>
          <a:p>
            <a:pPr marL="400050" lvl="1" indent="0">
              <a:buNone/>
            </a:pPr>
            <a:endParaRPr lang="en-US" sz="1600" dirty="0"/>
          </a:p>
          <a:p>
            <a:pPr marL="0" indent="0">
              <a:buNone/>
            </a:pPr>
            <a:endParaRPr lang="en-US" sz="2000" dirty="0"/>
          </a:p>
        </p:txBody>
      </p:sp>
    </p:spTree>
    <p:extLst>
      <p:ext uri="{BB962C8B-B14F-4D97-AF65-F5344CB8AC3E}">
        <p14:creationId xmlns:p14="http://schemas.microsoft.com/office/powerpoint/2010/main" val="213752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a:solidFill>
                  <a:srgbClr val="0066FF"/>
                </a:solidFill>
              </a:rPr>
              <a:t>The Creation of Italy Continued…</a:t>
            </a:r>
            <a:endParaRPr lang="en-US" dirty="0"/>
          </a:p>
        </p:txBody>
      </p:sp>
      <p:sp>
        <p:nvSpPr>
          <p:cNvPr id="3" name="Content Placeholder 2"/>
          <p:cNvSpPr>
            <a:spLocks noGrp="1"/>
          </p:cNvSpPr>
          <p:nvPr>
            <p:ph idx="1"/>
          </p:nvPr>
        </p:nvSpPr>
        <p:spPr>
          <a:xfrm>
            <a:off x="0" y="609600"/>
            <a:ext cx="3048000" cy="6248400"/>
          </a:xfrm>
        </p:spPr>
        <p:txBody>
          <a:bodyPr>
            <a:normAutofit/>
          </a:bodyPr>
          <a:lstStyle/>
          <a:p>
            <a:pPr marL="0" indent="0">
              <a:buNone/>
            </a:pPr>
            <a:r>
              <a:rPr lang="en-US" sz="2000" dirty="0"/>
              <a:t>C) An agreement was reached between Cavour and </a:t>
            </a:r>
            <a:r>
              <a:rPr lang="en-US" sz="2000" b="1" dirty="0">
                <a:solidFill>
                  <a:srgbClr val="00B050"/>
                </a:solidFill>
              </a:rPr>
              <a:t>Napoleon III</a:t>
            </a:r>
            <a:r>
              <a:rPr lang="en-US" sz="2000" dirty="0"/>
              <a:t> of France at </a:t>
            </a:r>
            <a:r>
              <a:rPr lang="en-US" sz="2000" dirty="0" err="1"/>
              <a:t>Plombieres</a:t>
            </a:r>
            <a:r>
              <a:rPr lang="en-US" sz="2000" dirty="0"/>
              <a:t> in 1858. Napoleon agreed to help drive Austria out of the northern provinces of Lombardy and Venetia.</a:t>
            </a:r>
          </a:p>
          <a:p>
            <a:pPr marL="0" indent="0">
              <a:buNone/>
            </a:pPr>
            <a:r>
              <a:rPr lang="en-US" sz="2000" dirty="0"/>
              <a:t>D) In 1859 Cavour provoked a war with Austria. They drove Austria out of </a:t>
            </a:r>
            <a:r>
              <a:rPr lang="en-US" sz="2000" dirty="0" err="1"/>
              <a:t>Lombardia</a:t>
            </a:r>
            <a:r>
              <a:rPr lang="en-US" sz="2000" dirty="0"/>
              <a:t> but failed to drive them out of Venetia. France was given Savoy and Nice in exchange for their help.</a:t>
            </a:r>
          </a:p>
          <a:p>
            <a:pPr marL="0" indent="0">
              <a:buNone/>
            </a:pPr>
            <a:endParaRPr lang="en-US" sz="2000" dirty="0"/>
          </a:p>
        </p:txBody>
      </p:sp>
      <p:pic>
        <p:nvPicPr>
          <p:cNvPr id="4" name="Picture 6" descr="unificationita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48000" y="762000"/>
            <a:ext cx="5996668" cy="5943600"/>
          </a:xfrm>
          <a:prstGeom prst="rect">
            <a:avLst/>
          </a:prstGeom>
          <a:noFill/>
          <a:ln w="28575">
            <a:solidFill>
              <a:schemeClr val="tx1"/>
            </a:solidFill>
          </a:ln>
        </p:spPr>
      </p:pic>
    </p:spTree>
    <p:extLst>
      <p:ext uri="{BB962C8B-B14F-4D97-AF65-F5344CB8AC3E}">
        <p14:creationId xmlns:p14="http://schemas.microsoft.com/office/powerpoint/2010/main" val="351857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b="1" dirty="0">
                <a:solidFill>
                  <a:srgbClr val="0066FF"/>
                </a:solidFill>
              </a:rPr>
              <a:t>The Creation of Italy Continued…</a:t>
            </a:r>
            <a:endParaRPr lang="en-US" dirty="0"/>
          </a:p>
        </p:txBody>
      </p:sp>
      <p:sp>
        <p:nvSpPr>
          <p:cNvPr id="3" name="Content Placeholder 2"/>
          <p:cNvSpPr>
            <a:spLocks noGrp="1"/>
          </p:cNvSpPr>
          <p:nvPr>
            <p:ph idx="1"/>
          </p:nvPr>
        </p:nvSpPr>
        <p:spPr>
          <a:xfrm>
            <a:off x="0" y="990600"/>
            <a:ext cx="3124200" cy="5867400"/>
          </a:xfrm>
        </p:spPr>
        <p:txBody>
          <a:bodyPr>
            <a:normAutofit/>
          </a:bodyPr>
          <a:lstStyle/>
          <a:p>
            <a:pPr marL="0" indent="0">
              <a:buNone/>
            </a:pPr>
            <a:r>
              <a:rPr lang="en-US" sz="2000" dirty="0"/>
              <a:t>E) The victory over Austria awoke nationalist feelings among the states of Central Italy. A </a:t>
            </a:r>
            <a:r>
              <a:rPr lang="en-US" sz="2000" b="1" dirty="0">
                <a:solidFill>
                  <a:srgbClr val="00B050"/>
                </a:solidFill>
              </a:rPr>
              <a:t>plebiscite</a:t>
            </a:r>
            <a:r>
              <a:rPr lang="en-US" sz="2000" dirty="0"/>
              <a:t> held in 1860 determined the incorporation into the kingdom of Sardinia of the states of Parma, Modena and Tuscany.</a:t>
            </a:r>
          </a:p>
          <a:p>
            <a:pPr marL="0" indent="0">
              <a:buNone/>
            </a:pPr>
            <a:endParaRPr lang="en-US" sz="2000" dirty="0"/>
          </a:p>
        </p:txBody>
      </p:sp>
      <p:pic>
        <p:nvPicPr>
          <p:cNvPr id="4" name="Picture 4" descr="unificationita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124200" y="914400"/>
            <a:ext cx="5791200" cy="5791200"/>
          </a:xfrm>
          <a:prstGeom prst="rect">
            <a:avLst/>
          </a:prstGeom>
          <a:noFill/>
          <a:ln w="31750">
            <a:solidFill>
              <a:schemeClr val="tx1"/>
            </a:solidFill>
          </a:ln>
        </p:spPr>
      </p:pic>
      <p:sp>
        <p:nvSpPr>
          <p:cNvPr id="6" name="Oval 5"/>
          <p:cNvSpPr/>
          <p:nvPr/>
        </p:nvSpPr>
        <p:spPr>
          <a:xfrm>
            <a:off x="4953000" y="2205038"/>
            <a:ext cx="1371600" cy="143986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61111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53143"/>
          </a:xfrm>
        </p:spPr>
        <p:txBody>
          <a:bodyPr>
            <a:normAutofit fontScale="90000"/>
          </a:bodyPr>
          <a:lstStyle/>
          <a:p>
            <a:r>
              <a:rPr lang="en-US" sz="4000" b="1" dirty="0">
                <a:solidFill>
                  <a:srgbClr val="0066FF"/>
                </a:solidFill>
              </a:rPr>
              <a:t>The Creation of Italy Continued…</a:t>
            </a:r>
            <a:endParaRPr lang="en-US" dirty="0"/>
          </a:p>
        </p:txBody>
      </p:sp>
      <p:sp>
        <p:nvSpPr>
          <p:cNvPr id="3" name="Content Placeholder 2"/>
          <p:cNvSpPr>
            <a:spLocks noGrp="1"/>
          </p:cNvSpPr>
          <p:nvPr>
            <p:ph idx="1"/>
          </p:nvPr>
        </p:nvSpPr>
        <p:spPr>
          <a:xfrm>
            <a:off x="0" y="609600"/>
            <a:ext cx="3276600" cy="6248400"/>
          </a:xfrm>
        </p:spPr>
        <p:txBody>
          <a:bodyPr>
            <a:normAutofit/>
          </a:bodyPr>
          <a:lstStyle/>
          <a:p>
            <a:pPr marL="0" indent="0">
              <a:buNone/>
            </a:pPr>
            <a:r>
              <a:rPr lang="en-US" sz="2000" dirty="0"/>
              <a:t>F) In May 1860 1000 Red Shirts (led by </a:t>
            </a:r>
            <a:r>
              <a:rPr lang="en-US" sz="2000" b="1" dirty="0">
                <a:solidFill>
                  <a:srgbClr val="FF00FF"/>
                </a:solidFill>
              </a:rPr>
              <a:t>Giuseppe Garibaldi</a:t>
            </a:r>
            <a:r>
              <a:rPr lang="en-US" sz="2000" dirty="0"/>
              <a:t>), sailed from Genoa and aided the Sicilian revolts, forcing the </a:t>
            </a:r>
            <a:r>
              <a:rPr lang="en-US" sz="2000" b="1" dirty="0">
                <a:solidFill>
                  <a:srgbClr val="00B0F0"/>
                </a:solidFill>
              </a:rPr>
              <a:t>Bourbon</a:t>
            </a:r>
            <a:r>
              <a:rPr lang="en-US" sz="2000" dirty="0"/>
              <a:t> army out of Sicily.  From Sicily, Garibaldi crossed to the Italian mainland and successfully marched north to Naples. After Garibaldi took complete control and became leader of Southern Italy the people voted in a second plebiscite to unite with the north. (Because Garibaldi received an ultimatum from </a:t>
            </a:r>
            <a:r>
              <a:rPr lang="en-US" sz="2000" b="1" dirty="0">
                <a:solidFill>
                  <a:srgbClr val="7030A0"/>
                </a:solidFill>
              </a:rPr>
              <a:t>King Victor Emmanuel II </a:t>
            </a:r>
            <a:r>
              <a:rPr lang="en-US" sz="2000" dirty="0"/>
              <a:t>– unify or go to war against us.)</a:t>
            </a:r>
          </a:p>
          <a:p>
            <a:pPr marL="0" indent="0">
              <a:buNone/>
            </a:pPr>
            <a:endParaRPr lang="en-US" sz="2000" dirty="0"/>
          </a:p>
        </p:txBody>
      </p:sp>
      <p:pic>
        <p:nvPicPr>
          <p:cNvPr id="4" name="Picture 4" descr="unificationita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429000" y="762000"/>
            <a:ext cx="5486400" cy="5943600"/>
          </a:xfrm>
          <a:prstGeom prst="rect">
            <a:avLst/>
          </a:prstGeom>
          <a:noFill/>
          <a:ln w="28575">
            <a:solidFill>
              <a:schemeClr val="tx1"/>
            </a:solidFill>
          </a:ln>
        </p:spPr>
      </p:pic>
      <p:sp>
        <p:nvSpPr>
          <p:cNvPr id="5" name="Oval 4"/>
          <p:cNvSpPr/>
          <p:nvPr/>
        </p:nvSpPr>
        <p:spPr>
          <a:xfrm>
            <a:off x="6705601" y="3716338"/>
            <a:ext cx="1754188" cy="259238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15022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b="1" dirty="0">
                <a:solidFill>
                  <a:srgbClr val="0066FF"/>
                </a:solidFill>
              </a:rPr>
              <a:t>The Creation of Italy Continued…</a:t>
            </a:r>
            <a:endParaRPr lang="en-US" dirty="0"/>
          </a:p>
        </p:txBody>
      </p:sp>
      <p:sp>
        <p:nvSpPr>
          <p:cNvPr id="3" name="Content Placeholder 2"/>
          <p:cNvSpPr>
            <a:spLocks noGrp="1"/>
          </p:cNvSpPr>
          <p:nvPr>
            <p:ph idx="1"/>
          </p:nvPr>
        </p:nvSpPr>
        <p:spPr>
          <a:xfrm>
            <a:off x="1" y="762000"/>
            <a:ext cx="4038600" cy="6096000"/>
          </a:xfrm>
        </p:spPr>
        <p:txBody>
          <a:bodyPr>
            <a:normAutofit fontScale="92500" lnSpcReduction="10000"/>
          </a:bodyPr>
          <a:lstStyle/>
          <a:p>
            <a:pPr marL="0" indent="0">
              <a:buNone/>
            </a:pPr>
            <a:r>
              <a:rPr lang="en-US" sz="2400" dirty="0"/>
              <a:t>G) In March 1861, a parliament of all of Italy </a:t>
            </a:r>
            <a:r>
              <a:rPr lang="en-US" sz="2400" b="1" dirty="0">
                <a:solidFill>
                  <a:srgbClr val="00B0F0"/>
                </a:solidFill>
              </a:rPr>
              <a:t>except Rome and Venetia</a:t>
            </a:r>
            <a:r>
              <a:rPr lang="en-US" sz="2400" dirty="0"/>
              <a:t>, agreed on unifying Italy with </a:t>
            </a:r>
            <a:r>
              <a:rPr lang="en-US" sz="2400" b="1" dirty="0">
                <a:solidFill>
                  <a:srgbClr val="00B050"/>
                </a:solidFill>
              </a:rPr>
              <a:t>Victor Emmanuel II </a:t>
            </a:r>
            <a:r>
              <a:rPr lang="en-US" sz="2400" dirty="0"/>
              <a:t>as its first king. Turin was the first capital,1861. Three months later Cavour died. Before dying, Cavour purportedly said: "Italy is made. All is safe."  </a:t>
            </a:r>
          </a:p>
          <a:p>
            <a:pPr marL="0" indent="0">
              <a:buNone/>
            </a:pPr>
            <a:r>
              <a:rPr lang="en-US" sz="2400" dirty="0"/>
              <a:t>H) In 1864  Victor Emmanuel II met with Napoleon III and negotiated the withdrawal of French troops within 2 years. Florence became the new Italian capital.</a:t>
            </a:r>
          </a:p>
          <a:p>
            <a:pPr marL="0" indent="0">
              <a:buNone/>
            </a:pPr>
            <a:r>
              <a:rPr lang="en-US" sz="2400" dirty="0"/>
              <a:t>I) In 1866, Italy joined Prussia in a war against Austria. When the Prussians won, Italy’s reward was Venetia.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5" name="Picture 4" descr="unificationita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038600" y="838201"/>
            <a:ext cx="5038725" cy="5830888"/>
          </a:xfrm>
          <a:prstGeom prst="rect">
            <a:avLst/>
          </a:prstGeom>
          <a:noFill/>
          <a:ln w="31750">
            <a:solidFill>
              <a:schemeClr val="tx1"/>
            </a:solidFill>
          </a:ln>
        </p:spPr>
      </p:pic>
      <p:sp>
        <p:nvSpPr>
          <p:cNvPr id="6" name="Oval 5"/>
          <p:cNvSpPr/>
          <p:nvPr/>
        </p:nvSpPr>
        <p:spPr>
          <a:xfrm>
            <a:off x="6372225" y="1447801"/>
            <a:ext cx="1323975" cy="13335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1288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1399</Words>
  <Application>Microsoft Macintosh PowerPoint</Application>
  <PresentationFormat>On-screen Show (4:3)</PresentationFormat>
  <Paragraphs>81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AP World History: The Rise of Nationalism in Italy and Germany</vt:lpstr>
      <vt:lpstr>I What is Nationalism?</vt:lpstr>
      <vt:lpstr>PowerPoint Presentation</vt:lpstr>
      <vt:lpstr>II The Creation of Italy</vt:lpstr>
      <vt:lpstr>PowerPoint Presentation</vt:lpstr>
      <vt:lpstr>The Creation of Italy Continued…</vt:lpstr>
      <vt:lpstr>The Creation of Italy Continued…</vt:lpstr>
      <vt:lpstr>The Creation of Italy Continued…</vt:lpstr>
      <vt:lpstr>The Creation of Italy Continued…</vt:lpstr>
      <vt:lpstr>The Creation of Italy Continued…</vt:lpstr>
      <vt:lpstr>Sicily</vt:lpstr>
      <vt:lpstr>Lombardy, Italy</vt:lpstr>
      <vt:lpstr>Nice, France</vt:lpstr>
      <vt:lpstr>III After the Unification of Italy</vt:lpstr>
      <vt:lpstr>III The Creation of Germany</vt:lpstr>
      <vt:lpstr>The Creation of Germany Continued…</vt:lpstr>
      <vt:lpstr>The Creation of Germany Continued…</vt:lpstr>
      <vt:lpstr>The Creation of Germany Continued…</vt:lpstr>
      <vt:lpstr>Venice, Italy</vt:lpstr>
      <vt:lpstr>The Creation of Germany Continued…</vt:lpstr>
      <vt:lpstr>PowerPoint Presentation</vt:lpstr>
      <vt:lpstr>The Creation of Germany Continued…</vt:lpstr>
      <vt:lpstr>PowerPoint Presentation</vt:lpstr>
      <vt:lpstr>The Second Reich, 1871</vt:lpstr>
      <vt:lpstr>IV THE BALANCE OF POWER SHIFTS</vt:lpstr>
      <vt:lpstr>Italy’s National Anthem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World History: The Rise of Nationalism in Italy and Germany</dc:title>
  <dc:creator>April Glass</dc:creator>
  <cp:lastModifiedBy>Tripp, Caitlin</cp:lastModifiedBy>
  <cp:revision>60</cp:revision>
  <dcterms:created xsi:type="dcterms:W3CDTF">2014-03-07T14:23:31Z</dcterms:created>
  <dcterms:modified xsi:type="dcterms:W3CDTF">2019-07-03T20:24:46Z</dcterms:modified>
</cp:coreProperties>
</file>