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50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84"/>
  </p:normalViewPr>
  <p:slideViewPr>
    <p:cSldViewPr>
      <p:cViewPr varScale="1">
        <p:scale>
          <a:sx n="83" d="100"/>
          <a:sy n="83" d="100"/>
        </p:scale>
        <p:origin x="22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40937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15" name="Shape 41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9" name="Shape 4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7" name="Shape 4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r>
              <a:rPr lang="en-US" sz="1800" b="0" i="0" u="none" strike="noStrike" cap="none"/>
              <a:t>Washington in French and Indian War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Clr>
                <a:schemeClr val="lt2"/>
              </a:buClr>
              <a:buNone/>
            </a:pPr>
            <a:r>
              <a:rPr lang="en-US" sz="54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Revolutions and National States in the Atlantic World</a:t>
            </a:r>
            <a:br>
              <a:rPr lang="en-US" sz="54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sz="5000" b="0" i="0" u="none" strike="noStrike" cap="none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endParaRPr lang="en-US" sz="40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American Revolution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7462" y="1089025"/>
            <a:ext cx="4029075" cy="4681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Building an Independent State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War-weariness sets in by 1780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forces surrounded at Yorktown, Virginia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Surrender in October 1781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Military conflict ceases, treaty at Peace of Paris, 1783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Recognition of American independence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1787 Constitution of the United States drafted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and legal equality for men of property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French Revolution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Serious fiscal problems in France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War debts, 1780s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Times New Roman"/>
              <a:buChar char="■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50% of tax revenues to war debts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25% of tax revenues to military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Leads to revolution more radical than the American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Repudiation of many aspects of the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ancien régime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Shape 1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Estates General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Times New Roman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 Estates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estate: Roman Catholic clergy</a:t>
            </a:r>
          </a:p>
          <a:p>
            <a:pPr marL="1022350" marR="0" lvl="2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Times New Roman"/>
              <a:buChar char="■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100,000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estate: nobles</a:t>
            </a:r>
          </a:p>
          <a:p>
            <a:pPr marL="1022350" marR="0" lvl="2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Times New Roman"/>
              <a:buChar char="■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400,000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Third estate: everyone else</a:t>
            </a:r>
          </a:p>
          <a:p>
            <a:pPr marL="1022350" marR="0" lvl="2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Times New Roman"/>
              <a:buChar char="■"/>
            </a:pPr>
            <a:r>
              <a:rPr lang="en-US"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24,000,000 serfs, free peasants, urban residents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Times New Roman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Estates General founded 1303, had not met since 1614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Times New Roman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vote per estate 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1789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Protest of nobility forces King Louis to call Estates General for new taxes, May 1789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Third estate demands greater social change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June, third estate secedes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Renamed “National Assembly”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July, mob attacks Bastille, bloody battle won by mob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1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Declaration of the Rights of Man and </a:t>
            </a:r>
            <a:br>
              <a:rPr lang="en-US" sz="3800" b="0" i="1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800" b="0" i="1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Citizen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9462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August 1789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American influence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Equality of men 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not included: Olympe de Gouges (Marie Gouze) unsuccessfully attempts to redress this in 1791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Sovereignty resides in the people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 rights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Radicalization of Revolution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“Liberty, equality, fraternity”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 Assembly abolishes old social order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Seizes church lands, redefines clergy as civilians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constitution retains king, but subject to legislative authority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Convention: elected by universal male suffrage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Levée en masse: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conscription for war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1793: King Louis and Queen Marie Antoinette found guilty of treason and sent to guillotine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Maximilien Robespierre (1758-1794)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Incorruptible,” leader of Committee of Public Safety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 of Jacobin party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Dominated Convention, 1793-1794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Churches closed, priests forced to marry 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Promoted “cult of reason” as secular alternative to Christianity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Calendar reorganized: Ten-day weeks, proclaimed Year I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Executed 40,000; imprisoned 300,000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Directory (1795-1799)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Revolutionary enemies of the Jacobins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1794 Robespierre arrested, sent to guillotine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 of property take power in the form of the Directory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Unable to solve economic and military problems of revolutionary France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 Bonaparte (1769-1821)</a:t>
            </a:r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minor Corsican noble family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Army officer under King Louis XIV, general at age 24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Brilliant military strategist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Overthrew Directory in 1799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new government, the Consulate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Crowned himself emperor in 1802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Popular Sovereignty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Ancient and medieval notions of kingship: “mandate of heaven,” “divine right of kings”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Impact of Enlightenment ideas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Kings to be made responsible to subject populations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Locke (1632-1704)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Treatise of Civil Government 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(1690)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Argues that rulers derive power from consent of ruled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Individuals retain personal rights, give political rights to rulers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Napoleonic France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Agreement with Pope: Concordat (1801)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France retains church lands, but pay salaries to clergy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of religion, also for Protestants, Jews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1804 promulgates Napoleonic Code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Patriarchal authority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Became model for many civil codes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Tight control on newspapers, use of secret police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Napoleon’s Empire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Conquered Iberian, Italian peninsulas, Netherlands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Forced Austria and Prussia to enter into alliance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Disastrous invasion of Russia in 1812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Burned Moscow, but defeated by Russian weather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British, Austrian, Prussian, and Russian armies force Napoleon to abdicate, 1814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Exiled to Island of Elba, escaped to take power again for 100 days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Defeated by British at Waterloo, exiled to St. Helena, </a:t>
            </a:r>
            <a:b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dies 1821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Napoleon’s Empire in 1812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089025"/>
            <a:ext cx="5173662" cy="4910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Revolution in Haiti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successful slave revolt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Island of Hispaniola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colony Santo Domingo in east (now Dominican Republic)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colony of Saint-Domingue in west (now Haiti)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Rich Caribbean colony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Sugar, coffee, cotton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Almost one-third of France’s foreign trade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Society in Saint-Domingue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40,000 white French settlers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Dominated social structure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28,000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gens de couleur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(free people of color, i.e. mixed-race, freed slaves)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Holders of small plots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500,000 slaves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High mortality rate, many flee to mountains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“Maroons,” escaped slaves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Revolt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Inspired by American and French revolutions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500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gens de couleur 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sent to fight British in American War of Independence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1789 white settlers demand self-rule, but with no equality for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gens de couleur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1791 civil war breaks out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Slaves revolt under Vodou priest named Boukman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French, British, Spanish forces attempt to intervene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François-Dominique Toussaint (1744-1803)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457200" y="1717675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Renames self Louverture (“the opening”), 1791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Descendant of slaves, freed in 1776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Helped his original owners escape, then joined rebel forces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Built army of 20,000, eventually dominated Saint-Domingue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1801 promulgated constitution of equality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1802 arrested by Napoleon’s forces, died in jail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troops driven out, 1804 Haiti declares independence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Latin American Society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30,000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peninsulares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colonial officials from Iberian peninsula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3.5 million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criollos 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(creoles), born in the Americas of Spanish or Portuguese descent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Privileged class, but grievances with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peninsulares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1810-1825 led movements for creole-dominated republics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 million others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African slaves, mixed-race populations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Mexican Independence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Napoleon’s invasion of Spain and Portugal (1807) weakens royal authority in colonies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Priest Miguel de Hidalgo (1753-1811) leads revolt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Hidalgo captured and executed, but rebellion continues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Creole general Augustín de Iturbide (1783-1824) declares independence in 1821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Installs self as emperor, deposed in 1823, republic established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Southern regions form federation, then divide into Guatemala, El Salvador, Honduras, Nicaragua, Costa Rica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Simón Bolívar (1783-1830)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Led independence movement in South America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Native of Caracas (Venezuela), influenced by Enlightenment, George Washington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Rebels against Spanish rule 1811, forced into hiding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Forms alliances with many creole leaders 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José de San Martín (Argentina, 1778-1850)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Bernardo O’Higgins (Chile, 1778-1842)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Spanish rule destroyed in South America by 1825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 Freedoms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Voltaire (pen name of François-Marie Arouet, 1694-1778)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Écrasez l’infame, 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“erase the infamy:” criticism of Roman Catholic church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Jean-Jacques Rousseau (1712-1778)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Argues for equality of all individuals, regardless of class, before the law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Social Contract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(1762), argues that society is collectively the sovereign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 Colombia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Bolívar hoped to form U.S.-style federation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Venezuela, Columbia, Ecuador form Gran Colombia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Attempts to bring in Peru and Bolivia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 political differences, Gran Colombia disintegrates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Bolívar goes into self-imposed exile, dies of tuberculosis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Brazilian Independence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Napoleon’s invasion sends Portuguese royal court to exile in Rio de Janeiro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1821, king returns, son Pedro left behind as regent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Pedro negotiates with creoles, declares independence of Brazil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Becomes Emperor Pedro I (r. 1822-1834)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structure remains largely intact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Latin America in 1830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357" name="Shape 3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2012" y="914400"/>
            <a:ext cx="4879975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Emergence of Ideologies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Conservatism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Edmund Burke (England, 1729-1797)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Disavowed rapid revolutionary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Favored slow evolution of society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Liberalism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Viewed conservatives as defenders of illegitimate status quo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Manage, not stifle, social change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Stuart Mill (England, 1806-1873)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 of the Slave Trade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Campaign to end slavery begins in eighteenth century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Olaudah Equiano (1745-1797)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Gains momentum after American, French and Haitian revolutions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William Wilberforce (England, 1759-1833), philanthropist, succeeds in having Parliament outlaw slave trade, 1807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states follow suit, but illegal trade continues until 1867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of the Institution of Slavery</a:t>
            </a:r>
          </a:p>
        </p:txBody>
      </p:sp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Haiti: slavery ends with revolution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Mexico slavery abolished 1829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Partially to stop U.S. development of slave-based cotton industry in Mexico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1833 Britain abolishes slavery, offers compensation to former owners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states follow, but offer freedom without equality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Property requirements, literacy tests, etc. block voting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Enlightenment Ideals and Women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Enlightenment thinkers remained conservative regarding women’s rights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Rousseau argues women should receive education to prepare for lives as wives and mothers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Mary Astell (England, 1666-1731) argues that women essentially born into slavery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Mary Wollstonecraft (England, 1759-1797)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Vindication of the Rights of Woman 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(1792)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and Revolution</a:t>
            </a:r>
          </a:p>
        </p:txBody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active in all phases of French revolution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Women storm Versailles in 1789, demands for food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Republican Revolutionary Women patrol streets of Paris with firearms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hold few official positions of authority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grants equality in education, property, legalized divorce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Yet women not allowed to vote, major task of nineteenth century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Elizabeth Cady Stanton (U.S., 1815-1902)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Nations and Nationalism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“Nation” a type of community, especially prominent in nineteenth century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Distinct from clan, religious, regional identities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Usually based on shared language, customs, values, historical experience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Sometimes common religion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Idea of nation has immediate relationship with political boundaries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11" name="Shape 41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Types of Nationalism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nationalism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Johann Gottfried von Herder (1744-1803) praises the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Volk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(“people”)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Literature, folklore, music as expressions of </a:t>
            </a:r>
            <a:r>
              <a:rPr lang="en-US" sz="26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Volksgeist</a:t>
            </a: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“spirit of the people”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nationalism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Movement for political independence of nation from other authorities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Unification of national lands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Giuseppe Mazzini (1805-1872), “Young Italy”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in America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Little indication of forthcoming revolution in mid-eighteenth century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Thirteen colonies regarded themselves as British subjects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cultural and personal connections with England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Mutually profitable military and economic relationship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 and Anti-Semitism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 ideologies distrustful of indigenous minorities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Pogroms, violent attacks on Jewish communities in Russian empire beginning 1881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Anti-Semitism rallying cry of many European nationalists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military Captain Alfred Dreyfus framed for selling military secrets to Germany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Eventually exonerated, but great debate on loyalty of Jews in European societies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Zionism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Theodor Herzl (Austria, 1860-1904) journalist at Dreyfus trial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Observed intense mob anti-Semitism, concluded that Enlightenment and revolution could not solve this human ill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Worked to create refuge for Jews by </a:t>
            </a:r>
            <a:b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re-establishing Jewish state in Palestine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Zion synonymous with Jerusalem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1897 convened first World Zionist Organization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Congress of Vienna (1814-1815)</a:t>
            </a:r>
          </a:p>
        </p:txBody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Meeting after defeat of Napoleon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Prince Klemens von Metternich (Austria, 1773-1859) supervises dismantling of Napoleon’s empire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Established balance of power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Worked to suppress development of nationalism among multi-national empires like the Austrian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 Rebellions</a:t>
            </a:r>
          </a:p>
        </p:txBody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Greeks in Balkan peninsula seek independence from Ottoman Turks, 1821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European help, Greece achieves independence in 1830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Rebellions all over Europe, especially in 1848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Rebels take Vienna, Metternich resigns and flees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But rebellions put down by 1849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5" name="Shape 45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Unifications of Italy and Germany</a:t>
            </a:r>
          </a:p>
        </p:txBody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Italy and Germany formerly disunited groups of regional kingdoms, city-states, ecclesiastical states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Germany: over three hundred semiautonomous jurisdictions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Nationalist sentiment develops idea of unification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 Camillo di Cavour (1810-1861) and Giuseppe Garibaldi (1807-1882) unify Italy under King Vittore Emmanuele II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Unifications of Italy and Germany</a:t>
            </a:r>
          </a:p>
        </p:txBody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Otto von Bismarck (1815-1898) advances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Realpolitik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(“the politics of reality”), uses wars with neighbors to unify Germany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Reich proclaimed in 1871 (Holy Roman Empire the first), King Wilhelm I named emperor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Unification of Italy and Germany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990600"/>
            <a:ext cx="5000625" cy="5033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French and Indian War, 1754-1763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Expensive, extensive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Overlapped with Seven Years’ War (1756-1763)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Conflict in Europe, India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victory ensured global dominance, North American prosperity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Increased Taxation in 1760s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Bills come due from the Seven Years’ War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Tax burden falls to the colonies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Sugar Act (1764)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Stamp Act (1765)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Quartering Act (1765) (housing of British troops)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 Act (1773)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Declaration of Independence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products boycotted, officials attacked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Protests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Boston Tea Party (1773), tea dumped into Boston harbor in protest against Tea Act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“No taxation without representation”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Continental Congress formed (1774), coordinates colonists’ resistance to British policies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4, 1776, adopts Declaration of Independence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Influence of Locke: retention of individual rights, sovereignty based on consent of the ruled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Divided Loyalties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Patriots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Those who supported revolution, in majority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Loyalists (Tories)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Estimated 20% of white population that remained loyal to British monarchy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Neutrals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Quakers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Divided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Native Americans, African-Americans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Revolutionary War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Colonies: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Logistic advantage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Popular support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of British rivals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George Washington (1732-1799) provides imaginative military leadership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Times New Roman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Britain: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 central government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Navy, army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Loyalist population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2768</Words>
  <Application>Microsoft Macintosh PowerPoint</Application>
  <PresentationFormat>On-screen Show (4:3)</PresentationFormat>
  <Paragraphs>431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Times New Roman</vt:lpstr>
      <vt:lpstr>bentley5</vt:lpstr>
      <vt:lpstr>1_bentley5</vt:lpstr>
      <vt:lpstr>2_bentley5</vt:lpstr>
      <vt:lpstr>Revolutions and National States in the Atlantic World </vt:lpstr>
      <vt:lpstr>Popular Sovereignty</vt:lpstr>
      <vt:lpstr>Individual Freedoms</vt:lpstr>
      <vt:lpstr>Revolution in America</vt:lpstr>
      <vt:lpstr>French and Indian War, 1754-1763</vt:lpstr>
      <vt:lpstr>Increased Taxation in 1760s</vt:lpstr>
      <vt:lpstr>The Declaration of Independence</vt:lpstr>
      <vt:lpstr>Divided Loyalties</vt:lpstr>
      <vt:lpstr>Revolutionary War</vt:lpstr>
      <vt:lpstr>The American Revolution</vt:lpstr>
      <vt:lpstr>Building an Independent State</vt:lpstr>
      <vt:lpstr>The French Revolution</vt:lpstr>
      <vt:lpstr>The Estates General</vt:lpstr>
      <vt:lpstr>1789</vt:lpstr>
      <vt:lpstr>Declaration of the Rights of Man and  the Citizen</vt:lpstr>
      <vt:lpstr>Radicalization of Revolution</vt:lpstr>
      <vt:lpstr>Maximilien Robespierre (1758-1794)</vt:lpstr>
      <vt:lpstr>The Directory (1795-1799)</vt:lpstr>
      <vt:lpstr>Napoleon Bonaparte (1769-1821)</vt:lpstr>
      <vt:lpstr>Napoleonic France</vt:lpstr>
      <vt:lpstr>Napoleon’s Empire</vt:lpstr>
      <vt:lpstr>Napoleon’s Empire in 1812</vt:lpstr>
      <vt:lpstr>The Revolution in Haiti</vt:lpstr>
      <vt:lpstr>Society in Saint-Domingue</vt:lpstr>
      <vt:lpstr>The Revolt</vt:lpstr>
      <vt:lpstr>François-Dominique Toussaint (1744-1803)</vt:lpstr>
      <vt:lpstr>Latin American Society</vt:lpstr>
      <vt:lpstr>Mexican Independence</vt:lpstr>
      <vt:lpstr>Simón Bolívar (1783-1830)</vt:lpstr>
      <vt:lpstr>Gran Colombia</vt:lpstr>
      <vt:lpstr>Brazilian Independence</vt:lpstr>
      <vt:lpstr>Latin America in 1830</vt:lpstr>
      <vt:lpstr>Emergence of Ideologies</vt:lpstr>
      <vt:lpstr>The End of the Slave Trade</vt:lpstr>
      <vt:lpstr>End of the Institution of Slavery</vt:lpstr>
      <vt:lpstr>Enlightenment Ideals and Women</vt:lpstr>
      <vt:lpstr>Women and Revolution</vt:lpstr>
      <vt:lpstr>Nations and Nationalism</vt:lpstr>
      <vt:lpstr>Types of Nationalism</vt:lpstr>
      <vt:lpstr>Nationalism and Anti-Semitism</vt:lpstr>
      <vt:lpstr>Zionism</vt:lpstr>
      <vt:lpstr>The Congress of Vienna (1814-1815)</vt:lpstr>
      <vt:lpstr>Nationalist Rebellions</vt:lpstr>
      <vt:lpstr>Unifications of Italy and Germany</vt:lpstr>
      <vt:lpstr>Unifications of Italy and Germany</vt:lpstr>
      <vt:lpstr>The Unification of Italy and Germany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</dc:title>
  <cp:lastModifiedBy>Tripp, Caitlin</cp:lastModifiedBy>
  <cp:revision>2</cp:revision>
  <dcterms:modified xsi:type="dcterms:W3CDTF">2019-07-03T20:21:35Z</dcterms:modified>
</cp:coreProperties>
</file>