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85" r:id="rId3"/>
    <p:sldId id="264" r:id="rId4"/>
    <p:sldId id="257" r:id="rId5"/>
    <p:sldId id="265" r:id="rId6"/>
    <p:sldId id="263" r:id="rId7"/>
    <p:sldId id="258" r:id="rId8"/>
    <p:sldId id="259" r:id="rId9"/>
    <p:sldId id="266" r:id="rId10"/>
    <p:sldId id="282" r:id="rId11"/>
    <p:sldId id="283" r:id="rId12"/>
    <p:sldId id="284" r:id="rId13"/>
    <p:sldId id="267" r:id="rId14"/>
    <p:sldId id="260" r:id="rId15"/>
    <p:sldId id="268" r:id="rId16"/>
    <p:sldId id="269" r:id="rId17"/>
    <p:sldId id="270" r:id="rId18"/>
    <p:sldId id="261" r:id="rId19"/>
    <p:sldId id="271" r:id="rId20"/>
    <p:sldId id="286" r:id="rId21"/>
    <p:sldId id="262" r:id="rId22"/>
    <p:sldId id="272" r:id="rId23"/>
    <p:sldId id="287" r:id="rId24"/>
    <p:sldId id="273" r:id="rId25"/>
    <p:sldId id="274" r:id="rId26"/>
    <p:sldId id="275" r:id="rId27"/>
    <p:sldId id="276" r:id="rId28"/>
    <p:sldId id="277" r:id="rId29"/>
    <p:sldId id="288" r:id="rId30"/>
    <p:sldId id="289" r:id="rId31"/>
    <p:sldId id="278" r:id="rId32"/>
    <p:sldId id="291" r:id="rId33"/>
    <p:sldId id="290" r:id="rId34"/>
    <p:sldId id="280" r:id="rId35"/>
    <p:sldId id="279" r:id="rId36"/>
    <p:sldId id="281" r:id="rId37"/>
    <p:sldId id="292" r:id="rId38"/>
    <p:sldId id="293" r:id="rId39"/>
    <p:sldId id="295" r:id="rId40"/>
    <p:sldId id="294" r:id="rId41"/>
    <p:sldId id="296" r:id="rId42"/>
    <p:sldId id="297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00512B3F-7AAF-47FD-947F-4EAF9A025891}" type="datetimeFigureOut">
              <a:rPr lang="en-US" smtClean="0"/>
              <a:pPr/>
              <a:t>3/4/2015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A2EAE36F-4B37-465F-9AE7-FCE26E03EC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12B3F-7AAF-47FD-947F-4EAF9A025891}" type="datetimeFigureOut">
              <a:rPr lang="en-US" smtClean="0"/>
              <a:pPr/>
              <a:t>3/4/2015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AE36F-4B37-465F-9AE7-FCE26E03EC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12B3F-7AAF-47FD-947F-4EAF9A025891}" type="datetimeFigureOut">
              <a:rPr lang="en-US" smtClean="0"/>
              <a:pPr/>
              <a:t>3/4/2015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AE36F-4B37-465F-9AE7-FCE26E03EC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19256"/>
            <a:ext cx="7467600" cy="405294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12B3F-7AAF-47FD-947F-4EAF9A025891}" type="datetimeFigureOut">
              <a:rPr lang="en-US" smtClean="0"/>
              <a:pPr/>
              <a:t>3/4/2015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AE36F-4B37-465F-9AE7-FCE26E03EC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12B3F-7AAF-47FD-947F-4EAF9A025891}" type="datetimeFigureOut">
              <a:rPr lang="en-US" smtClean="0"/>
              <a:pPr/>
              <a:t>3/4/2015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AE36F-4B37-465F-9AE7-FCE26E03EC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12B3F-7AAF-47FD-947F-4EAF9A025891}" type="datetimeFigureOut">
              <a:rPr lang="en-US" smtClean="0"/>
              <a:pPr/>
              <a:t>3/4/2015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AE36F-4B37-465F-9AE7-FCE26E03EC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12B3F-7AAF-47FD-947F-4EAF9A025891}" type="datetimeFigureOut">
              <a:rPr lang="en-US" smtClean="0"/>
              <a:pPr/>
              <a:t>3/4/2015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AE36F-4B37-465F-9AE7-FCE26E03EC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12B3F-7AAF-47FD-947F-4EAF9A025891}" type="datetimeFigureOut">
              <a:rPr lang="en-US" smtClean="0"/>
              <a:pPr/>
              <a:t>3/4/2015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AE36F-4B37-465F-9AE7-FCE26E03EC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12B3F-7AAF-47FD-947F-4EAF9A025891}" type="datetimeFigureOut">
              <a:rPr lang="en-US" smtClean="0"/>
              <a:pPr/>
              <a:t>3/4/2015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AE36F-4B37-465F-9AE7-FCE26E03EC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00512B3F-7AAF-47FD-947F-4EAF9A025891}" type="datetimeFigureOut">
              <a:rPr lang="en-US" smtClean="0"/>
              <a:pPr/>
              <a:t>3/4/2015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A2EAE36F-4B37-465F-9AE7-FCE26E03EC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00512B3F-7AAF-47FD-947F-4EAF9A025891}" type="datetimeFigureOut">
              <a:rPr lang="en-US" smtClean="0"/>
              <a:pPr/>
              <a:t>3/4/2015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A2EAE36F-4B37-465F-9AE7-FCE26E03EC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00512B3F-7AAF-47FD-947F-4EAF9A025891}" type="datetimeFigureOut">
              <a:rPr lang="en-US" smtClean="0"/>
              <a:pPr/>
              <a:t>3/4/2015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A2EAE36F-4B37-465F-9AE7-FCE26E03EC8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Industrial Revolution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736622"/>
            <a:ext cx="6934200" cy="1524000"/>
          </a:xfrm>
        </p:spPr>
        <p:txBody>
          <a:bodyPr>
            <a:normAutofit/>
          </a:bodyPr>
          <a:lstStyle/>
          <a:p>
            <a:r>
              <a:rPr lang="en-US" dirty="0" smtClean="0"/>
              <a:t>1760-1851</a:t>
            </a:r>
          </a:p>
          <a:p>
            <a:r>
              <a:rPr lang="en-US" i="1" dirty="0" smtClean="0"/>
              <a:t>“The most profound transformation in human life since the beginnings of agriculture”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985255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Spinning Jenny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spartacus-educational.com/TexJenny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828800"/>
            <a:ext cx="6324600" cy="46809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Frame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62" name="Picture 2" descr="http://www.mainlesson.com/books/bachman/inventors/zpage096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600200"/>
            <a:ext cx="5791200" cy="46651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1986" name="AutoShape 2" descr="data:image/jpeg;base64,/9j/4AAQSkZJRgABAQAAAQABAAD/2wCEAAkGBxQQEhUUEhQUFRUXGBcbFBgUFRcVGBcWFRcXFhUdGBUYHCggGBolHRUYITEkJSkrLi4uHB8zODMsOCgtLi0BCgoKDg0OGhAQGywkHyQsLCwsLCwsLCwsLCwsLCwsLCwsLCwsLCwsLCwsLCwsLCwsLCwsNCwsLCwsLCwsLCwsLP/AABEIAL0BCgMBIgACEQEDEQH/xAAbAAABBQEBAAAAAAAAAAAAAAAAAQMEBQYCB//EAEsQAAIBAwIDBQQGBwUGAwkAAAECAwAEERIhBRMxBiJBUWEUIzJxBzNCgZGhFSRSYnKCsRaSosHwQ1Njc4PRk8LSJTREZIWUssPx/8QAGAEAAwEBAAAAAAAAAAAAAAAAAAECAwT/xAAmEQEBAQACAgIBBAIDAAAAAAAAARECIRIxQVEDE2Fx8CLhMpGx/9oADAMBAAIRAxEAPwD2miiisMSTNLRRTygUhNLRRYCZpM11RU+NApKWijASilopYZDRRS0ZtBM0UtJVYBRS0UWAlLRRRIQopi8vI4RqlkSNfORlQfixFVI7Z8PP/wAdaf8A3EX/AKqeBeUhpm1vY5RmORJB5oysP8Jp7NTYYpDS0lTihSYrqipsgJSiilFVIRM71zg5rsUZp4HDD128aZC+v5VJNcZrPnwlvtUpyiikra1mWijNFVMANFFFLQKKQ0tL2CUtFJR0BRQKWpMlFLRTkBKKWkpgUUVW8d4qtrHrILMxCRRr8UkhyVUfgST4AE+FFow5xbi0dsql8lnOmKNBqklfrpRPHzJ2AG5IG9V62l3c7zSeyx/7m3IaUjf6y4IwvhtGBg/bNR+CWvLDzzOJLl0ZpJT8KBcHlxZ+CFc9PHGTkkmobdqZLq4jt7cNDFIjst06BjIqkLmGJjsCSMO4IO3dIZSZ485TxoLTs9bRNrWFC+MGSQGWQj1lky5/GpmuM7ZQ+mVP5VUDspA31/NuifiNzK0in/o7RL/KgpX7JcPxvZWeB1/VoRjz+zTvKQOr/spZzHU1vGH8JIxypAfMSR4YfjVbdC9sO9GWvrcbtG+PakH7jjaYejDV6mqvsLZXD824juGjhkKvbQ4LxJG2oorI+4zGYm7hX4uvhWztbwltEi6JMZxnUrKMZZGwNQGRnIBGRkbglSwzfBeMRXkQlgbUp2I6MreKuv2WHlU+sj2h4W9rIb+0B1AfrUIzpnjG5bSAfeLucgZO/U7HRcK4glzGksRyjDI6feDg9Qfu/rUWmmUtckUopS9kWlpKKvSLS0lJiq0gwrjHrXTedNhz6fnWPPN7XD9FFFdDMUUUVQFFFGKVAoqPf3sduhkmkSJBjLSMEUEnAyzEDrXNxxGKOMzPIgjAyX1DTgeOR1pBKoqo4f2jt51V0kwjDKNIDGGAOMjXgj78EjfpTsnH7VfiubcfOaMf+akFlRVbD2gtH+C6t2/hmjP9GrjivHI4Y9QaN2YhUHNVVZj0y+4UbHei9GtaKzY4/cBo0NqpaTVp0XIIITqQWQbHqD4im+Ldrms9JuLSdVY4DI0UgzucbP6GicoMaikrzrhfbG4R2jl0MY2neWNwyTvCWPIMShdLFfhYA7FTvtmr+PtrA2NMdzv+1A0eANyWL40jAPXFHnKMaasoM3VxJOdoodcVsc/bVgLh8eZZeWPRH/a3rLftyxtnk0uXmDvaDC4XUxigWRgAFy423b513PfrZcNkClmaJNMerdmdnCR59TIVB+dZc+UvUVIe4bCb+TQci1gOJf8A5icENyz/AMKPClv2mOk7KwM/t3AVhS5QkNbPrbH+5Pdm28dIxIB5xiq3s32gSG3jiis75xGuGIgXJk6yFhr7rFiWIOOtWjdpHcY9gvCDsQ8arsdjnJ6U5JmBc8NvRPEsgxv1A3wwOGGfEAg7+NVXbe6KWrRodL3DLAhzjSZjpdv5I9b/AMtZXsrxaayMlubeR8NhEZ443VApaFmLtg5hXT84HPjTXEe063c8buI44rdTkPNE6NJcMybSIxUsIYbgAA5y4o24Ma/gtwYpFt2VVDxmWHTsdKsqMjKfGNXhGQdwegxvbXtqJVwSQQcow+JGGwK/jjHQgkHYmsdxK/vPbI2NsDpkuEtyrJ72Fo1bLa5Bp+ANnocYx40wfpBl1GJLUzTNtEsLKyFgSH1yozr3cDOOm+cUp9G2dreEqQ4AkUlXXwyF1Ar+6wwR6HB3BrKcN/8AZnEDb9La6y0G+0co2ZB5DcAejRjwpzhlvfRzpc3ssQEjLG0MSgLGCH5RMh6nW+nG/wAfWnfpLsjJZGRTiS3ZZkboF0Nhjn0Vif5RRv2GsDHxA/GulNReGXXOhjkAxrVWIP2SRuPmDkfdUupm/Ypc0tFFapJQKWgU8JwQTXGB5flThG9JprK8NXKcoooroxmKqu1NpPNayJaSCOc6eW5YoBh1Ld4KxGVBHTx++rWingYuLgF6fibT/wDU7uT+kKClfspO3V4P53vJf/3JWzozUXhD15txzspPbwmRRZSHKhwttMrCN2CuyyPdPuAxPQ9K64pwQCQOy2RMxncE2MbSaQ6kBndm1nv9cDoNq2/H7hUgbUQNRRBnxaV1jUD1JYVm7e2iu9Ce2SC4ERaNQkYVY3KFtKsnvV7qKzBic5wVzWfPj3/iqVTPCoiYiTTMJCoSGztACokxqBeAgnQc7HrVxZcRt7Zw0st6SAcCa00hcjBP6vbKCeo3JG/yqmtrlYTOtyQjwsTKWI5Z1YKMuO9hhpwoB8yeuGbPtVFOG5ZBA+LlsHIXffQjl26dACdxtUS2d02zXtNYy9Wz567eYfjrjFNm64VkMxsVJ6F1hQ5+bAGsn7XbuoZpEZTuDIZYsggHIMkQB28c0W13aM3up7cMPsi5hbBHkA2R+VX536LF/YFBLw9lZVQwysuCApDjIx4faGMVrQVf9lh9xry3h/DJi6l2EqRoVTE7TaicBWVVjUQgDO2pskjc6RU6fgkbbvCDj/hl/nknOPnS48vH4PNWnC7S3biF3byJDMAUuoQ6pIYnkJScLkHT31VvnJWzzXmiQa3EivhtOgMXkZtGQcZbG2d/nTd5eND1numbOMQyXLsMg78mNiQBjqRjpTnP9hixlsoo1CRxxx829jU6UABWFTcrnGNgyE/MmonE8S3Vnb4BWS41uDuGjizc7jy1Kmx64qksL24jjhNydJWVnbmAxFQYZlBZrhl1Nl1GRgY28M03PxfVcW80MiGRH2CBpiQ8bRYUwxyrncYz6/OsvH/M9eg3fZQI2uzkMBAACHJiwMbLghoV2+FTy/Eo1ZS+47xNZNQKkIvcXYrMUwXTKgF5GzpVtMf2TpGe8t12j4ow0xJGVbKn2iFYQAQQ3fa4RifTlj8qgycQnt3CXq2MglQOy8uS67iMwZtJcBSDIzYUYwXPpWnx1STePXz3F0kiQlSyxqRdKLeNAnv4+a0qE6wwkxsdiQBuWqTf8PZluPauHPI7nPunLx6iiR60lC6kCImMKmoZYBW1b1HDeIWvE2EctiFYKSNF1KqAAoAOWBjSTIuBgg5++raLtSEChOIBCVGEmCXZUDqDFFEkrN4Z1nfzoyb37DMcD4eC1raTTMYXZjHqZduYHX3cByuGwB7zVjP1SEmtzw2zit+K8mJAqrbRHPVmLNcaizk5c4RRv0wMVmpuI29xfrIJGdl0SFe/ZqZonwvuXR5JCepC5PdHrmZxfikiX0d5oXPLETRpLr0uGkljDtoHLZgjpgjbWvypcu537EbrtTEWs59PxLGzp/HF7xP8SikvY1ngdeqyxshHhpeJm2HT7VUV72yIRw1ucaWBKyo4xpO+QOnrUHg3EjHAmonAt4yxbrqjs2Yk+vdOfurPlTi3+jS75timfAn7uYFmx93NxWrxXlv0edo47W3MbRyn6hspy9IzZ2wx3nB6g+GN61ydtLc74mH/AE9X/wCJNXMnsmlpTWP4n2gW9UW1rJNFJLqHM5bxaFUAthpI9yc47u+/UbGmuEvJEkTDOpI1eXErFJkZVUZVs4ly2c4G4+IjIq7z4+ixtaCKBS1pJqSYrkr/AKxXVcA/Ko5YcOUUUYrSpFFFFGgVib3tfJ7RII+X7KmU5oAZjKg7+NbqhUNldj1BrYXcasjB8aCpD5OBpI3yfDbxryuW+it5ZbeBbljI55Elm6NHGjlURXbOoaWTUcftDrUc+VzpUkOt2k9rS3E08ch56TJy+VFEwtpYZACWfWkmiRco3RlceGai8H404eJmkMuiTmITqCrG8LIIWchljb3iBvhXMW2+o0Xmto5IIBxHmiDTmRIgojbKIoS3AkClnLDWuCqN1C1XzdleJSo5YyjXHEdUtzhFdCPMnMZAY6RkBsbABaz7t9qabiZtpuLM03fiSKF8BdaySZaNRoGTJ3njGwI1BQTnal7acQilgMjW8tvcQnXAzIveCGPWhdCdKsJNBD4AJ2zgVUcM4TB7RmeJ7py7grrWaFoxsixoHOshgrHWABuditWvFZFd5A8AQMsiWivjCyuqQ5UKCO6Yc93pkk42NK8gsOD9pUswsLnWXYtEkTCR0BjWRk051uNRYghRkHYAAVavxd5hlbKRwf24yp+9Z1j/AK1U9ibOe3iLrHz9WFjdpQuIoxpVQWBJXOo58QRjIArQGa/OcQ2ieWqeVz94WIf1q+Nuf6KqO74LJcDvcPs/+qkCH/Cs+aYj7BNqDD2WHHQRJLtn/lPCp+9TWk035+1Zr/LM/wD5lrn2G+b4ruFR5R2v+byn+lV4/wAjUKPsYpcvJPK7HGcR269OnfMZk/FzTNx2Ih7zNdXWkDLCWVJYwBue5KhUDFWDcDuG+LiNyPSOK1T+sTH866bsyrDElzeyAjfNy0efPIh0CqyfRawN1wCOeJ1tViGm2Dq0Uad+SJoZDugwGbA6eZ86z/E7jMBYuofSHUOcZeGRJVXrnvacbeles2nYmxi+G3U7Y77SSbeWHYjFYLjPAY7OWeJURfgmtzpUExrKCwBHeOhjg+mnzrC8fHKrVZbdoZpCwt4nl1lRrW2eQhSMNqOpzIRjOSwbYDmeA7suFxTR3LeylmOoSz3E0cJDIACAiR6oThRhWXLebZNaPsPx0Wkq2ku0M5Z7UnoknMdZISSSdyusE+L48RWt7S8GhmjklZSJFik78bGNyuhsqzL8aH9lsjxxmq2fAeYLwiFYubPLEXUHUOay5PwNokaMhQSdKqWOTgZUjAseyoNs49luI4opge/JA4jZ42AUa5HATWsmwUbMsg3wCaq0v7e5iPtNxEUc65AwaCQORkqQrMrLncGNWJ23Hgn6bhXFsl7NDbAdzKJNGGLKQdQUsQBrdgrYzIqg4UmlnL9xsaGazub1naeK2uGyVZFeGYKIyUAQS6dIyWOcE5Y7jpVZxDglzHpXlScsHdJ0e6RQCCCjgZi38FkA2GKtPo64oks8cULyyIkOpyY1RFfSEx0zk56ZwcE9RXpjMAMkgAbknbAHUmp2y4HjacVZkNsQyggR5jcPGiMdDHWAHQhCThw3Qd/zc4/caoWRGGXMUKjqxVtMEncXvHI1HA3Ib1q44vxQXs4kxmEJIkAZQQ41d+Ug9MmLC/u7/aqPwHhy3t7oUabe3j/WOXmISTS69KEoRkBWB2xgrg+FT75dfBl4HNEiNGgnAVgoxEWGI444gCWxpb3ZBB8qnzXEY33H8U1vGPvBx/Wnuz3AUeS6QSSxGOZgpidNWjUwXUWQkHukdSSADner39CXCfVXsg/5ic4/iz/5U5NDL2d4rXMTK0baElciN0kwFaAknS7Ad3UPvq0u7eUjETKgV4Ul1LqLxi6mjYDfYnERz5ZqB2gN4tyioou5VikB5ahdCyNGfeZ0opOgEZYZCnY0lzx65gz7TZNGGeJieahJ5UokIG3LJIB6yDzOADR42UnomaXNQ+EcUiuoxLC2pSSDkFWVl2ZXU7qwOxB3qYa6O4hwrEk5GAOhz1/7UoFdU2T/AKyKjnftUO0UUVsgUUUU7Aqu1MoS0mzq7ylBpBJ1S+7XOOgywycgAb5FUfELSLTKzojkI6oxCk6yM6lPUNsMYwcBm22rXyIGBDAEEYIIyCDsQQeorwHthBcjiNzFZLMql9MaQ61QZjjD4CYVQWGT+NY8+EtVK1vCeHW/6Y4kpdrdIxDpEUpgVtUaltWkjVvk753JNTJTwqEhnaMMUgPfZy5OpteS58v6U/cdh7W7kdWEis0EDtIsjszSMZl1NrJD7IOo8BXndn2QmmuLiESQRSRPomCgx6l0KFkWFBp0uMHAI3Y5HSlcvs3oKdoLKSAR28icxpGfTFlXWMyuylmHwHBU4JB3xUJ+FRNtFJIo8dNzLEfI91Jjq/A1EPZ6PhLoHvUQTRsx1qsTF0ZAp1Yc9Hb7OBg+dWNta+0DMUy3J/4U8Fx+KEwf0qbPmejc2FgbfI5tyqsSSeY4Yk+b6VLeA3fp8qeseMPJkw3WpRsc8wnUOo1yTEbfwnPpR+jnj2dyg8jZSIo+csZkQfjVXbO0MvJs0ikSQ6pHtbjUBIxxiRdIKnujcjA23FLsNL+lLlQCJQ+xO8tuo/KAn86kS8auIsCTlqTpxlVfOo6RhubGMZqovruWz0iZJEzuv6zCAx6d1XI1Hfpgmo11cOwYPFcDXFJoJhZQJMCRCSFAcAI22+PQUeVGLqTti6qcRo74yo1CMHKTNghXkIOYWX/MbVIs+1LM4DRnfOAqyAHPNK4eRFHwxA+GdXh4Y6B4klJDnOoOVMZVtHPSdc61zhknnUEYyR5UPxG2thDrkgzGEDa3QsQvKjY6U1OGMcRI7vWWjy52jI3kfaqEtp8fECa1JH8on1flUDtUiXsPu+YJUyYzyZmU5GHRjGpGlhjxIDBTg4rAz9og5Ko17OhJ5eEES48AZiE1Y8O5jHUN1qLLfTlN4baIAHvz6Z5Rj7QdERAfHvbVV2zKTu8tpZI0DxSou+tXRoioE0mN2GA4UoQR884NXXD+3rJBLbXYZ3CSRxXKDKyNpKxiUDJRiSMNuD4nYmrPh3EF5ceqVkdkViy20ggOpQcrPCrI3xeDkDcZ2ou+NxljC8vNVgRrMssa5IPV3YgH/Pb0qZM6w2Gj4TAWBdGIAy2GKnJI2YgYHebA/oNOk+j9nexVk8fMe2hcs7hToOkKrsuVB3AJUsM5wCBnAFZ5uGRkZS5VSc5I5cmSTnoikfdTjW+N2kHLUuzCNzCGzkgEhgxUE9Cc7AE1MvKXsK/spdraTTTqNEQvJk0gjvQkqiKqdWKgu4A3PLxglhVp2t7SG8QBMpa9xmDDDXIaRFAYdViOfh6nbOBlTV9iuDpLaRySIzOQR3UlJwXZ9ykijfUNiD0FXN1wZCNJUgBQoBcphQQRgNA+CCAevgKfK93+RFHdNLLIkFuNU7xlQBsEV9ffYj4FVHUg+q4BzXp3ZjgSWMCxKdR3aRz1kkb4mO+fQDwAArKcGnWxVhEE1McyMSssjnw1uVjJ8gNgOgxVpF2pk8UY/KD/ANNwx/Kl1OjO9nnxxHiEZOTmBsaicKyFgdPRRlj0zkgmtQzAAnrgE7elYS04ssV3NcYOZlQMrR3CAaAFB1CBvBemalXnFbq6eJrbIgDESqg0tLg6SFmcqyqD5INx1xtVTx3SWdvdey2kcmkSSzFWI1aRJNMNZy5BwoAIGxwqgDoKkcOvBexyRyoBjZwpLLglgCGKqQwKHwyCAfKqGC7iFtyL6JvZh3Y5CspVVX4VlbSrwyIMAOQFYYIbJxXJ7W8OsY+XZskrse4kblwz6QoMs7EgABVGWbOFAA2Aq5t/gIPYWYxcRlgDEh4Azjw5kDKgYDwykgHrpGd69IxWH+jzs/JEz3M4IZ0CRhwQ5XVzJJGU7prc7Id1VVBwdhuMVXCdJoNN6vn+Bpw02Yx60ucvwfE7RRRW+IFFFZntX2xSxyqxyTyKuuRIlJ5UX7cjdB6DqaXoNNXnkTObiWUzERq957oAY1LK2JC3X4UxjHgas7HtlJLJyltTr0hgrSrE5DAsMJIBnYHcEg4bBOlsUKXjcuX3M/vPacNGocKZOacnBB28fkceFc/5uWyYuTF9xbi4sTPLoaRhBaJFEuxeTVPpXPgMuP6DJIBxidmZrhrmeefk3bHvNGisE5ZXuxONLocKqkhtxkd4DVWht+KxS3ntMiyrCETlnRI2SBmMlQvdyJS3jnERBOBTNpxqFhc+8HeluCDkqMNJhNRIAAwM74xjfxqOXKz0brgf0exRXJN4/t0jQks0y7KQ6hdIZmPQt1Y+mKsL76L+HuwdI3hcEEGNyRkHPwSalx5jG9WTcaiN0xj5kvuVCmGJ5FJ1yE+8A0DYjqa44l2m5WA6RwZ6e13EUTH1Eaa2Py2PyrW8r2Skuvo8lRzLY8Qmgc7lSqCI7DpHCEQDb9k/KqG/4bdm9tv0nyLho8BMRjRKsrjZ3IA1Ax7DR5Anv5Gstu0M11n2dml0nB9mhVFBDFTqlumGRlSDoUkeR6Vl7PiwK6IWIhAG0kFxJ32zrBku5DGzA5zgDx3B2pcuXWHG4uuGWKHTqWE/sw3DwH/w4nGfwqouuARIUmhmu1CSpqV/dppk1RyOOZGNZCSMckt+dUX9qZLRO8kzq7KiIs1vEpkYkKQ0DPIqnHTbG2xzWc4teueWZrm7aSfOlLcRwFCdOlHl7zyZ5i/P76JZSX9jxqa1klillSNGhiPMeQDVHCzRycsqBl2RQchgEDatztWamuY5J2awtuaXkbDqsiRguwwNowR3mXbUPi9QKXk+xXXMS0aLDERidy5uGkBLB5DkNGy28qKVBB5wO/jeW/akYHJRTsGjGojvI0bxL8PjzbMZ/dPpU9T+/wB/9NXcGs575I39rijSTmaktozrjMQUkO8neVjrXGCeo65q2bsZaQzFZ5VyqqS10zOS2mJzp5boRgu2fiGCMiofYqBXvL0xARqY0VdJ1DE+XjcZGRsFOB5/hf8AFgWubm4JTEUcwUMobJEJZDgjBUi0IYde+MYIBovLOXX96B7iFlc7Jb6gTyyJkRJo9DMuTpe3GrCZOOZ+PSq3iXD/AGJWlliZDJ7rmMimKSYAiGSVBNiIMXkBzgDOOpBHo/ALH2e2hiDs+iNV1NgFsDqQNhUi/sY543ilUPG40urbgg/661U4aWvNk4VHIBK8nDyp3HN4e9sM9D3pS2/UE01x+zCWk0iR2DAJhHt5I5GDPhEIjFpk4Zh8L58t6sksOJcIZvZV9utSciMtiVNvxJ2HeUNnrpB3qD2N7OrcTXJktbmGGTUw9oBjlSVnRwY30qw0lTpI3GNzuKd4jVIlghtUi5brcsoQTERTIHQd8grKXRjy2A1AbnarPhdnAFZZEmdxoJ5ME8gGuKNz3o1Yr3mbYqMdBsKn9o/o5toUWSH2kHWOYUfmErpYknmAjJYLu22+TtuKK34NNYtA1xLI0ExcCRVCNGQTpJR9QJKLrUuGOAV2ODUcuJrQ2FlnUTLH/wAz25T/AHZlRRUZrXhsjBRPBn9+7Ut5/V8z8q2C2HErbHJuIrpB9mdSj4x15gJ5jbeaDc0jdqwmBf2skGftOokixkDeRcoDk/CGY0eIZiPgMH+ySQ/vRs35BTip3Dey8EsAZ0cZV3+tlj73MZV2Vgdh138RnrTfF/0c/ELWRltGikQhtaxKF0LIwZgy5BJljwdunjtV7wydAgjCMozGqAoyrpJBbllgAyqcfDkDIqOUsDL8U7LQe128McTMguFExeWR8xCNQVw7nYyN4b/dW2tuBWlvLCbeCFG1vlkRdXdjkUgt16t51gu1BleMjDRvNI+HUMFURya3y/7ZVCcZ3Na7sTEiQWqIMKFusDH7EoQk+pJyfMmr489mBrxS0lLXRPSHJpMV0TXOTUcjjuiikbpt18M7fn4Vqkorynhs9y1vdSKiN7e92vMLiN4JIzLFHr1HvxhU2CjIwdj1PqkbHxGDtnGSM+hIGfwrzTiPAnubhrCaZbeFXZ4BH3ZJ+YupNztpBVsjxZCcbAjPmcVt9xu7doGaKKEW0jIrsW5kumVYNK/Z0B9JbvZYJqwoODddnXPsanT3pIg2nI+OZHyM/wAUtUVxwfNpZRxzycydleSCQ8xtSMXaVWbvREvhSRtmQ4Ay2dTw23Mem204kgNuv8USyLiRfNSq4PkQR5Vz8/2Wl/RrZtBbujJJGyyKGSQqWUi3twQNBKhc5wAdhjp0qtQxTyaDLhudKQEcBu/K4I8dj5fKm7Czk4rc3RMzx8PSdgohJRrmVVRH1P15SFMADZj8qreC8BhmjSNxJqWQRu3NkbU4yJDy5GaNsMSuGUjKmn+WdSBrLLhETXUqsJiqxxELJPK4y0k6k6S+ACI1GOmAMAVS9q+zEHMhEdstvGZGDS2+iNnZ4ywXQq5wSuMnByB501wPih4fxRrK4k5gmjjEDlslcNKY0YEkrnWwwTsQMd1gq6LtXxeBREvMiMguLfCZDH65A/dG4Ohm607L4hTt2aiaeOFS0UemRyY9BZnkZTuWUjJETsdvGsvwVILWd43JVElkQhSYc8pkXJ5IXV8B652PpWu7Q8U9leKQgkx97TpYkqrG22CAljpmZsDPQn1rEG9knmmmjuBAJHJCvBcIQMYJKrFIMFiT8Z+7oIy8p0bfXF3YxBZLdLfmCRMEoUJLHQpaQRsx3cAHB3I+dZo8PivOSdJWTmTlWRS8YZNc8HLkKjUxjjQdM6VGwIqAtw0zBJb+acZGqP2ScxYzvraSIBABk5z4fdVinBpre6RmDSSQC3fWJESEZhEEh1SYySI32AXJPXwqu9JzHw9p59QEboJEaEyklRGZVAZQrgNg6zuR9WceRSLgBiCaYLclNGRlsdyNQTnGQdXDvhH7R71WtkC8t2FKxokwbK6CoEsTO7CRyqjvXLN0O/TIFcT8SgkbEeu7YksBAnPHeYkkSSBYMZZ8lEYjUamS4DHAIBbSzsRAgEVtpaN9KsYeZE6nONh7MQB5k/tYD97ZlkuCPeKiDUqZMh0x3EYKBWAdQWyV3yBtkgZL63vCrSOsNqUjd0LD2qYafFXdeUm+MhVB3q47NcIgcS6kD6ZJERnyWCrI5A15z1bPWizuaGmsc8tNsd1dj8h19akVSnsxb9V5qH/h3Ey/lrxR+gWHwXd2Pm6OB/eSumbEVc0GqZuH3Y+C8U7/AO0t1bbyyrLXTe3Dp7K/z5qH8O9j8aOVC3ql7XcPNxaSqgzIBri/5sR1p+JXHyJpWvrtetqH9UmQD/Hg/lXD8fdPrLS5B8kj535x5H51FuqiHwPtDCvD0nlkCxoApY5J8BHsBkllZDj96r60u0njDxkOjDy6jodj/nXlvEJRELiFreWSznIZFYi3kglDa9y+2kEjB8AoGNt9j2S4paxW0UYnh1DuleYhOrGcYB64Hht5Ejeo3rDQO1nBoIJLeWJFhLSsHaI8knWFeRspg6uXE/TBPnWZsOKx26xtEBhlJkbWxdpRqgk5srHL4cxMufDmY+HbU/SVfI1hI0ciF0ZCoVlLbsI22z4q7A+hNZbgnZxtLECIwSSpoaR5X0kxEyYgBVDpLy6WJ2z0OBS5ToLLtS6rbQhio97dY1uEXKTaRliR4Vd9jm2tF1LlILkOuQG1vNAydw77qrEelYvtRx23VLdOfzHikujJyiCcyS93L9BqBY7HpUTgklky6OTO8eoZ5U8zadzqbRbytg50nJG2kfOiSwa9yorJcCtdUQk4ffSOmSNFwwuk2OCCSRKh2/b28vCrOy47iRYLpORM2eX3tUU2Bk8mXA1HzVgrbHYjet9Ti6JrjUfL+ld5pvUPX8D/ANqjlf3EO0V5x2z4o0V43vJQqrIcLNLGF5drzxgIcbsBnKttnYmurTi91HEze2CQhlUB40dWYlwQHwjAAxsMt1I8PG7+SS9ljTz9q4UYLh+uC2MqPD4lJGc+BIpjjEXD+JRhLnQdJyNbGGWMjDEqchl6DcbHHjisrxS5e6INxCjeDcl2hZx03fDkbeTA+oqg/s7w86tdrcxjI08t1kxuPiPfwB546AbZqZ+Tvs8aZOzVpbK9zaS3JdYyyysjTRlY1LJpmaPTpxtlW6ZHQkGs7M3E/LDcsoIee8hkXRIZnLM8agZ1xhsMH7uTjqdVV0PZqAOy2vE5IUKMpW5QDKkYK/WJscnqo3Oa3HDldmV39naN2+xOWOkbHSjRKWyMdD8s9anntvRxnuy8txZWVvJDKZxJbxvyJAGCu7Rp3WXDKuX8c5w3xHpDtJ7x3n7iWwDTTlkbmMFDCSQRgqdEmuUnMijOcYGM06bkQObKXKi2JK9zT7oukoZW+Eg5ZQCQoGPtDafbXcUxnZDnFpOFA+EZ0Z32GcDrnz3qL77Njb3iKQphLfmNzCxkui1w5ckKXclFTmA4B7jkEBQd6jcP9ovlLvO2YiDGC4WIOGLR5iXuxqCo2Cgnz6Ve8BsBNNpZdeA+QWDFTlAwyTuTqxsfTyq3fs3Eu6B4V2+F+Tq+YjHeG/Q5G9V5dFhztrcpOTEuJmaKRWOCVU+8aM69ge8yDuEld9tsV5weC6XzLC4hXP1BVmbyAErjzO4A67A1vxwc6dMTq58FdVyo+atkff8AjUY8PkRthvjDNHKIyMfsjds/zGp48rx9HZpngN9ax6lt7G9UBQSGt7VHI8GMunUQpBO58a1EbXr6ZORBatgKZrgtcXB23CahlDnfADr1qu7NxuZLjqrLBgNIBqOtyD0OWHc8ceHWtrxO5S2ePOlpZCwV5n0gBVLNuAQNhgAAbn1Jpy7dDJ2vAVe+MVyxumAEmuUafeFYwNQX4TpjOkjA2OB1rQcR4nFauIYgWfY8qCPfIwSWwCSN1zhWZdQJIBzWQ4/2ke2uBcpJHJFLy9ckK5CGIEFAc4kxqJIDHbXlVJBql4V2oEU2pHfXPgSh3TwJwiTqDpXLdTvrZi2eYSr7mk1XaHtbLEBBLapHzgcZnkLsFwWO8GM6R1kZPU9avOwXEI5o5dBw3M1MjY1AOqlSQCcqTqwwJU4OCRvWUi7R25vIbgqFEPuo95WJnnWXUp1or5wkY+DYt8654uU4fLDNFIpmJkcxKQSCBzLiM6cgK66tQzjmKjAZYmj5lpvVqWq/h3GILhQ0UqOG+HDDfYEgeZGRnHTpVhW3FFFFFFOwhSUtIammKZmtkf40Vv4lDf1p2ips01B2g4RbJa3DcmNdMMpyiiMjCMcgqBg+teQWt5c3kipbAJGo0s0mXBIXUdYfVg4Bwi+HWvSPpVv2W2itkbS93KkWfJCRq6dQSUU+jGsfc3HsQt4rdULt7uMHbMksUWqV8DcDXk4G+fwnlkzJ2bU8J7CEoC9y5O31aNCh2znlrJjx67VA7QdkJIULk+0RLlidLyyRgAYYxyu7uB1JhkicY2Bq7XsTI6gy8Sv+YB1hlWGMH92ML0+Zp3hPErm0uUs71hKJQTa3IXSXK7tHKo2Dgbg+PqarwGsHb3UkEnNilCyAR+8LcwFJDiEyyAD2qykPdEjDmRMcE16LZXEPGLQrIhRg2mVCcSW9xH5MOjqcFWHpWE7f2qWFwmVzbyl2VQOiykJfxfwMGSUDwcHFM/R5xwxcSELMW5itBI2/fkti4ikP7xjUKfMnO9OSk9I7McRdxJb3BBuLdgshG3MRhmKUDwDr18mDDwq801luNsYOI2Uw6TiS2l9cKZoT8wyOP5jWo1VNk+QwHafhcz3ISVklhJBBms0dgshIZIpVxsF2Oe9gjZsmm+KcKWPOhJioEekBraMK3vdxDMpzgOcAoGwa9HqHc8MikYsyYY9XRmjc46ZdCGI++r5fj0pWCaw0/EwTYn30EsPw7n9YjZ4enkvn8q59mcsFVQ7eK288FxgHJBPMaNsEA9ENbBuz+kkxTOh8iqMPvcBZT/fqBecCmbGpLecA5yTobO24EqSknYf7QdBU38d+lazM6lciQacf76KSFR/PKgQ/cxquHZ+J8yRxkHqZbZ2BPj9ZAxrUqs8Kd4XkLZPwGWdQST0A9oGjveIQbDZcVG5i3DEfqVxIu3vIBz1O5GTbszqdx9hOnrtPiGSu+ESF0lW7uRJF9U7vrZBnONTYZl9CxHXbc1Ij4rchpnu1R3kt2iRreByZDlmXnAYAJzjPdXvHcAZq9nsZ9enQzDc/q16LiUfK2v4yAPQMMZqp43xRLUnmawSOk9rJA+M4J5wdo8b9FjJ9DkZLvoKqy4fI0oeSeWBeh5KJIxQnOknUSQMA5fV/CPHSWxjZmKXYhVQfrwC2fDAiEWP7zVW212lw2lI5X2BJgIlUFiwAYycqQN3TsI8+lJeBF+tYIc4xcBrcZ9PakQMf4WxUXfRxp/Zp5VUtDFMGIwVklkOlSc+7njKISPFnwPDNM3EgjRRNDcRnodMLOMgb45UsqAddiRis5+h8nmqHTp72KSSHPyaJ8N+NSIL+7t8CO9lA8FnjjmXG/jpVv8VGy+wt+D3SM900Th9EMC95lcx6pXyMLjTsASp64G9TeKwtJM7NqBwgyx5eF06t22UHLHujJ/GqI9ppA5N2Vct7MFa3gm0lY5pGOod/DZZds7gbVJ45fzTXXMilnt49I90YYpdbqSNZL5WEFcDZi2wyBjBJgN3HA4nG8MbKpyTo158yWIY7jypvjkSpGVuZVa3Zbd47aOEu6oFUSlSjalOSzMMDKjGRvhJO0jxkc2S1kGQAGfGT1IMk7hM+iLmuZuLhbsH2xYIjHEU9ojCwySQnZeauM4wGALdTtkbB59BW2nGoGnSJUjKrHlj7t5HkKphRziUZ4yN5GYkLrGTp1Vt+1lnFFZklMSLyGLHVJpHPiDqJ2GANyNORt4Yqh4bw0Nacw2VvOJgJWlWVIpUeREZ2V3BKnXlhg1mr7tQ13Cllq0xLJiWYIzaYhlRpVFbIwWI6YIAGVGRUmwtegdmOG2s/DrP2qOFn5EW7hRIBoGnDDDLsR0I61aDs/LFvbXksY8ElCzxjr0DYbx66idhTXDOM2kjLDHNBoRQAhIRiqgKoIZwzDH7mNutWwhmXU2sNt7pETAUdBnMgEm3mVHyrXCV5vL6H6yCOdcjvQNpbGRuySenguelJH2xtgQs/MtmOMC5jaIEnycjSfLrXFz2hmiIDWsjdPgDHr4lgukbZOM+e4xulr2nt5FMcw5ZAGtJCJFGdsM24+87YIOanyn2MaGCdZFDIwZT0ZSGB+RHWu6xw4ZwxjqhcW7lsfq8z2za8eMSkA7b7rjGD0p1zcQBTHfwSqwyq3iAMynoedGQcepWnoxrKSsyO0VxH9dZSOo2L2jpcDOMn3eQ/l4E7inbPttYytoE6pJ05c4aB8+WmUDP3UuqGa+k4kXnDj4ZuBuM9/THp/PB+6qAovOV8BmEkaZwMqBay4GcbA6ifXSPKtP8AS4pFvb3KkYgnVmxglkkBQ6Sds5I/r4VizxGP2mQ6gIvdESbFVkUloHJAJ0FXZGODhXJ201jz423Z9Z/f+1R6bD2jb2iGAKr6tnIctIhEauWdAmEU6gQWbcZ8cAxvpRXTYmYbPbywyoc9GWRV/oxqpsOPLHcRa25baO+jsMlMquVwcSLjJVlJB+4iu+23F4r6SDh8DrJrlRrllOVSONg2nUNtZ8vDAB61fDlsulXX0zWgexWTxjmQg+jhkI/NfwFeWdjZtN/atuffJn7zg/8AavRPpb44r2ccSkapJQSP3Y0DNj5NIg/GvO+yEOq6jO+EOrPgGGSoPzwfwNayzw1Py9g7d3Of0cV6m/gx8u+rf1xWw0nzry+GY3fFLSAEFIDNcN44bUwXPkQwj/v/AI+nhfU/lWP/ACktUeoopK66zFFFLQBUW/4fFcLpmijlXykRXH4MDUqkopqG97NQBW0vPCMdI5WZB5aYJNcefkmarIuHXKkJHNEy6e5HcAwyPj7WmJjGF2+1DnPhWxoqLxh688vOF97E9jh8EtLbCKV1ydyrQGGYZPiIznbOaagvdBKRX0ys/wAEN1KrnYY+rvY45cDckBmJONxvn0VoQSD4jyJHhjcdDt59K4uLZZE0OquMYxIocH5g9am8D8nnVxGoLu/DoywwDPbSmxaQggN7zud4bnAcjIxqrjSMah+kYQ2wM8EN6p8MmWHVKf8AxcnwBzWsPZGBGLQh7cAZVbSSSDfxyivymz5FKijs7cgakuFLHr7VAnNx5c+0eMj596ovG+j1moOFmXHK9km2yVjlks5QPDVDKsjZwM4Z18Kim1kjDHRdx74JCc9B4He1eVjj1ArRX3Drg/8AvFktwo6cuSG6HUHJS7RJPAbCQ9Ka4F2fimdxHBcWegL7yHm2WZMMNPJLEOFBDZyVOrx3qfD9hrK3/EE0SDm28gSN2MbmMOdKk7xNolI23BGar+HcCguMh1g5hCjlovJMZXQrajC4151q24AGvYtjTW67a2VzbwIUnjnJkSNEu7eOUMZDjvy4yuACc43O3UgVU8E4HHymdUXnyFwFtkEOpdasxSPUTEgwArOydB3QStFnjOvY9qF+w1szEoXJ3AEmyqASPsnVnb9rHzrR8MmmtFVYFhWFfi7gGsnzVcaif2s5+dLdQ28YbS9zFp25U0EcgGScMzhVlC7E6mf8SQDFt3ZwjRyW8oIyCsk1qp9UFyjhx13DAdelLeV+TWN7xaN099w+MZ6NuGPqEjTJ+WsZ9OtQYIbBNCrJc2RzkrFqjJOfBICzBc+LMcePnSu86gu1vcYP+0EYmXGcd02skh/FahLxaEkpzghPxBmHMb/pyCN6NvsNRb8zVi34wjkf7KURMT/EWzJUi5j4jgiW3s7lfDRmNtxjd5DjPqF6eFY+S1UjYJpP2U1Rs59SMg/3q4jheI4ieWM9QkLFFX1YxkZ9cmn+pL1Rh7iHCbcyj2ixvYX0gaLeTmxgAkFwzBdRwMHcjGMqajXVvbyuFgvjGAchLi2dlVyrKWyq8tXw2O7pxudyRiZFxm+BJWdZTjSS+EVV6kArhieu+rNWX9r5SuLmyjmQDd+in+FHEhb8aNlDOcMlayciG5geMR6Q8EiEggZOVVFGkZxpO/TvqcGp/wDa8yW/63BDeLqAVJApYH1KqyE7ggLk9dz1Ei5uuDXG9xZvCegIUp06aRC+rH8tc/2P4XMR7PfvE2O4jyIdj4BJVDkemfOnOP0Si7VR2Rt39iSaI601xpPrt2bHMfEWtt1G4YKBkHxGKyFle8sEb4bvAg7ghJFG3qzD+7616pa/RxPA6yJLbThSSqmH2ckFWXSZItQI72d1PTwzmqfiXYWYvGxsmBUrqMDwmNwrknUpcN8GBkL4VW51Z0WK/s+kd0TFqYROrFolfuAuARhN1RiS2dIBzU61vrawMZwI1GHCrlmJOnGR8TYHn51T9s+yD280jRWs8duDlWbTIippGollYle832j08dqykcQz1Vd+8SQijoR3mOMncb//AMn9KXvej1Y8b4i97cFwpBYgRx51YAGAPyyfDrU/h9ytpEWJBKzAsAdywtrqMYGfhDyDJ2G3ngVb9n+x99Kg9nFtGdiztJmTGD106jg5zjGNhW57MfRvHbyCe6f2mZcaMjEcePhwv2mG258gcZ3qvcyeiL9GPAHgia5uM+0XOGIxpKR9VBXwJzqO37I+zW5xSEHwpRmiew7oooroQKKKKQFFFFAJRS0lIy0lFFAFFFFAFFLRTBuKLSMZJ9WOSc/66U3aWMcIIijSMHc6FVcn1wN6kUUZA4eMMMEZBxn1x5+dKyAjBAI8iMj8K6oowGmhU6dvh3UeAI6bdNqhcV4aZ/tLjBGiSJJUJPiQwzn78elWNLSslGsNJ2HtpC2LSFcMRrt3mtCcAHZV7rb+pG/XY5aH0ekZ5V3cw/uu0dwh236qrEfM528K3iqB0+f3mlqfCfJ680uuxl+vwtZzgdAyvbtn5gN/UVR8Qa4t2bm28qOmNbQTRTBNedP1hYjONhsfTcGvZ6bmtkf41VtiO8oOxxkb+BwPwqb+OfB+TxL+0MR2aZQ3iZ4yrfLXJkA/dUiKGKUZRO6erQuJC237WUA/OvSJOxlqGLwKbeQggvDp3BIJDJIrRsMqOqmoMH0b2WDzoxM5LHXgQsNTFtjAExu33DAGBtUfpfQ1WfRzbok8qxjCiIbFSHyzDOrbB6DGMjrvXoNVPAezkFkXMPMJfGoyyvK2AMABnJIH+vKretOPGyYVpu5t1lRkkUMjAhlYZVlOxBB6g0za8PiiULHFGijoFRQBjPgB+8fxNSqKqwtRbbhsUTFkjVWPUgb7nJ/Hx88DyFSqKWnknoa5zRS0VN40a//Z"/>
          <p:cNvSpPr>
            <a:spLocks noChangeAspect="1" noChangeArrowheads="1"/>
          </p:cNvSpPr>
          <p:nvPr/>
        </p:nvSpPr>
        <p:spPr bwMode="auto">
          <a:xfrm>
            <a:off x="155575" y="-1851025"/>
            <a:ext cx="5448300" cy="38671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988" name="Picture 4" descr="http://f.tqn.com/y/inventors/1/S/-/8/1/Mu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962149"/>
            <a:ext cx="5715000" cy="45148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Cotton Innovations :US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905000"/>
            <a:ext cx="7315200" cy="4190999"/>
          </a:xfrm>
        </p:spPr>
        <p:txBody>
          <a:bodyPr/>
          <a:lstStyle/>
          <a:p>
            <a:r>
              <a:rPr lang="en-US" dirty="0" smtClean="0"/>
              <a:t>Eli Whitney: cotton gin (1793)</a:t>
            </a:r>
          </a:p>
          <a:p>
            <a:pPr lvl="1"/>
            <a:r>
              <a:rPr lang="en-US" dirty="0" smtClean="0"/>
              <a:t>Separated bolls from fiber</a:t>
            </a:r>
          </a:p>
          <a:p>
            <a:pPr lvl="1"/>
            <a:r>
              <a:rPr lang="en-US" dirty="0" smtClean="0"/>
              <a:t>Allowed for spread of cotton across the South</a:t>
            </a:r>
          </a:p>
          <a:p>
            <a:pPr lvl="2"/>
            <a:r>
              <a:rPr lang="en-US" dirty="0" smtClean="0"/>
              <a:t>slavery</a:t>
            </a:r>
            <a:endParaRPr lang="en-US" dirty="0"/>
          </a:p>
        </p:txBody>
      </p:sp>
      <p:pic>
        <p:nvPicPr>
          <p:cNvPr id="19458" name="Picture 2" descr="http://etc.usf.edu/clipart/49800/49824/49824_cotton_gin_lg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3810000"/>
            <a:ext cx="3705225" cy="27007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30592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Song China</a:t>
            </a:r>
          </a:p>
          <a:p>
            <a:pPr lvl="1"/>
            <a:r>
              <a:rPr lang="en-US" dirty="0" smtClean="0"/>
              <a:t>Cast iron produced in large quantities</a:t>
            </a:r>
          </a:p>
          <a:p>
            <a:pPr lvl="1"/>
            <a:r>
              <a:rPr lang="en-US" dirty="0" smtClean="0"/>
              <a:t>Production declined but iron products remained cheap</a:t>
            </a:r>
          </a:p>
          <a:p>
            <a:pPr lvl="1"/>
            <a:r>
              <a:rPr lang="en-US" dirty="0" smtClean="0"/>
              <a:t>OUTSIDE of China, iron was expensive</a:t>
            </a:r>
          </a:p>
          <a:p>
            <a:r>
              <a:rPr lang="en-US" dirty="0"/>
              <a:t>Deforestation</a:t>
            </a:r>
          </a:p>
          <a:p>
            <a:pPr lvl="1"/>
            <a:r>
              <a:rPr lang="en-US" dirty="0"/>
              <a:t>Charcoal costs rise (smelting process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663440" y="2119312"/>
            <a:ext cx="3489960" cy="3976687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Abraham Darby (1709)</a:t>
            </a:r>
          </a:p>
          <a:p>
            <a:pPr lvl="1"/>
            <a:r>
              <a:rPr lang="en-US" dirty="0"/>
              <a:t>Use of coke instead of charcoal</a:t>
            </a:r>
          </a:p>
          <a:p>
            <a:pPr lvl="1"/>
            <a:r>
              <a:rPr lang="en-US" dirty="0"/>
              <a:t>Wrought iron</a:t>
            </a:r>
          </a:p>
          <a:p>
            <a:r>
              <a:rPr lang="en-US" dirty="0"/>
              <a:t>Bridges</a:t>
            </a:r>
          </a:p>
          <a:p>
            <a:r>
              <a:rPr lang="en-US" dirty="0"/>
              <a:t>Crystal </a:t>
            </a:r>
            <a:r>
              <a:rPr lang="en-US" dirty="0" smtClean="0"/>
              <a:t>Palace (1851)</a:t>
            </a:r>
          </a:p>
          <a:p>
            <a:pPr lvl="1"/>
            <a:r>
              <a:rPr lang="en-US" dirty="0" smtClean="0"/>
              <a:t>Great Exhibition</a:t>
            </a:r>
          </a:p>
          <a:p>
            <a:pPr lvl="1"/>
            <a:r>
              <a:rPr lang="en-US" dirty="0" smtClean="0"/>
              <a:t>Show off GB’s innovations</a:t>
            </a:r>
            <a:endParaRPr lang="en-US" dirty="0"/>
          </a:p>
          <a:p>
            <a:r>
              <a:rPr lang="en-US" dirty="0"/>
              <a:t>Interchangeable </a:t>
            </a:r>
            <a:r>
              <a:rPr lang="en-US" dirty="0" smtClean="0"/>
              <a:t>parts</a:t>
            </a:r>
          </a:p>
          <a:p>
            <a:pPr lvl="1"/>
            <a:r>
              <a:rPr lang="en-US" dirty="0" smtClean="0"/>
              <a:t>“American system of manufactures”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3243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 descr="http://upload.wikimedia.org/wikipedia/commons/f/f0/Crystal_Palac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101" y="762000"/>
            <a:ext cx="7445699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0796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s://rosswolfe.files.wordpress.com/2013/05/800px-crystal_palace_interior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762000"/>
            <a:ext cx="7383450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6526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http://upload.wikimedia.org/wikipedia/commons/a/af/Crystal_Palace_Great_Exhibition_tree_185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85800"/>
            <a:ext cx="5715000" cy="5559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3164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Steam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8800"/>
            <a:ext cx="7467600" cy="4191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Steam engine</a:t>
            </a:r>
          </a:p>
          <a:p>
            <a:pPr lvl="1"/>
            <a:r>
              <a:rPr lang="en-US" dirty="0" smtClean="0"/>
              <a:t>Fossil fuel </a:t>
            </a:r>
            <a:r>
              <a:rPr lang="en-US" dirty="0" smtClean="0">
                <a:sym typeface="Wingdings" panose="05000000000000000000" pitchFamily="2" charset="2"/>
              </a:rPr>
              <a:t> mechanical energy</a:t>
            </a:r>
            <a:endParaRPr lang="en-US" dirty="0" smtClean="0"/>
          </a:p>
          <a:p>
            <a:pPr lvl="1"/>
            <a:r>
              <a:rPr lang="en-US" dirty="0" smtClean="0"/>
              <a:t>Distinguished Industrial Revolution from other growth/innovation periods</a:t>
            </a:r>
          </a:p>
          <a:p>
            <a:r>
              <a:rPr lang="en-US" dirty="0" smtClean="0"/>
              <a:t>Thomas </a:t>
            </a:r>
            <a:r>
              <a:rPr lang="en-US" dirty="0" err="1" smtClean="0"/>
              <a:t>Newcomen</a:t>
            </a:r>
            <a:endParaRPr lang="en-US" dirty="0" smtClean="0"/>
          </a:p>
          <a:p>
            <a:pPr lvl="1"/>
            <a:r>
              <a:rPr lang="en-US" dirty="0" smtClean="0"/>
              <a:t>First practical steam engine</a:t>
            </a:r>
          </a:p>
          <a:p>
            <a:pPr lvl="1"/>
            <a:r>
              <a:rPr lang="en-US" dirty="0" smtClean="0"/>
              <a:t>Water pump for mines</a:t>
            </a:r>
          </a:p>
          <a:p>
            <a:pPr lvl="1"/>
            <a:r>
              <a:rPr lang="en-US" dirty="0" smtClean="0"/>
              <a:t>Very expensive for other uses</a:t>
            </a:r>
          </a:p>
          <a:p>
            <a:r>
              <a:rPr lang="en-US" dirty="0" smtClean="0"/>
              <a:t>James Watt</a:t>
            </a:r>
          </a:p>
          <a:p>
            <a:pPr lvl="1"/>
            <a:r>
              <a:rPr lang="en-US" dirty="0" smtClean="0"/>
              <a:t>Repair of </a:t>
            </a:r>
            <a:r>
              <a:rPr lang="en-US" dirty="0" err="1" smtClean="0"/>
              <a:t>Newcomen</a:t>
            </a:r>
            <a:r>
              <a:rPr lang="en-US" dirty="0" smtClean="0"/>
              <a:t> engine</a:t>
            </a:r>
          </a:p>
          <a:p>
            <a:pPr lvl="1"/>
            <a:r>
              <a:rPr lang="en-US" dirty="0" smtClean="0"/>
              <a:t>Improved design</a:t>
            </a:r>
          </a:p>
          <a:p>
            <a:pPr lvl="1"/>
            <a:r>
              <a:rPr lang="en-US" dirty="0" smtClean="0"/>
              <a:t>More affordable for industry (flour, cotton, pottery)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7838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Steamboats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119256"/>
            <a:ext cx="7239000" cy="3900543"/>
          </a:xfrm>
        </p:spPr>
        <p:txBody>
          <a:bodyPr/>
          <a:lstStyle/>
          <a:p>
            <a:r>
              <a:rPr lang="en-US" dirty="0" smtClean="0"/>
              <a:t>Robert Fulton and the </a:t>
            </a:r>
            <a:r>
              <a:rPr lang="en-US" i="1" dirty="0" smtClean="0"/>
              <a:t>North River </a:t>
            </a:r>
            <a:r>
              <a:rPr lang="en-US" dirty="0" smtClean="0"/>
              <a:t>(1807)</a:t>
            </a:r>
          </a:p>
          <a:p>
            <a:pPr lvl="1"/>
            <a:r>
              <a:rPr lang="en-US" dirty="0" smtClean="0"/>
              <a:t>Frist commercial steamboat</a:t>
            </a:r>
          </a:p>
          <a:p>
            <a:pPr lvl="1"/>
            <a:r>
              <a:rPr lang="en-US" dirty="0" smtClean="0"/>
              <a:t>Hudson River in NY</a:t>
            </a:r>
          </a:p>
          <a:p>
            <a:r>
              <a:rPr lang="en-US" dirty="0" smtClean="0"/>
              <a:t>Erie Canal (1820s)</a:t>
            </a:r>
          </a:p>
          <a:p>
            <a:pPr lvl="1"/>
            <a:r>
              <a:rPr lang="en-US" dirty="0" smtClean="0"/>
              <a:t>Connected Atlantic to the Great Lakes</a:t>
            </a:r>
          </a:p>
          <a:p>
            <a:pPr lvl="1"/>
            <a:r>
              <a:rPr lang="en-US" dirty="0" smtClean="0"/>
              <a:t>New settlements</a:t>
            </a:r>
          </a:p>
          <a:p>
            <a:pPr lvl="1"/>
            <a:r>
              <a:rPr lang="en-US" dirty="0" smtClean="0"/>
              <a:t>Steamboats on the MS</a:t>
            </a:r>
          </a:p>
          <a:p>
            <a:r>
              <a:rPr lang="en-US" i="1" dirty="0" smtClean="0"/>
              <a:t>Great Western </a:t>
            </a:r>
            <a:r>
              <a:rPr lang="en-US" dirty="0" smtClean="0"/>
              <a:t>and </a:t>
            </a:r>
            <a:r>
              <a:rPr lang="en-US" i="1" dirty="0" smtClean="0"/>
              <a:t>Sirius</a:t>
            </a:r>
            <a:r>
              <a:rPr lang="en-US" dirty="0" smtClean="0"/>
              <a:t> (1838)</a:t>
            </a:r>
          </a:p>
          <a:p>
            <a:pPr lvl="1"/>
            <a:r>
              <a:rPr lang="en-US" dirty="0" smtClean="0"/>
              <a:t>First steam boats to cross Atlantic on steam power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1991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upload.wikimedia.org/wikipedia/en/thumb/6/6f/Graph_rel_lvl_indz_1750_1900_01.png/300px-Graph_rel_lvl_indz_1750_1900_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27" y="762000"/>
            <a:ext cx="9198101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83924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http://cdn6.beekman1802.com/wp-content/uploads/2014/02/Buffalo-19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034" y="3123414"/>
            <a:ext cx="593407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surveyhistory.org/images/eriecan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55" y="-1"/>
            <a:ext cx="9157855" cy="3144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370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Railroads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05000"/>
            <a:ext cx="7391400" cy="4267199"/>
          </a:xfrm>
        </p:spPr>
        <p:txBody>
          <a:bodyPr/>
          <a:lstStyle/>
          <a:p>
            <a:r>
              <a:rPr lang="en-US" dirty="0" smtClean="0"/>
              <a:t>Richard Trevithick (1804)</a:t>
            </a:r>
          </a:p>
          <a:p>
            <a:pPr lvl="1"/>
            <a:r>
              <a:rPr lang="en-US" dirty="0" smtClean="0"/>
              <a:t>Engine that uses less coal than </a:t>
            </a:r>
            <a:r>
              <a:rPr lang="en-US" dirty="0" err="1" smtClean="0"/>
              <a:t>Newcomen</a:t>
            </a:r>
            <a:r>
              <a:rPr lang="en-US" dirty="0" smtClean="0"/>
              <a:t> or Watt</a:t>
            </a:r>
          </a:p>
          <a:p>
            <a:pPr lvl="1"/>
            <a:r>
              <a:rPr lang="en-US" dirty="0" smtClean="0"/>
              <a:t>Steam powered vehicles (road and rail)</a:t>
            </a:r>
          </a:p>
          <a:p>
            <a:r>
              <a:rPr lang="en-US" dirty="0" smtClean="0"/>
              <a:t>George and Robert Stephenson (1829)</a:t>
            </a:r>
          </a:p>
          <a:p>
            <a:pPr lvl="1"/>
            <a:r>
              <a:rPr lang="en-US" dirty="0" smtClean="0"/>
              <a:t>Liverpool and Manchester Railway</a:t>
            </a:r>
          </a:p>
          <a:p>
            <a:pPr lvl="1"/>
            <a:r>
              <a:rPr lang="en-US" dirty="0" smtClean="0"/>
              <a:t>Competition between steam powered locomotive and horse drawn wagon</a:t>
            </a:r>
          </a:p>
          <a:p>
            <a:pPr lvl="1"/>
            <a:r>
              <a:rPr lang="en-US" dirty="0" smtClean="0"/>
              <a:t>The Rocket: 30 mph</a:t>
            </a:r>
          </a:p>
          <a:p>
            <a:r>
              <a:rPr lang="en-US" dirty="0" smtClean="0"/>
              <a:t>Cheap, fast, comfy</a:t>
            </a:r>
          </a:p>
          <a:p>
            <a:r>
              <a:rPr lang="en-US" dirty="0" smtClean="0"/>
              <a:t>Need for iron, machinery, construction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969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 Railroads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828800"/>
            <a:ext cx="7391400" cy="4267200"/>
          </a:xfrm>
        </p:spPr>
        <p:txBody>
          <a:bodyPr/>
          <a:lstStyle/>
          <a:p>
            <a:r>
              <a:rPr lang="en-US" dirty="0"/>
              <a:t>De Witt Clinton (1835)</a:t>
            </a:r>
          </a:p>
          <a:p>
            <a:pPr lvl="1"/>
            <a:r>
              <a:rPr lang="en-US" dirty="0"/>
              <a:t>First US steam locomotive</a:t>
            </a:r>
          </a:p>
          <a:p>
            <a:r>
              <a:rPr lang="en-US" dirty="0" smtClean="0"/>
              <a:t>1840s: 6,000 miles of track</a:t>
            </a:r>
          </a:p>
          <a:p>
            <a:r>
              <a:rPr lang="en-US" dirty="0" smtClean="0"/>
              <a:t>1850s: 21,000 miles of track laid</a:t>
            </a:r>
          </a:p>
          <a:p>
            <a:pPr lvl="1"/>
            <a:r>
              <a:rPr lang="en-US" dirty="0" smtClean="0"/>
              <a:t>Connect East to Memphis, St. Louis, Chicago</a:t>
            </a:r>
          </a:p>
          <a:p>
            <a:pPr lvl="1"/>
            <a:r>
              <a:rPr lang="en-US" dirty="0" smtClean="0"/>
              <a:t>Prairie land connected to the East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47191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upload.wikimedia.org/wikipedia/commons/thumb/8/88/DeWitt_Clinton_%28locomotive%29.jpg/300px-DeWitt_Clinton_%28locomotive%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758" y="838200"/>
            <a:ext cx="7695442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29391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Telegraph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828800"/>
            <a:ext cx="7315200" cy="4267200"/>
          </a:xfrm>
        </p:spPr>
        <p:txBody>
          <a:bodyPr/>
          <a:lstStyle/>
          <a:p>
            <a:r>
              <a:rPr lang="en-US" dirty="0" smtClean="0"/>
              <a:t>Alessandro Volta: battery (1800)</a:t>
            </a:r>
          </a:p>
          <a:p>
            <a:pPr lvl="1"/>
            <a:r>
              <a:rPr lang="en-US" dirty="0" smtClean="0"/>
              <a:t>Made production of electric current possible</a:t>
            </a:r>
          </a:p>
          <a:p>
            <a:r>
              <a:rPr lang="en-US" dirty="0" smtClean="0"/>
              <a:t>Charles Wheatstone and William Cooke</a:t>
            </a:r>
          </a:p>
          <a:p>
            <a:pPr lvl="1"/>
            <a:r>
              <a:rPr lang="en-US" dirty="0" smtClean="0"/>
              <a:t>England</a:t>
            </a:r>
          </a:p>
          <a:p>
            <a:pPr lvl="1"/>
            <a:r>
              <a:rPr lang="en-US" dirty="0" smtClean="0"/>
              <a:t>Five wire telegraph</a:t>
            </a:r>
          </a:p>
          <a:p>
            <a:r>
              <a:rPr lang="en-US" dirty="0" smtClean="0"/>
              <a:t>Samuel Morse</a:t>
            </a:r>
          </a:p>
          <a:p>
            <a:pPr lvl="1"/>
            <a:r>
              <a:rPr lang="en-US" dirty="0" smtClean="0"/>
              <a:t>US</a:t>
            </a:r>
          </a:p>
          <a:p>
            <a:pPr lvl="1"/>
            <a:r>
              <a:rPr lang="en-US" dirty="0" smtClean="0"/>
              <a:t>Dots and dashes (single wire)</a:t>
            </a:r>
          </a:p>
          <a:p>
            <a:r>
              <a:rPr lang="en-US" dirty="0" smtClean="0"/>
              <a:t>1851: first submarine telegraph cable</a:t>
            </a:r>
          </a:p>
          <a:p>
            <a:pPr lvl="1"/>
            <a:r>
              <a:rPr lang="en-US" dirty="0" smtClean="0"/>
              <a:t>English Channel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2718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Impacts of the Industrial Revolution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138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Urban Life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FAST growth</a:t>
            </a:r>
          </a:p>
          <a:p>
            <a:r>
              <a:rPr lang="en-US" dirty="0" smtClean="0"/>
              <a:t>London</a:t>
            </a:r>
          </a:p>
          <a:p>
            <a:pPr lvl="1"/>
            <a:r>
              <a:rPr lang="en-US" dirty="0" smtClean="0"/>
              <a:t>1700: population of 500,000</a:t>
            </a:r>
          </a:p>
          <a:p>
            <a:pPr lvl="1"/>
            <a:r>
              <a:rPr lang="en-US" dirty="0" smtClean="0"/>
              <a:t>1850: population of 2,363,000</a:t>
            </a:r>
          </a:p>
          <a:p>
            <a:r>
              <a:rPr lang="en-US" dirty="0" smtClean="0"/>
              <a:t>Towns merge</a:t>
            </a:r>
          </a:p>
          <a:p>
            <a:r>
              <a:rPr lang="en-US" dirty="0" smtClean="0"/>
              <a:t>“Development” in poor neighborhoods</a:t>
            </a:r>
          </a:p>
          <a:p>
            <a:pPr lvl="1"/>
            <a:r>
              <a:rPr lang="en-US" dirty="0" smtClean="0"/>
              <a:t>Quick builds</a:t>
            </a:r>
          </a:p>
          <a:p>
            <a:pPr lvl="1"/>
            <a:r>
              <a:rPr lang="en-US" dirty="0" smtClean="0"/>
              <a:t>Shoddy work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4663440" y="2119312"/>
            <a:ext cx="3566160" cy="4052887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Pollution</a:t>
            </a:r>
          </a:p>
          <a:p>
            <a:pPr lvl="1"/>
            <a:r>
              <a:rPr lang="en-US" dirty="0" smtClean="0"/>
              <a:t>Air pollution </a:t>
            </a:r>
          </a:p>
          <a:p>
            <a:pPr lvl="2"/>
            <a:r>
              <a:rPr lang="en-US" dirty="0" smtClean="0"/>
              <a:t>Coal</a:t>
            </a:r>
          </a:p>
          <a:p>
            <a:pPr lvl="2"/>
            <a:r>
              <a:rPr lang="en-US" dirty="0" smtClean="0"/>
              <a:t>Trains</a:t>
            </a:r>
            <a:endParaRPr lang="en-US" dirty="0"/>
          </a:p>
          <a:p>
            <a:pPr lvl="1"/>
            <a:r>
              <a:rPr lang="en-US" dirty="0"/>
              <a:t>Sewage and trash in </a:t>
            </a:r>
            <a:r>
              <a:rPr lang="en-US" dirty="0" smtClean="0"/>
              <a:t>street/river</a:t>
            </a:r>
          </a:p>
          <a:p>
            <a:pPr lvl="2"/>
            <a:r>
              <a:rPr lang="en-US" dirty="0" smtClean="0"/>
              <a:t>Drinking water</a:t>
            </a:r>
          </a:p>
          <a:p>
            <a:pPr lvl="1"/>
            <a:r>
              <a:rPr lang="en-US" dirty="0" smtClean="0"/>
              <a:t>City livestock</a:t>
            </a:r>
          </a:p>
          <a:p>
            <a:pPr lvl="1"/>
            <a:r>
              <a:rPr lang="en-US" dirty="0" smtClean="0"/>
              <a:t>Noise</a:t>
            </a:r>
          </a:p>
          <a:p>
            <a:pPr lvl="1"/>
            <a:r>
              <a:rPr lang="en-US" dirty="0" smtClean="0"/>
              <a:t>Disease</a:t>
            </a:r>
          </a:p>
          <a:p>
            <a:pPr lvl="2"/>
            <a:r>
              <a:rPr lang="en-US" dirty="0" smtClean="0"/>
              <a:t>Rickets</a:t>
            </a:r>
          </a:p>
          <a:p>
            <a:pPr lvl="2"/>
            <a:r>
              <a:rPr lang="en-US" dirty="0" smtClean="0"/>
              <a:t>Cholera (from India)</a:t>
            </a:r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24325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Rural Life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Deforestation</a:t>
            </a:r>
          </a:p>
          <a:p>
            <a:pPr lvl="1"/>
            <a:r>
              <a:rPr lang="en-US" dirty="0" smtClean="0"/>
              <a:t>Ships</a:t>
            </a:r>
          </a:p>
          <a:p>
            <a:pPr lvl="1"/>
            <a:r>
              <a:rPr lang="en-US" dirty="0" smtClean="0"/>
              <a:t>Homes</a:t>
            </a:r>
          </a:p>
          <a:p>
            <a:pPr lvl="1"/>
            <a:r>
              <a:rPr lang="en-US" dirty="0" smtClean="0"/>
              <a:t>Charcoal</a:t>
            </a:r>
          </a:p>
          <a:p>
            <a:pPr lvl="1"/>
            <a:r>
              <a:rPr lang="en-US" dirty="0" smtClean="0"/>
              <a:t>Manufacturing</a:t>
            </a:r>
          </a:p>
          <a:p>
            <a:pPr lvl="1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81661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Working Conditions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Long, repetitive days</a:t>
            </a:r>
          </a:p>
          <a:p>
            <a:pPr lvl="1"/>
            <a:r>
              <a:rPr lang="en-US" dirty="0" smtClean="0"/>
              <a:t>Unskilled workers</a:t>
            </a:r>
          </a:p>
          <a:p>
            <a:r>
              <a:rPr lang="en-US" dirty="0" smtClean="0"/>
              <a:t>Few breaks</a:t>
            </a:r>
          </a:p>
          <a:p>
            <a:r>
              <a:rPr lang="en-US" dirty="0" smtClean="0"/>
              <a:t>Gas lighting</a:t>
            </a:r>
          </a:p>
          <a:p>
            <a:pPr lvl="1"/>
            <a:r>
              <a:rPr lang="en-US" dirty="0" smtClean="0"/>
              <a:t>Allowed workers to continue working at night</a:t>
            </a:r>
          </a:p>
          <a:p>
            <a:pPr lvl="1"/>
            <a:r>
              <a:rPr lang="en-US" dirty="0" smtClean="0"/>
              <a:t>1806: National Light and Heat Company</a:t>
            </a:r>
          </a:p>
          <a:p>
            <a:pPr lvl="2"/>
            <a:r>
              <a:rPr lang="en-US" dirty="0" smtClean="0"/>
              <a:t>Produce and distribute in London</a:t>
            </a:r>
          </a:p>
          <a:p>
            <a:pPr lvl="2"/>
            <a:r>
              <a:rPr lang="en-US" dirty="0" smtClean="0"/>
              <a:t>1816: 26 miles of gas lines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0627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s://stephensenglish10-2010-11.wikispaces.com/file/view/industrial_revolution/343337928/industrial_revolu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762000"/>
            <a:ext cx="7010400" cy="5498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47144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Causes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4400" y="2121406"/>
            <a:ext cx="3584448" cy="3974593"/>
          </a:xfrm>
        </p:spPr>
        <p:txBody>
          <a:bodyPr>
            <a:normAutofit/>
          </a:bodyPr>
          <a:lstStyle/>
          <a:p>
            <a:r>
              <a:rPr lang="en-US" dirty="0" smtClean="0"/>
              <a:t>Population Growth</a:t>
            </a:r>
          </a:p>
          <a:p>
            <a:pPr lvl="1"/>
            <a:r>
              <a:rPr lang="en-US" dirty="0" smtClean="0"/>
              <a:t>Resistance to disease</a:t>
            </a:r>
          </a:p>
          <a:p>
            <a:pPr lvl="1"/>
            <a:r>
              <a:rPr lang="en-US" dirty="0" smtClean="0"/>
              <a:t>Reliable food supply</a:t>
            </a:r>
          </a:p>
          <a:p>
            <a:pPr lvl="2"/>
            <a:r>
              <a:rPr lang="en-US" dirty="0" smtClean="0"/>
              <a:t>Potato</a:t>
            </a:r>
          </a:p>
          <a:p>
            <a:pPr lvl="2"/>
            <a:r>
              <a:rPr lang="en-US" dirty="0" smtClean="0"/>
              <a:t>Maize </a:t>
            </a:r>
          </a:p>
          <a:p>
            <a:pPr lvl="2"/>
            <a:r>
              <a:rPr lang="en-US" dirty="0" smtClean="0"/>
              <a:t>Enclosure Acts</a:t>
            </a:r>
            <a:endParaRPr lang="en-US" dirty="0"/>
          </a:p>
          <a:p>
            <a:pPr lvl="1"/>
            <a:r>
              <a:rPr lang="en-US" dirty="0" smtClean="0"/>
              <a:t>Early marriage</a:t>
            </a:r>
          </a:p>
          <a:p>
            <a:pPr lvl="1"/>
            <a:r>
              <a:rPr lang="en-US" dirty="0" smtClean="0"/>
              <a:t>More kids</a:t>
            </a:r>
          </a:p>
          <a:p>
            <a:pPr lvl="2"/>
            <a:r>
              <a:rPr lang="en-US" dirty="0" smtClean="0"/>
              <a:t>Child labor</a:t>
            </a:r>
          </a:p>
          <a:p>
            <a:pPr lvl="1"/>
            <a:r>
              <a:rPr lang="en-US" dirty="0" smtClean="0"/>
              <a:t>Migration/immigration</a:t>
            </a:r>
          </a:p>
          <a:p>
            <a:pPr lvl="1"/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663440" y="2119312"/>
            <a:ext cx="3489960" cy="3976687"/>
          </a:xfrm>
        </p:spPr>
        <p:txBody>
          <a:bodyPr/>
          <a:lstStyle/>
          <a:p>
            <a:r>
              <a:rPr lang="en-US" dirty="0" smtClean="0"/>
              <a:t>Trade/Inventions</a:t>
            </a:r>
          </a:p>
          <a:p>
            <a:pPr lvl="1"/>
            <a:r>
              <a:rPr lang="en-US" dirty="0" smtClean="0"/>
              <a:t>Improved roads</a:t>
            </a:r>
          </a:p>
          <a:p>
            <a:pPr lvl="1"/>
            <a:r>
              <a:rPr lang="en-US" dirty="0" smtClean="0"/>
              <a:t>Rural cottage industry </a:t>
            </a:r>
          </a:p>
          <a:p>
            <a:pPr lvl="1"/>
            <a:r>
              <a:rPr lang="en-US" dirty="0" smtClean="0"/>
              <a:t>Sugar</a:t>
            </a:r>
          </a:p>
          <a:p>
            <a:pPr lvl="1"/>
            <a:r>
              <a:rPr lang="en-US" dirty="0" smtClean="0"/>
              <a:t>Electricity</a:t>
            </a:r>
          </a:p>
          <a:p>
            <a:pPr lvl="1"/>
            <a:r>
              <a:rPr lang="en-US" dirty="0" smtClean="0"/>
              <a:t>Hot air balloon</a:t>
            </a:r>
          </a:p>
          <a:p>
            <a:pPr lvl="1"/>
            <a:r>
              <a:rPr lang="en-US" dirty="0" smtClean="0"/>
              <a:t>Telegraph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6189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https://apworldhistorywiki.wikispaces.com/file/view/26874937.jpg/303369190/276x224/268749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85800"/>
            <a:ext cx="7239000" cy="5875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01247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Women and Children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838200" y="2121406"/>
            <a:ext cx="3660648" cy="405079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Rural areas: family/household work</a:t>
            </a:r>
          </a:p>
          <a:p>
            <a:r>
              <a:rPr lang="en-US" dirty="0" smtClean="0"/>
              <a:t>Urban areas</a:t>
            </a:r>
          </a:p>
          <a:p>
            <a:pPr lvl="1"/>
            <a:r>
              <a:rPr lang="en-US" dirty="0" smtClean="0"/>
              <a:t>Domestic servants</a:t>
            </a:r>
          </a:p>
          <a:p>
            <a:pPr lvl="1"/>
            <a:r>
              <a:rPr lang="en-US" dirty="0" smtClean="0"/>
              <a:t>Laundry, Millinery, Sewing</a:t>
            </a:r>
          </a:p>
          <a:p>
            <a:pPr lvl="1"/>
            <a:r>
              <a:rPr lang="en-US" dirty="0" smtClean="0"/>
              <a:t>Textile factories</a:t>
            </a:r>
          </a:p>
          <a:p>
            <a:pPr lvl="2"/>
            <a:r>
              <a:rPr lang="en-US" dirty="0" smtClean="0"/>
              <a:t>Unmarried??</a:t>
            </a:r>
          </a:p>
          <a:p>
            <a:pPr lvl="3"/>
            <a:r>
              <a:rPr lang="en-US" dirty="0" smtClean="0"/>
              <a:t>Lowell mills in Massachusetts</a:t>
            </a:r>
          </a:p>
          <a:p>
            <a:pPr lvl="2"/>
            <a:r>
              <a:rPr lang="en-US" dirty="0" smtClean="0"/>
              <a:t>½ to </a:t>
            </a:r>
            <a:r>
              <a:rPr lang="en-US" baseline="30000" dirty="0" smtClean="0"/>
              <a:t>1</a:t>
            </a:r>
            <a:r>
              <a:rPr lang="en-US" dirty="0" smtClean="0"/>
              <a:t>/</a:t>
            </a:r>
            <a:r>
              <a:rPr lang="en-US" baseline="-25000" dirty="0" smtClean="0"/>
              <a:t>3</a:t>
            </a:r>
            <a:r>
              <a:rPr lang="en-US" dirty="0" smtClean="0"/>
              <a:t> pay of men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4663440" y="2119312"/>
            <a:ext cx="3566160" cy="3976687"/>
          </a:xfrm>
        </p:spPr>
        <p:txBody>
          <a:bodyPr/>
          <a:lstStyle/>
          <a:p>
            <a:r>
              <a:rPr lang="en-US" dirty="0" smtClean="0"/>
              <a:t>Children contribute at early age</a:t>
            </a:r>
          </a:p>
          <a:p>
            <a:pPr lvl="1"/>
            <a:r>
              <a:rPr lang="en-US" dirty="0" smtClean="0"/>
              <a:t>5-6 years old in mills</a:t>
            </a:r>
          </a:p>
          <a:p>
            <a:r>
              <a:rPr lang="en-US" dirty="0" smtClean="0"/>
              <a:t>Smaller, less likely to cause problems</a:t>
            </a:r>
          </a:p>
          <a:p>
            <a:r>
              <a:rPr lang="en-US" dirty="0" smtClean="0"/>
              <a:t>Beaten if mistakes/asleep</a:t>
            </a:r>
          </a:p>
          <a:p>
            <a:r>
              <a:rPr lang="en-US" dirty="0" smtClean="0"/>
              <a:t>14-16 hour days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7357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http://385888a2d8aaf2499c5f-64d142b35093ce125caba6c3b31274a9.r81.cf1.rackcdn.com/sagegeography2010/1585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762000"/>
            <a:ext cx="7352815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748270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http://30.media.tumblr.com/tumblr_kyez4dxmom1qzgcm2o1_5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762000"/>
            <a:ext cx="7391400" cy="5765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21934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Women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Pre-Industrial Revolution</a:t>
            </a:r>
          </a:p>
          <a:p>
            <a:pPr lvl="1"/>
            <a:r>
              <a:rPr lang="en-US" dirty="0" smtClean="0"/>
              <a:t>Wives participate in business</a:t>
            </a:r>
          </a:p>
          <a:p>
            <a:pPr lvl="1"/>
            <a:r>
              <a:rPr lang="en-US" dirty="0" smtClean="0"/>
              <a:t>Widows manage businesses alone</a:t>
            </a:r>
          </a:p>
          <a:p>
            <a:r>
              <a:rPr lang="en-US" dirty="0" smtClean="0"/>
              <a:t>Post Industrial Revolution</a:t>
            </a:r>
          </a:p>
          <a:p>
            <a:pPr lvl="1"/>
            <a:r>
              <a:rPr lang="en-US" dirty="0" smtClean="0"/>
              <a:t>“Cult </a:t>
            </a:r>
            <a:r>
              <a:rPr lang="en-US" dirty="0" smtClean="0"/>
              <a:t>of domesticity</a:t>
            </a:r>
            <a:r>
              <a:rPr lang="en-US" dirty="0" smtClean="0"/>
              <a:t>”</a:t>
            </a:r>
          </a:p>
          <a:p>
            <a:pPr lvl="1"/>
            <a:r>
              <a:rPr lang="en-US" dirty="0" smtClean="0"/>
              <a:t>Removal of women from business world</a:t>
            </a:r>
            <a:endParaRPr lang="en-US" dirty="0" smtClean="0"/>
          </a:p>
          <a:p>
            <a:r>
              <a:rPr lang="en-US" dirty="0" smtClean="0"/>
              <a:t>Mary Wollstonecraft</a:t>
            </a:r>
          </a:p>
          <a:p>
            <a:pPr lvl="1"/>
            <a:r>
              <a:rPr lang="en-US" dirty="0" smtClean="0"/>
              <a:t>Vindication of the Rights of Woman (1792)</a:t>
            </a:r>
          </a:p>
          <a:p>
            <a:pPr lvl="2"/>
            <a:r>
              <a:rPr lang="en-US" dirty="0" smtClean="0"/>
              <a:t>First feminist manifesto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638979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Economics and the People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Destitute</a:t>
            </a:r>
          </a:p>
          <a:p>
            <a:pPr lvl="1"/>
            <a:r>
              <a:rPr lang="en-US" dirty="0" smtClean="0"/>
              <a:t>Those that clung to “old ways”</a:t>
            </a:r>
          </a:p>
          <a:p>
            <a:r>
              <a:rPr lang="en-US" dirty="0" smtClean="0"/>
              <a:t>Factory workers</a:t>
            </a:r>
          </a:p>
          <a:p>
            <a:pPr lvl="1"/>
            <a:r>
              <a:rPr lang="en-US" dirty="0" smtClean="0"/>
              <a:t>1792-1815: Food </a:t>
            </a:r>
            <a:r>
              <a:rPr lang="en-US" dirty="0" smtClean="0"/>
              <a:t>prices rose quicker than wages</a:t>
            </a:r>
          </a:p>
          <a:p>
            <a:r>
              <a:rPr lang="en-US" dirty="0" smtClean="0"/>
              <a:t>1847-1848: potato famine in Ireland</a:t>
            </a:r>
          </a:p>
          <a:p>
            <a:pPr lvl="1"/>
            <a:r>
              <a:rPr lang="en-US" dirty="0" smtClean="0"/>
              <a:t>¼ population </a:t>
            </a:r>
            <a:r>
              <a:rPr lang="en-US" dirty="0" smtClean="0"/>
              <a:t>died</a:t>
            </a:r>
          </a:p>
          <a:p>
            <a:pPr lvl="1"/>
            <a:r>
              <a:rPr lang="en-US" dirty="0" smtClean="0"/>
              <a:t>¼ emigrated to England/North America</a:t>
            </a:r>
          </a:p>
          <a:p>
            <a:pPr lvl="1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5578475" y="2119313"/>
            <a:ext cx="3565525" cy="3976687"/>
          </a:xfrm>
        </p:spPr>
        <p:txBody>
          <a:bodyPr/>
          <a:lstStyle/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844657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Economics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76400"/>
            <a:ext cx="7467600" cy="449579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Laissez faire </a:t>
            </a:r>
          </a:p>
          <a:p>
            <a:pPr lvl="1"/>
            <a:r>
              <a:rPr lang="en-US" dirty="0" smtClean="0"/>
              <a:t>“let them do” (little/no government intervention in business)</a:t>
            </a:r>
          </a:p>
          <a:p>
            <a:r>
              <a:rPr lang="en-US" dirty="0" smtClean="0"/>
              <a:t>Mercantilism</a:t>
            </a:r>
          </a:p>
          <a:p>
            <a:pPr lvl="1"/>
            <a:r>
              <a:rPr lang="en-US" dirty="0" smtClean="0"/>
              <a:t>Governments should regulate trade </a:t>
            </a:r>
            <a:endParaRPr lang="en-US" dirty="0"/>
          </a:p>
          <a:p>
            <a:r>
              <a:rPr lang="en-US" dirty="0" smtClean="0"/>
              <a:t>Adam Smith (British)</a:t>
            </a:r>
            <a:endParaRPr lang="en-US" dirty="0" smtClean="0"/>
          </a:p>
          <a:p>
            <a:pPr lvl="1"/>
            <a:r>
              <a:rPr lang="en-US" dirty="0" smtClean="0"/>
              <a:t>Scottish economist</a:t>
            </a:r>
          </a:p>
          <a:p>
            <a:pPr lvl="1"/>
            <a:r>
              <a:rPr lang="en-US" u="sng" dirty="0" smtClean="0"/>
              <a:t>Wealth </a:t>
            </a:r>
            <a:r>
              <a:rPr lang="en-US" u="sng" dirty="0" smtClean="0"/>
              <a:t>of Nations</a:t>
            </a:r>
          </a:p>
          <a:p>
            <a:pPr lvl="1"/>
            <a:r>
              <a:rPr lang="en-US" dirty="0" smtClean="0"/>
              <a:t>Challenged </a:t>
            </a:r>
            <a:r>
              <a:rPr lang="en-US" dirty="0" smtClean="0"/>
              <a:t>mercantilism</a:t>
            </a:r>
          </a:p>
          <a:p>
            <a:pPr lvl="2"/>
            <a:r>
              <a:rPr lang="en-US" dirty="0" smtClean="0"/>
              <a:t>Allow free trade with foreign countries</a:t>
            </a:r>
          </a:p>
          <a:p>
            <a:pPr lvl="2"/>
            <a:r>
              <a:rPr lang="en-US" dirty="0" smtClean="0"/>
              <a:t>Allow individuals to seek personal gain</a:t>
            </a:r>
          </a:p>
          <a:p>
            <a:pPr lvl="2"/>
            <a:r>
              <a:rPr lang="en-US" dirty="0" smtClean="0"/>
              <a:t>Result will be increase in general welfare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0242" name="Picture 2" descr="http://www.adamsmith.org/wp-content/uploads/WealthOfNatio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0759" y="3048000"/>
            <a:ext cx="2952459" cy="244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383929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Economics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Thomas Malthus and David Ricardo (British)</a:t>
            </a:r>
          </a:p>
          <a:p>
            <a:pPr lvl="1"/>
            <a:r>
              <a:rPr lang="en-US" dirty="0" smtClean="0"/>
              <a:t>Worker’s problems brought about by population boom</a:t>
            </a:r>
          </a:p>
          <a:p>
            <a:pPr lvl="1"/>
            <a:r>
              <a:rPr lang="en-US" dirty="0" smtClean="0"/>
              <a:t>Poverty is a result of “natural law”</a:t>
            </a:r>
          </a:p>
          <a:p>
            <a:r>
              <a:rPr lang="en-US" dirty="0" smtClean="0"/>
              <a:t>Outside Great Britain</a:t>
            </a:r>
          </a:p>
          <a:p>
            <a:pPr lvl="1"/>
            <a:r>
              <a:rPr lang="en-US" dirty="0" smtClean="0"/>
              <a:t>Friedrich List (German)</a:t>
            </a:r>
          </a:p>
          <a:p>
            <a:pPr lvl="1"/>
            <a:r>
              <a:rPr lang="en-US" dirty="0" smtClean="0"/>
              <a:t>Zollverein</a:t>
            </a:r>
          </a:p>
          <a:p>
            <a:pPr lvl="1"/>
            <a:r>
              <a:rPr lang="en-US" dirty="0" smtClean="0"/>
              <a:t>Positivism (France)</a:t>
            </a:r>
          </a:p>
          <a:p>
            <a:pPr lvl="2"/>
            <a:r>
              <a:rPr lang="en-US" dirty="0" smtClean="0"/>
              <a:t>Saint Simon, </a:t>
            </a:r>
            <a:r>
              <a:rPr lang="en-US" dirty="0" err="1" smtClean="0"/>
              <a:t>Auguste</a:t>
            </a:r>
            <a:r>
              <a:rPr lang="en-US" dirty="0" smtClean="0"/>
              <a:t> Comte</a:t>
            </a:r>
          </a:p>
          <a:p>
            <a:pPr lvl="2"/>
            <a:r>
              <a:rPr lang="en-US" dirty="0" smtClean="0"/>
              <a:t>Scientific method can solve social problems</a:t>
            </a:r>
          </a:p>
          <a:p>
            <a:pPr lvl="2"/>
            <a:r>
              <a:rPr lang="en-US" dirty="0" smtClean="0"/>
              <a:t>Workers unions</a:t>
            </a:r>
          </a:p>
        </p:txBody>
      </p:sp>
    </p:spTree>
    <p:extLst>
      <p:ext uri="{BB962C8B-B14F-4D97-AF65-F5344CB8AC3E}">
        <p14:creationId xmlns:p14="http://schemas.microsoft.com/office/powerpoint/2010/main" val="284677881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Worker Demands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838200" y="1981200"/>
            <a:ext cx="3660648" cy="4114799"/>
          </a:xfrm>
        </p:spPr>
        <p:txBody>
          <a:bodyPr>
            <a:normAutofit/>
          </a:bodyPr>
          <a:lstStyle/>
          <a:p>
            <a:r>
              <a:rPr lang="en-US" dirty="0" smtClean="0"/>
              <a:t>Universal male suffrage</a:t>
            </a:r>
          </a:p>
          <a:p>
            <a:r>
              <a:rPr lang="en-US" dirty="0" smtClean="0"/>
              <a:t>Shorter work days</a:t>
            </a:r>
          </a:p>
          <a:p>
            <a:r>
              <a:rPr lang="en-US" dirty="0" smtClean="0"/>
              <a:t>Workers unions</a:t>
            </a:r>
          </a:p>
          <a:p>
            <a:r>
              <a:rPr lang="en-US" dirty="0" smtClean="0"/>
              <a:t>Factory Act of 1833</a:t>
            </a:r>
          </a:p>
          <a:p>
            <a:pPr lvl="1"/>
            <a:r>
              <a:rPr lang="en-US" dirty="0" smtClean="0"/>
              <a:t>Prohibits children under age 9 from working in mills</a:t>
            </a:r>
          </a:p>
          <a:p>
            <a:pPr lvl="1"/>
            <a:r>
              <a:rPr lang="en-US" dirty="0" smtClean="0"/>
              <a:t>Limit working hours</a:t>
            </a:r>
          </a:p>
          <a:p>
            <a:pPr lvl="2"/>
            <a:r>
              <a:rPr lang="en-US" dirty="0" smtClean="0"/>
              <a:t>9-13 </a:t>
            </a:r>
            <a:r>
              <a:rPr lang="en-US" dirty="0" err="1" smtClean="0"/>
              <a:t>yrs</a:t>
            </a:r>
            <a:r>
              <a:rPr lang="en-US" dirty="0" smtClean="0"/>
              <a:t> = 8 hours</a:t>
            </a:r>
          </a:p>
          <a:p>
            <a:pPr lvl="2"/>
            <a:r>
              <a:rPr lang="en-US" dirty="0" smtClean="0"/>
              <a:t>14-18 = 12 hours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663440" y="1981200"/>
            <a:ext cx="3489960" cy="4038600"/>
          </a:xfrm>
        </p:spPr>
        <p:txBody>
          <a:bodyPr/>
          <a:lstStyle/>
          <a:p>
            <a:r>
              <a:rPr lang="en-US" dirty="0"/>
              <a:t>Mines Act of </a:t>
            </a:r>
            <a:r>
              <a:rPr lang="en-US" dirty="0" smtClean="0"/>
              <a:t>1842</a:t>
            </a:r>
          </a:p>
          <a:p>
            <a:pPr lvl="1"/>
            <a:r>
              <a:rPr lang="en-US" dirty="0" smtClean="0"/>
              <a:t>Prohibit women and boys under 10</a:t>
            </a:r>
          </a:p>
          <a:p>
            <a:r>
              <a:rPr lang="en-US" dirty="0" smtClean="0"/>
              <a:t>Corn Laws</a:t>
            </a:r>
          </a:p>
          <a:p>
            <a:pPr lvl="1"/>
            <a:r>
              <a:rPr lang="en-US" dirty="0" smtClean="0"/>
              <a:t>Taxes on imported grain</a:t>
            </a:r>
            <a:endParaRPr lang="en-US" dirty="0"/>
          </a:p>
          <a:p>
            <a:pPr marL="365760" lvl="1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39062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World Outside the Industrialized West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499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Rise of Industry: England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914400" y="2119257"/>
            <a:ext cx="7239000" cy="360381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Increase in living standards</a:t>
            </a:r>
          </a:p>
          <a:p>
            <a:r>
              <a:rPr lang="en-US" dirty="0" smtClean="0"/>
              <a:t>Leading exporter</a:t>
            </a:r>
          </a:p>
          <a:p>
            <a:pPr lvl="1"/>
            <a:r>
              <a:rPr lang="en-US" dirty="0" smtClean="0"/>
              <a:t>Tools</a:t>
            </a:r>
          </a:p>
          <a:p>
            <a:pPr lvl="1"/>
            <a:r>
              <a:rPr lang="en-US" dirty="0" smtClean="0"/>
              <a:t>Guns</a:t>
            </a:r>
          </a:p>
          <a:p>
            <a:pPr lvl="1"/>
            <a:r>
              <a:rPr lang="en-US" dirty="0" smtClean="0"/>
              <a:t>Craft goods</a:t>
            </a:r>
          </a:p>
          <a:p>
            <a:r>
              <a:rPr lang="en-US" dirty="0" smtClean="0"/>
              <a:t>Society</a:t>
            </a:r>
          </a:p>
          <a:p>
            <a:pPr lvl="1"/>
            <a:r>
              <a:rPr lang="en-US" dirty="0" smtClean="0"/>
              <a:t>Aristocracy / court</a:t>
            </a:r>
          </a:p>
          <a:p>
            <a:pPr lvl="1"/>
            <a:r>
              <a:rPr lang="en-US" dirty="0" smtClean="0"/>
              <a:t>Social classes</a:t>
            </a:r>
          </a:p>
          <a:p>
            <a:r>
              <a:rPr lang="en-US" dirty="0" smtClean="0"/>
              <a:t>Transportation / commerce</a:t>
            </a:r>
          </a:p>
          <a:p>
            <a:pPr lvl="1"/>
            <a:r>
              <a:rPr lang="en-US" dirty="0" smtClean="0"/>
              <a:t>Access to water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688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Egypt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1798: French invasion</a:t>
            </a:r>
          </a:p>
          <a:p>
            <a:pPr lvl="1"/>
            <a:r>
              <a:rPr lang="en-US" dirty="0" smtClean="0"/>
              <a:t>Brings European influence</a:t>
            </a:r>
          </a:p>
          <a:p>
            <a:r>
              <a:rPr lang="en-US" dirty="0" smtClean="0"/>
              <a:t>Muhammad Ali </a:t>
            </a:r>
          </a:p>
          <a:p>
            <a:pPr lvl="1"/>
            <a:r>
              <a:rPr lang="en-US" dirty="0" smtClean="0"/>
              <a:t>Less dependence on Ottoman Empire</a:t>
            </a:r>
          </a:p>
          <a:p>
            <a:pPr lvl="1"/>
            <a:r>
              <a:rPr lang="en-US" dirty="0" smtClean="0"/>
              <a:t>Imports advisers from Europe to build mills, </a:t>
            </a:r>
            <a:r>
              <a:rPr lang="en-US" dirty="0" err="1" smtClean="0"/>
              <a:t>etc</a:t>
            </a:r>
            <a:endParaRPr lang="en-US" dirty="0" smtClean="0"/>
          </a:p>
          <a:p>
            <a:pPr lvl="1"/>
            <a:r>
              <a:rPr lang="en-US" dirty="0" smtClean="0"/>
              <a:t>Britain and “free trade”</a:t>
            </a:r>
          </a:p>
          <a:p>
            <a:pPr lvl="1"/>
            <a:r>
              <a:rPr lang="en-US" dirty="0" smtClean="0"/>
              <a:t>Becomes dependent on Britain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290291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Pre-Industrial Revolution</a:t>
            </a:r>
          </a:p>
          <a:p>
            <a:pPr lvl="1"/>
            <a:r>
              <a:rPr lang="en-US" dirty="0" smtClean="0"/>
              <a:t>World leader in producing/exporting cotton textiles</a:t>
            </a:r>
          </a:p>
          <a:p>
            <a:r>
              <a:rPr lang="en-US" dirty="0" smtClean="0"/>
              <a:t>British East India Company</a:t>
            </a:r>
          </a:p>
          <a:p>
            <a:pPr lvl="1"/>
            <a:r>
              <a:rPr lang="en-US" dirty="0" smtClean="0"/>
              <a:t>Takes over parts of India</a:t>
            </a:r>
          </a:p>
          <a:p>
            <a:pPr lvl="1"/>
            <a:r>
              <a:rPr lang="en-US" dirty="0" smtClean="0"/>
              <a:t>Allows cheap, British made cloth to flood market</a:t>
            </a:r>
          </a:p>
          <a:p>
            <a:r>
              <a:rPr lang="en-US" dirty="0" smtClean="0"/>
              <a:t>Becomes dependent on Britain</a:t>
            </a:r>
          </a:p>
        </p:txBody>
      </p:sp>
    </p:spTree>
    <p:extLst>
      <p:ext uri="{BB962C8B-B14F-4D97-AF65-F5344CB8AC3E}">
        <p14:creationId xmlns:p14="http://schemas.microsoft.com/office/powerpoint/2010/main" val="186603284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Conservative elite class stands in the way of change</a:t>
            </a:r>
          </a:p>
          <a:p>
            <a:r>
              <a:rPr lang="en-US" dirty="0" smtClean="0"/>
              <a:t>Does not grow with Europe, America</a:t>
            </a:r>
          </a:p>
          <a:p>
            <a:r>
              <a:rPr lang="en-US" dirty="0" smtClean="0"/>
              <a:t>Britain sends iron, steam powered ships to </a:t>
            </a:r>
            <a:r>
              <a:rPr lang="en-US" smtClean="0"/>
              <a:t>defeat China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9983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Rise of Industry: Europe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Slower pace than England</a:t>
            </a:r>
          </a:p>
          <a:p>
            <a:pPr lvl="1"/>
            <a:r>
              <a:rPr lang="en-US" dirty="0" smtClean="0"/>
              <a:t>High transportation cost</a:t>
            </a:r>
          </a:p>
          <a:p>
            <a:pPr lvl="1"/>
            <a:r>
              <a:rPr lang="en-US" dirty="0" smtClean="0"/>
              <a:t>Social structures</a:t>
            </a:r>
          </a:p>
          <a:p>
            <a:pPr lvl="1"/>
            <a:r>
              <a:rPr lang="en-US" dirty="0" smtClean="0"/>
              <a:t>Canals</a:t>
            </a:r>
          </a:p>
          <a:p>
            <a:pPr lvl="1"/>
            <a:r>
              <a:rPr lang="en-US" dirty="0" smtClean="0"/>
              <a:t>Revolution / war</a:t>
            </a:r>
          </a:p>
          <a:p>
            <a:pPr lvl="2"/>
            <a:r>
              <a:rPr lang="en-US" dirty="0" smtClean="0"/>
              <a:t>Britons began training Europeans after revolutions</a:t>
            </a:r>
          </a:p>
          <a:p>
            <a:pPr lvl="2"/>
            <a:r>
              <a:rPr lang="en-US" dirty="0" smtClean="0"/>
              <a:t>Ability to mine ore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4544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Innovations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Mass production</a:t>
            </a:r>
          </a:p>
          <a:p>
            <a:pPr lvl="1"/>
            <a:r>
              <a:rPr lang="en-US" dirty="0" smtClean="0"/>
              <a:t>Division of labor</a:t>
            </a:r>
          </a:p>
          <a:p>
            <a:r>
              <a:rPr lang="en-US" dirty="0" smtClean="0"/>
              <a:t>Mechanization</a:t>
            </a:r>
          </a:p>
          <a:p>
            <a:pPr lvl="1"/>
            <a:r>
              <a:rPr lang="en-US" dirty="0" smtClean="0"/>
              <a:t>New machines</a:t>
            </a:r>
          </a:p>
          <a:p>
            <a:r>
              <a:rPr lang="en-US" dirty="0" smtClean="0"/>
              <a:t>Iron</a:t>
            </a:r>
          </a:p>
          <a:p>
            <a:r>
              <a:rPr lang="en-US" dirty="0" smtClean="0"/>
              <a:t>Steam engine</a:t>
            </a:r>
          </a:p>
          <a:p>
            <a:r>
              <a:rPr lang="en-US" dirty="0" smtClean="0"/>
              <a:t>Electric telegraph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3432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Mass Production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838200" y="2119257"/>
            <a:ext cx="7391400" cy="3603812"/>
          </a:xfrm>
        </p:spPr>
        <p:txBody>
          <a:bodyPr/>
          <a:lstStyle/>
          <a:p>
            <a:pPr marL="0" indent="0" algn="ctr">
              <a:buNone/>
            </a:pPr>
            <a:r>
              <a:rPr lang="en-US" i="1" dirty="0" smtClean="0"/>
              <a:t>The making of many identical items by breaking the process into simple repetitive tasks</a:t>
            </a:r>
          </a:p>
          <a:p>
            <a:r>
              <a:rPr lang="en-US" dirty="0" smtClean="0"/>
              <a:t>1759: Josiah Wedgwood and pottery</a:t>
            </a:r>
          </a:p>
          <a:p>
            <a:pPr lvl="1"/>
            <a:r>
              <a:rPr lang="en-US" dirty="0" smtClean="0"/>
              <a:t>Measure temperature inside kilns</a:t>
            </a:r>
          </a:p>
          <a:p>
            <a:pPr lvl="1"/>
            <a:r>
              <a:rPr lang="en-US" dirty="0" smtClean="0"/>
              <a:t>Division of labor (subdivided work into repetitive tasks)</a:t>
            </a:r>
          </a:p>
          <a:p>
            <a:pPr lvl="2"/>
            <a:r>
              <a:rPr lang="en-US" dirty="0" smtClean="0"/>
              <a:t>Molds vs. potter’s wheel</a:t>
            </a:r>
          </a:p>
          <a:p>
            <a:pPr lvl="1"/>
            <a:r>
              <a:rPr lang="en-US" dirty="0" smtClean="0"/>
              <a:t>Lowered cost of porcelain</a:t>
            </a:r>
          </a:p>
          <a:p>
            <a:pPr lvl="1"/>
            <a:r>
              <a:rPr lang="en-US" dirty="0" smtClean="0"/>
              <a:t> 1782: steam engine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9840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Mechanization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119256"/>
            <a:ext cx="7162800" cy="3900543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i="1" dirty="0" smtClean="0"/>
              <a:t>The use of machines to do work previously done by hand</a:t>
            </a:r>
          </a:p>
          <a:p>
            <a:pPr marL="0" indent="0" algn="ctr">
              <a:buNone/>
            </a:pPr>
            <a:endParaRPr lang="en-US" i="1" dirty="0" smtClean="0"/>
          </a:p>
          <a:p>
            <a:r>
              <a:rPr lang="en-US" dirty="0" smtClean="0"/>
              <a:t>Cotton industry was largest in GB</a:t>
            </a:r>
          </a:p>
          <a:p>
            <a:pPr lvl="1"/>
            <a:r>
              <a:rPr lang="en-US" dirty="0" smtClean="0"/>
              <a:t>Parliament forbids imported cloth</a:t>
            </a:r>
          </a:p>
          <a:p>
            <a:pPr lvl="1"/>
            <a:r>
              <a:rPr lang="en-US" dirty="0" smtClean="0"/>
              <a:t>Creates need for domestic cloth</a:t>
            </a:r>
          </a:p>
          <a:p>
            <a:pPr lvl="1"/>
            <a:r>
              <a:rPr lang="en-US" dirty="0" smtClean="0"/>
              <a:t>Cotton becomes America’s most valuable crop</a:t>
            </a:r>
          </a:p>
          <a:p>
            <a:r>
              <a:rPr lang="en-US" dirty="0" smtClean="0"/>
              <a:t>Increased productivity </a:t>
            </a:r>
          </a:p>
          <a:p>
            <a:r>
              <a:rPr lang="en-US" dirty="0" smtClean="0"/>
              <a:t>Lowered prices</a:t>
            </a:r>
          </a:p>
          <a:p>
            <a:r>
              <a:rPr lang="en-US" dirty="0" smtClean="0"/>
              <a:t>Fewer skilled workers</a:t>
            </a:r>
          </a:p>
          <a:p>
            <a:r>
              <a:rPr lang="en-US" dirty="0" smtClean="0"/>
              <a:t>Child labor</a:t>
            </a:r>
          </a:p>
          <a:p>
            <a:endParaRPr lang="en-US" i="1" dirty="0" smtClean="0"/>
          </a:p>
        </p:txBody>
      </p:sp>
    </p:spTree>
    <p:extLst>
      <p:ext uri="{BB962C8B-B14F-4D97-AF65-F5344CB8AC3E}">
        <p14:creationId xmlns:p14="http://schemas.microsoft.com/office/powerpoint/2010/main" val="747769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Cotton Innovations: GB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828800"/>
            <a:ext cx="6668845" cy="4267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Spinning </a:t>
            </a:r>
            <a:r>
              <a:rPr lang="en-US" dirty="0"/>
              <a:t>Jenny (1764)</a:t>
            </a:r>
          </a:p>
          <a:p>
            <a:pPr lvl="1"/>
            <a:r>
              <a:rPr lang="en-US" dirty="0"/>
              <a:t>Created thread mechanically</a:t>
            </a:r>
          </a:p>
          <a:p>
            <a:pPr lvl="1"/>
            <a:r>
              <a:rPr lang="en-US" dirty="0"/>
              <a:t>Soft; must be used with linen</a:t>
            </a:r>
          </a:p>
          <a:p>
            <a:r>
              <a:rPr lang="en-US" dirty="0"/>
              <a:t>Richard Arkwright: water frame (1769)</a:t>
            </a:r>
          </a:p>
          <a:p>
            <a:pPr lvl="1"/>
            <a:r>
              <a:rPr lang="en-US" dirty="0"/>
              <a:t>Stronger thread (no linen)</a:t>
            </a:r>
          </a:p>
          <a:p>
            <a:pPr lvl="1"/>
            <a:r>
              <a:rPr lang="en-US" dirty="0"/>
              <a:t>“cotton mill”</a:t>
            </a:r>
          </a:p>
          <a:p>
            <a:r>
              <a:rPr lang="en-US" dirty="0"/>
              <a:t>Samuel Crompton: mule (1785)</a:t>
            </a:r>
          </a:p>
          <a:p>
            <a:pPr lvl="1"/>
            <a:r>
              <a:rPr lang="en-US" dirty="0"/>
              <a:t>Combined spinning jenny and water frame</a:t>
            </a:r>
          </a:p>
          <a:p>
            <a:pPr lvl="1"/>
            <a:r>
              <a:rPr lang="en-US" dirty="0"/>
              <a:t>Muslin</a:t>
            </a:r>
          </a:p>
          <a:p>
            <a:r>
              <a:rPr lang="en-US" dirty="0"/>
              <a:t>Other inventions</a:t>
            </a:r>
          </a:p>
          <a:p>
            <a:pPr lvl="1"/>
            <a:r>
              <a:rPr lang="en-US" dirty="0"/>
              <a:t>Chlorine bleach</a:t>
            </a:r>
          </a:p>
          <a:p>
            <a:pPr lvl="1"/>
            <a:r>
              <a:rPr lang="en-US" dirty="0"/>
              <a:t>Printed fabrics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8932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314</TotalTime>
  <Words>1086</Words>
  <Application>Microsoft Office PowerPoint</Application>
  <PresentationFormat>On-screen Show (4:3)</PresentationFormat>
  <Paragraphs>280</Paragraphs>
  <Slides>42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Pushpin</vt:lpstr>
      <vt:lpstr>The Industrial Revolution</vt:lpstr>
      <vt:lpstr>PowerPoint Presentation</vt:lpstr>
      <vt:lpstr>Causes</vt:lpstr>
      <vt:lpstr>The Rise of Industry: England</vt:lpstr>
      <vt:lpstr>The Rise of Industry: Europe</vt:lpstr>
      <vt:lpstr>Innovations</vt:lpstr>
      <vt:lpstr>Mass Production</vt:lpstr>
      <vt:lpstr>Mechanization</vt:lpstr>
      <vt:lpstr>Cotton Innovations: GB</vt:lpstr>
      <vt:lpstr>Spinning Jenny</vt:lpstr>
      <vt:lpstr>Water Frame </vt:lpstr>
      <vt:lpstr>Mule </vt:lpstr>
      <vt:lpstr>Cotton Innovations :US</vt:lpstr>
      <vt:lpstr>Iron</vt:lpstr>
      <vt:lpstr>Iron</vt:lpstr>
      <vt:lpstr>PowerPoint Presentation</vt:lpstr>
      <vt:lpstr>PowerPoint Presentation</vt:lpstr>
      <vt:lpstr>Steam </vt:lpstr>
      <vt:lpstr>Steamboats</vt:lpstr>
      <vt:lpstr>PowerPoint Presentation</vt:lpstr>
      <vt:lpstr>Railroads</vt:lpstr>
      <vt:lpstr>US Railroads</vt:lpstr>
      <vt:lpstr>PowerPoint Presentation</vt:lpstr>
      <vt:lpstr>Telegraph </vt:lpstr>
      <vt:lpstr>Impacts of the Industrial Revolution</vt:lpstr>
      <vt:lpstr>Urban Life</vt:lpstr>
      <vt:lpstr>Rural Life</vt:lpstr>
      <vt:lpstr>Working Conditions</vt:lpstr>
      <vt:lpstr>PowerPoint Presentation</vt:lpstr>
      <vt:lpstr>PowerPoint Presentation</vt:lpstr>
      <vt:lpstr>Women and Children</vt:lpstr>
      <vt:lpstr>PowerPoint Presentation</vt:lpstr>
      <vt:lpstr>PowerPoint Presentation</vt:lpstr>
      <vt:lpstr>Women</vt:lpstr>
      <vt:lpstr>Economics and the People</vt:lpstr>
      <vt:lpstr>Economics</vt:lpstr>
      <vt:lpstr>Economics</vt:lpstr>
      <vt:lpstr>Worker Demands</vt:lpstr>
      <vt:lpstr>The World Outside the Industrialized West</vt:lpstr>
      <vt:lpstr>Egypt</vt:lpstr>
      <vt:lpstr>India</vt:lpstr>
      <vt:lpstr>China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Teacher</dc:creator>
  <cp:lastModifiedBy>Teacher</cp:lastModifiedBy>
  <cp:revision>15</cp:revision>
  <dcterms:created xsi:type="dcterms:W3CDTF">2015-03-03T20:19:54Z</dcterms:created>
  <dcterms:modified xsi:type="dcterms:W3CDTF">2015-03-04T23:47:25Z</dcterms:modified>
</cp:coreProperties>
</file>