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6" r:id="rId2"/>
    <p:sldId id="257" r:id="rId3"/>
    <p:sldId id="258" r:id="rId4"/>
    <p:sldId id="259" r:id="rId5"/>
    <p:sldId id="260" r:id="rId6"/>
    <p:sldId id="261" r:id="rId7"/>
    <p:sldId id="275" r:id="rId8"/>
    <p:sldId id="274" r:id="rId9"/>
    <p:sldId id="262" r:id="rId10"/>
    <p:sldId id="263" r:id="rId11"/>
    <p:sldId id="264" r:id="rId12"/>
    <p:sldId id="276" r:id="rId13"/>
    <p:sldId id="270" r:id="rId14"/>
    <p:sldId id="271" r:id="rId15"/>
    <p:sldId id="277" r:id="rId16"/>
    <p:sldId id="265" r:id="rId17"/>
    <p:sldId id="267" r:id="rId18"/>
    <p:sldId id="272" r:id="rId19"/>
    <p:sldId id="269" r:id="rId20"/>
    <p:sldId id="268" r:id="rId21"/>
    <p:sldId id="278" r:id="rId22"/>
    <p:sldId id="279" r:id="rId23"/>
    <p:sldId id="280" r:id="rId24"/>
    <p:sldId id="281" r:id="rId25"/>
    <p:sldId id="282" r:id="rId26"/>
    <p:sldId id="283" r:id="rId27"/>
    <p:sldId id="284" r:id="rId28"/>
    <p:sldId id="289" r:id="rId29"/>
    <p:sldId id="290" r:id="rId30"/>
    <p:sldId id="291" r:id="rId31"/>
    <p:sldId id="287" r:id="rId32"/>
    <p:sldId id="285" r:id="rId33"/>
    <p:sldId id="292" r:id="rId34"/>
    <p:sldId id="293" r:id="rId35"/>
    <p:sldId id="294" r:id="rId36"/>
    <p:sldId id="286" r:id="rId37"/>
    <p:sldId id="295" r:id="rId38"/>
    <p:sldId id="296" r:id="rId39"/>
    <p:sldId id="28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77176" autoAdjust="0"/>
  </p:normalViewPr>
  <p:slideViewPr>
    <p:cSldViewPr>
      <p:cViewPr varScale="1">
        <p:scale>
          <a:sx n="66" d="100"/>
          <a:sy n="66" d="100"/>
        </p:scale>
        <p:origin x="271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ED17B-01A8-4BE8-A409-3834A5310B55}" type="datetimeFigureOut">
              <a:rPr lang="en-US" smtClean="0"/>
              <a:t>7/3/19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B8BB9-3B7B-4756-A992-ED5764BDDFBA}" type="slidenum">
              <a:rPr lang="en-US" smtClean="0"/>
              <a:t>‹#›</a:t>
            </a:fld>
            <a:endParaRPr lang="en-US"/>
          </a:p>
        </p:txBody>
      </p:sp>
    </p:spTree>
    <p:extLst>
      <p:ext uri="{BB962C8B-B14F-4D97-AF65-F5344CB8AC3E}">
        <p14:creationId xmlns:p14="http://schemas.microsoft.com/office/powerpoint/2010/main" val="157410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Muhammad Ali: Albanian soldier sent by sultan to restore</a:t>
            </a:r>
            <a:r>
              <a:rPr lang="en-US" baseline="0" dirty="0"/>
              <a:t> control </a:t>
            </a:r>
            <a:endParaRPr lang="en-US" dirty="0"/>
          </a:p>
        </p:txBody>
      </p:sp>
      <p:sp>
        <p:nvSpPr>
          <p:cNvPr id="4" name="Slide Number Placeholder 3"/>
          <p:cNvSpPr>
            <a:spLocks noGrp="1"/>
          </p:cNvSpPr>
          <p:nvPr>
            <p:ph type="sldNum" sz="quarter" idx="10"/>
          </p:nvPr>
        </p:nvSpPr>
        <p:spPr/>
        <p:txBody>
          <a:bodyPr/>
          <a:lstStyle/>
          <a:p>
            <a:fld id="{C33B8BB9-3B7B-4756-A992-ED5764BDDFBA}" type="slidenum">
              <a:rPr lang="en-US" smtClean="0"/>
              <a:t>5</a:t>
            </a:fld>
            <a:endParaRPr lang="en-US"/>
          </a:p>
        </p:txBody>
      </p:sp>
    </p:spTree>
    <p:extLst>
      <p:ext uri="{BB962C8B-B14F-4D97-AF65-F5344CB8AC3E}">
        <p14:creationId xmlns:p14="http://schemas.microsoft.com/office/powerpoint/2010/main" val="305267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23B39-3C37-4961-B9FF-99F8B790072E}" type="slidenum">
              <a:rPr lang="en-US" altLang="en-US"/>
              <a:pPr/>
              <a:t>13</a:t>
            </a:fld>
            <a:endParaRPr lang="en-US" altLang="en-US"/>
          </a:p>
        </p:txBody>
      </p:sp>
      <p:sp>
        <p:nvSpPr>
          <p:cNvPr id="10242" name="Rectangle 2"/>
          <p:cNvSpPr>
            <a:spLocks noGrp="1" noRot="1" noChangeAspect="1" noChangeArrowheads="1" noTextEdit="1"/>
          </p:cNvSpPr>
          <p:nvPr>
            <p:ph type="sldImg"/>
          </p:nvPr>
        </p:nvSpPr>
        <p:spPr>
          <a:xfrm>
            <a:off x="1143000" y="687388"/>
            <a:ext cx="4572000" cy="3429000"/>
          </a:xfrm>
          <a:ln/>
        </p:spPr>
      </p:sp>
      <p:sp>
        <p:nvSpPr>
          <p:cNvPr id="10243"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dirty="0">
                <a:solidFill>
                  <a:srgbClr val="000000"/>
                </a:solidFill>
              </a:rPr>
              <a:t>Modernized Ottoman Troops.</a:t>
            </a:r>
          </a:p>
          <a:p>
            <a:r>
              <a:rPr lang="el-GR" altLang="en-US" dirty="0">
                <a:solidFill>
                  <a:srgbClr val="000000"/>
                </a:solidFill>
              </a:rPr>
              <a:t>This photograph of a contingent of Imperial Guards in the late nineteenth century shows them equipped and uniformed much like any other European army of the time. The only distinctive feature is the fez, a brimless hat adopted earlier in the century as a symbol of reform. Comparison with the soldiers in the funeral procession of Suleiman the Magnificent (page 530) shows the degree of change from the traditional military uniforms that were still being worn in the eighteenth century.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8348EA-C1D8-49D3-9605-DAB469E0B659}" type="slidenum">
              <a:rPr lang="en-US" altLang="en-US"/>
              <a:pPr/>
              <a:t>14</a:t>
            </a:fld>
            <a:endParaRPr lang="en-US" altLang="en-US"/>
          </a:p>
        </p:txBody>
      </p:sp>
      <p:sp>
        <p:nvSpPr>
          <p:cNvPr id="12290" name="Rectangle 2"/>
          <p:cNvSpPr>
            <a:spLocks noGrp="1" noRot="1" noChangeAspect="1" noChangeArrowheads="1" noTextEdit="1"/>
          </p:cNvSpPr>
          <p:nvPr>
            <p:ph type="sldImg"/>
          </p:nvPr>
        </p:nvSpPr>
        <p:spPr>
          <a:xfrm>
            <a:off x="1143000" y="687388"/>
            <a:ext cx="4572000" cy="3429000"/>
          </a:xfrm>
          <a:ln/>
        </p:spPr>
      </p:sp>
      <p:sp>
        <p:nvSpPr>
          <p:cNvPr id="12291"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Interior of the Ottoman Financial Bureau.</a:t>
            </a:r>
          </a:p>
          <a:p>
            <a:r>
              <a:rPr lang="el-GR" altLang="en-US">
                <a:solidFill>
                  <a:srgbClr val="000000"/>
                </a:solidFill>
              </a:rPr>
              <a:t>This engraving from the eighteenth century depicts the governing style of the Ottoman Empire before the era of westernizing reforms. By the end of the Tanzimat period in 1876, government offices and the costumes of officials looked much more like those in contemporary European capitals.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2B1921-4A76-433C-B4B5-0F5EF9D43B3D}" type="slidenum">
              <a:rPr lang="en-US" altLang="en-US"/>
              <a:pPr/>
              <a:t>18</a:t>
            </a:fld>
            <a:endParaRPr lang="en-US" altLang="en-US"/>
          </a:p>
        </p:txBody>
      </p:sp>
      <p:sp>
        <p:nvSpPr>
          <p:cNvPr id="16386" name="Rectangle 2"/>
          <p:cNvSpPr>
            <a:spLocks noGrp="1" noRot="1" noChangeAspect="1" noChangeArrowheads="1" noTextEdit="1"/>
          </p:cNvSpPr>
          <p:nvPr>
            <p:ph type="sldImg"/>
          </p:nvPr>
        </p:nvSpPr>
        <p:spPr>
          <a:xfrm>
            <a:off x="1143000" y="687388"/>
            <a:ext cx="4572000" cy="3429000"/>
          </a:xfrm>
          <a:ln/>
        </p:spPr>
      </p:sp>
      <p:sp>
        <p:nvSpPr>
          <p:cNvPr id="16387"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Florence Nightingale During Crimean War.</a:t>
            </a:r>
          </a:p>
          <a:p>
            <a:r>
              <a:rPr lang="el-GR" altLang="en-US">
                <a:solidFill>
                  <a:srgbClr val="000000"/>
                </a:solidFill>
              </a:rPr>
              <a:t>This 1856 lithograph shows Florence Nightingale supervising nursing care in a hospital in Scutari (Uskudar) across the Bosphorus strait from Istanbul. Though the artist may have exaggerated the neatness and cleanliness of the ward, sanitary measures proved the key to Nightingale’s raising of the survival rate of sick and wounded soldiers.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1FF35D-CDE3-4BF5-9F2D-CF68B8DA9798}" type="slidenum">
              <a:rPr lang="en-US" altLang="en-US"/>
              <a:pPr/>
              <a:t>31</a:t>
            </a:fld>
            <a:endParaRPr lang="en-US" altLang="en-US"/>
          </a:p>
        </p:txBody>
      </p:sp>
      <p:sp>
        <p:nvSpPr>
          <p:cNvPr id="24578" name="Rectangle 2"/>
          <p:cNvSpPr>
            <a:spLocks noGrp="1" noRot="1" noChangeAspect="1" noChangeArrowheads="1" noTextEdit="1"/>
          </p:cNvSpPr>
          <p:nvPr>
            <p:ph type="sldImg"/>
          </p:nvPr>
        </p:nvSpPr>
        <p:spPr>
          <a:xfrm>
            <a:off x="1143000" y="687388"/>
            <a:ext cx="4572000" cy="3429000"/>
          </a:xfrm>
          <a:ln/>
        </p:spPr>
      </p:sp>
      <p:sp>
        <p:nvSpPr>
          <p:cNvPr id="24579"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Street Scene in Guangzhou.</a:t>
            </a:r>
          </a:p>
          <a:p>
            <a:r>
              <a:rPr lang="el-GR" altLang="en-US">
                <a:solidFill>
                  <a:srgbClr val="000000"/>
                </a:solidFill>
              </a:rPr>
              <a:t>This photograph taken in the 1860s by an Englishman shows a comparatively wide market street with signs advertising drugs, cushions, seals, ink, etc. The engraving of a Cairo street scene (page 668) shows a much more exotic stereotype of the orient, complete with young girl displaying her body while covering her face.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F1E981-D9CC-4578-B023-59E859940BD1}" type="slidenum">
              <a:rPr lang="en-US" altLang="en-US"/>
              <a:pPr/>
              <a:t>32</a:t>
            </a:fld>
            <a:endParaRPr lang="en-US" altLang="en-US"/>
          </a:p>
        </p:txBody>
      </p:sp>
      <p:sp>
        <p:nvSpPr>
          <p:cNvPr id="20482" name="Rectangle 2"/>
          <p:cNvSpPr>
            <a:spLocks noGrp="1" noRot="1" noChangeAspect="1" noChangeArrowheads="1" noTextEdit="1"/>
          </p:cNvSpPr>
          <p:nvPr>
            <p:ph type="sldImg"/>
          </p:nvPr>
        </p:nvSpPr>
        <p:spPr>
          <a:xfrm>
            <a:off x="1143000" y="687388"/>
            <a:ext cx="4572000" cy="3429000"/>
          </a:xfrm>
          <a:ln/>
        </p:spPr>
      </p:sp>
      <p:sp>
        <p:nvSpPr>
          <p:cNvPr id="20483"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Map 25.2:</a:t>
            </a:r>
            <a:r>
              <a:rPr lang="el-GR" altLang="en-US">
                <a:solidFill>
                  <a:srgbClr val="000000"/>
                </a:solidFill>
              </a:rPr>
              <a:t> </a:t>
            </a:r>
            <a:r>
              <a:rPr lang="el-GR" altLang="en-US" b="1">
                <a:solidFill>
                  <a:srgbClr val="000000"/>
                </a:solidFill>
              </a:rPr>
              <a:t>Conflicts in the Qing Empire, 1839–1870.</a:t>
            </a:r>
          </a:p>
          <a:p>
            <a:r>
              <a:rPr lang="el-GR" altLang="en-US">
                <a:solidFill>
                  <a:srgbClr val="000000"/>
                </a:solidFill>
              </a:rPr>
              <a:t>In both the Opium War of 1839–1842 and the Arrow War of 1856–1860, the seacoasts saw most of the action. Since the Qing had no imperial navy, the well-armed British ships encountered little resistance as they shelled the southern coasts. In inland conflicts, such as the Taiping Rebellion, the opposing armies were massive and slow moving. Battles on land were often prolonged attempts by one side to starve out the other side before making a major assault.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E0B33-87AB-4CAB-BB2C-DC6050BB4B0C}" type="slidenum">
              <a:rPr lang="en-US" altLang="en-US"/>
              <a:pPr/>
              <a:t>36</a:t>
            </a:fld>
            <a:endParaRPr lang="en-US" altLang="en-US"/>
          </a:p>
        </p:txBody>
      </p:sp>
      <p:sp>
        <p:nvSpPr>
          <p:cNvPr id="22530" name="Rectangle 2"/>
          <p:cNvSpPr>
            <a:spLocks noGrp="1" noRot="1" noChangeAspect="1" noChangeArrowheads="1" noTextEdit="1"/>
          </p:cNvSpPr>
          <p:nvPr>
            <p:ph type="sldImg"/>
          </p:nvPr>
        </p:nvSpPr>
        <p:spPr>
          <a:xfrm>
            <a:off x="1143000" y="687388"/>
            <a:ext cx="4572000" cy="3429000"/>
          </a:xfrm>
          <a:ln/>
        </p:spPr>
      </p:sp>
      <p:sp>
        <p:nvSpPr>
          <p:cNvPr id="22531"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Nanjing Encircled.</a:t>
            </a:r>
          </a:p>
          <a:p>
            <a:r>
              <a:rPr lang="el-GR" altLang="en-US">
                <a:solidFill>
                  <a:srgbClr val="000000"/>
                </a:solidFill>
              </a:rPr>
              <a:t>For a decade the Taipings held the city of Nanjing as their capital. For years Qing and international troops attempted to break the Taiping hold. By the summer of 1864, Qing forces had built tunnels leading to the foundations of Nanjing’s city walls and had planted explosives. The detonation of the explosives signaled the final Qing assault on the rebel capital. As shown here, the common people of the city, along with their starving livestock, were caught in the crossfire. Many of the Taiping leaders escaped the debacle at Nanjing, but nearly all were hunted down and executed.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EBE507-D785-4650-B3C3-F9922F0BE87B}" type="slidenum">
              <a:rPr lang="en-US" altLang="en-US"/>
              <a:pPr/>
              <a:t>39</a:t>
            </a:fld>
            <a:endParaRPr lang="en-US" altLang="en-US"/>
          </a:p>
        </p:txBody>
      </p:sp>
      <p:sp>
        <p:nvSpPr>
          <p:cNvPr id="26626" name="Rectangle 2"/>
          <p:cNvSpPr>
            <a:spLocks noGrp="1" noRot="1" noChangeAspect="1" noChangeArrowheads="1" noTextEdit="1"/>
          </p:cNvSpPr>
          <p:nvPr>
            <p:ph type="sldImg"/>
          </p:nvPr>
        </p:nvSpPr>
        <p:spPr>
          <a:xfrm>
            <a:off x="1143000" y="687388"/>
            <a:ext cx="4572000" cy="3429000"/>
          </a:xfrm>
          <a:ln/>
        </p:spPr>
      </p:sp>
      <p:sp>
        <p:nvSpPr>
          <p:cNvPr id="26627"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Cixi’s Allies.</a:t>
            </a:r>
          </a:p>
          <a:p>
            <a:r>
              <a:rPr lang="el-GR" altLang="en-US">
                <a:solidFill>
                  <a:srgbClr val="000000"/>
                </a:solidFill>
              </a:rPr>
              <a:t>In the 1860s and 1870s, Cixi was a supporter of reform (see page 682). In later years she was widely regarded as corrupt and self-centered and as an obstacle to reform. Her greatest allies were the court eunuchs. Introduced to palace life in early China as managers of the imperial harems, eunuchs became powerful political parties at court. The first Qing emperors refused to allow the eunuchs any political influence, but by Cixi’s time the eunuchs once again were a political factor.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608EA3B-88BD-4EEA-96BC-DC33991A9C59}" type="datetimeFigureOut">
              <a:rPr lang="en-US" smtClean="0"/>
              <a:t>7/3/19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EB65D09-EFC2-4D70-A68D-91D82CA923D1}"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08EA3B-88BD-4EEA-96BC-DC33991A9C59}"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65D09-EFC2-4D70-A68D-91D82CA923D1}"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08EA3B-88BD-4EEA-96BC-DC33991A9C59}"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65D09-EFC2-4D70-A68D-91D82CA923D1}"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08EA3B-88BD-4EEA-96BC-DC33991A9C59}"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65D09-EFC2-4D70-A68D-91D82CA923D1}" type="slidenum">
              <a:rPr lang="en-US" smtClean="0"/>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08EA3B-88BD-4EEA-96BC-DC33991A9C59}"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65D09-EFC2-4D70-A68D-91D82CA923D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08EA3B-88BD-4EEA-96BC-DC33991A9C59}" type="datetimeFigureOut">
              <a:rPr lang="en-US" smtClean="0"/>
              <a:t>7/3/19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65D09-EFC2-4D70-A68D-91D82CA923D1}"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08EA3B-88BD-4EEA-96BC-DC33991A9C59}" type="datetimeFigureOut">
              <a:rPr lang="en-US" smtClean="0"/>
              <a:t>7/3/19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B65D09-EFC2-4D70-A68D-91D82CA923D1}"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08EA3B-88BD-4EEA-96BC-DC33991A9C59}" type="datetimeFigureOut">
              <a:rPr lang="en-US" smtClean="0"/>
              <a:t>7/3/19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B65D09-EFC2-4D70-A68D-91D82CA923D1}"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8EA3B-88BD-4EEA-96BC-DC33991A9C59}" type="datetimeFigureOut">
              <a:rPr lang="en-US" smtClean="0"/>
              <a:t>7/3/19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B65D09-EFC2-4D70-A68D-91D82CA923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08EA3B-88BD-4EEA-96BC-DC33991A9C59}" type="datetimeFigureOut">
              <a:rPr lang="en-US" smtClean="0"/>
              <a:t>7/3/19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65D09-EFC2-4D70-A68D-91D82CA923D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08EA3B-88BD-4EEA-96BC-DC33991A9C59}" type="datetimeFigureOut">
              <a:rPr lang="en-US" smtClean="0"/>
              <a:t>7/3/19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65D09-EFC2-4D70-A68D-91D82CA923D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608EA3B-88BD-4EEA-96BC-DC33991A9C59}" type="datetimeFigureOut">
              <a:rPr lang="en-US" smtClean="0"/>
              <a:t>7/3/19</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EB65D09-EFC2-4D70-A68D-91D82CA923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Imperialism</a:t>
            </a:r>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08928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179638"/>
            <a:ext cx="9144000" cy="563562"/>
          </a:xfrm>
        </p:spPr>
        <p:txBody>
          <a:bodyPr>
            <a:normAutofit fontScale="92500"/>
          </a:bodyPr>
          <a:lstStyle/>
          <a:p>
            <a:pPr marL="0" indent="0" algn="ctr">
              <a:buNone/>
            </a:pPr>
            <a:r>
              <a:rPr lang="en-US" i="1" dirty="0"/>
              <a:t>“Dawn of modern thought and enlightened government in the Middle East”</a:t>
            </a:r>
          </a:p>
          <a:p>
            <a:endParaRPr lang="en-US" dirty="0"/>
          </a:p>
        </p:txBody>
      </p:sp>
      <p:sp>
        <p:nvSpPr>
          <p:cNvPr id="2" name="Title 1"/>
          <p:cNvSpPr>
            <a:spLocks noGrp="1"/>
          </p:cNvSpPr>
          <p:nvPr>
            <p:ph type="title"/>
          </p:nvPr>
        </p:nvSpPr>
        <p:spPr/>
        <p:txBody>
          <a:bodyPr/>
          <a:lstStyle/>
          <a:p>
            <a:r>
              <a:rPr lang="en-US" sz="4400" dirty="0" err="1"/>
              <a:t>Tanzimat</a:t>
            </a:r>
            <a:r>
              <a:rPr lang="en-US" sz="4400" dirty="0"/>
              <a:t> (“reorganization”)</a:t>
            </a:r>
          </a:p>
        </p:txBody>
      </p:sp>
      <p:sp>
        <p:nvSpPr>
          <p:cNvPr id="4" name="Content Placeholder 3"/>
          <p:cNvSpPr>
            <a:spLocks noGrp="1"/>
          </p:cNvSpPr>
          <p:nvPr>
            <p:ph sz="quarter" idx="4294967295"/>
          </p:nvPr>
        </p:nvSpPr>
        <p:spPr>
          <a:xfrm>
            <a:off x="381000" y="2925763"/>
            <a:ext cx="8763000" cy="3627437"/>
          </a:xfrm>
        </p:spPr>
        <p:txBody>
          <a:bodyPr>
            <a:normAutofit/>
          </a:bodyPr>
          <a:lstStyle/>
          <a:p>
            <a:r>
              <a:rPr lang="en-US" dirty="0"/>
              <a:t>Reforms enacted by Abdul </a:t>
            </a:r>
            <a:r>
              <a:rPr lang="en-US" dirty="0" err="1"/>
              <a:t>Mejid</a:t>
            </a:r>
            <a:endParaRPr lang="en-US" dirty="0"/>
          </a:p>
          <a:p>
            <a:pPr lvl="1"/>
            <a:r>
              <a:rPr lang="en-US" dirty="0"/>
              <a:t>Son of Mahmud II</a:t>
            </a:r>
          </a:p>
          <a:p>
            <a:r>
              <a:rPr lang="en-US" dirty="0"/>
              <a:t>Public trials/equal protection under the law for all</a:t>
            </a:r>
          </a:p>
          <a:p>
            <a:r>
              <a:rPr lang="en-US" dirty="0"/>
              <a:t>Privacy rights</a:t>
            </a:r>
          </a:p>
          <a:p>
            <a:r>
              <a:rPr lang="en-US" dirty="0"/>
              <a:t>Equality in military conscription</a:t>
            </a:r>
          </a:p>
          <a:p>
            <a:pPr lvl="1"/>
            <a:r>
              <a:rPr lang="en-US" dirty="0"/>
              <a:t>Non-Muslims liable for service</a:t>
            </a:r>
          </a:p>
          <a:p>
            <a:pPr lvl="1"/>
            <a:endParaRPr lang="en-US" dirty="0"/>
          </a:p>
        </p:txBody>
      </p:sp>
    </p:spTree>
    <p:extLst>
      <p:ext uri="{BB962C8B-B14F-4D97-AF65-F5344CB8AC3E}">
        <p14:creationId xmlns:p14="http://schemas.microsoft.com/office/powerpoint/2010/main" val="274986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a:t>1830s: Imperial School of Military Sciences</a:t>
            </a:r>
          </a:p>
          <a:p>
            <a:pPr lvl="1"/>
            <a:r>
              <a:rPr lang="en-US" sz="2000" dirty="0"/>
              <a:t>Chemistry, engineering, math, physics</a:t>
            </a:r>
          </a:p>
          <a:p>
            <a:pPr lvl="1"/>
            <a:r>
              <a:rPr lang="en-US" sz="2000" dirty="0"/>
              <a:t>Model for other reform</a:t>
            </a:r>
          </a:p>
          <a:p>
            <a:r>
              <a:rPr lang="en-US" dirty="0"/>
              <a:t>1838: First med school</a:t>
            </a:r>
          </a:p>
          <a:p>
            <a:r>
              <a:rPr lang="en-US" dirty="0"/>
              <a:t>French becomes the preferred language for  universities</a:t>
            </a:r>
          </a:p>
          <a:p>
            <a:pPr lvl="1"/>
            <a:r>
              <a:rPr lang="en-US" sz="2000" dirty="0"/>
              <a:t>Cadets sent to France to train</a:t>
            </a:r>
          </a:p>
          <a:p>
            <a:pPr lvl="1"/>
            <a:r>
              <a:rPr lang="en-US" sz="2000" dirty="0"/>
              <a:t>Foreign teachers</a:t>
            </a:r>
          </a:p>
          <a:p>
            <a:pPr lvl="1"/>
            <a:r>
              <a:rPr lang="en-US" sz="2000" dirty="0"/>
              <a:t>Books expensive to reprint in Turkish</a:t>
            </a:r>
          </a:p>
        </p:txBody>
      </p:sp>
      <p:sp>
        <p:nvSpPr>
          <p:cNvPr id="2" name="Title 1"/>
          <p:cNvSpPr>
            <a:spLocks noGrp="1"/>
          </p:cNvSpPr>
          <p:nvPr>
            <p:ph type="title"/>
          </p:nvPr>
        </p:nvSpPr>
        <p:spPr/>
        <p:txBody>
          <a:bodyPr/>
          <a:lstStyle/>
          <a:p>
            <a:r>
              <a:rPr lang="en-US" sz="4800" dirty="0"/>
              <a:t>Education</a:t>
            </a:r>
          </a:p>
        </p:txBody>
      </p:sp>
    </p:spTree>
    <p:extLst>
      <p:ext uri="{BB962C8B-B14F-4D97-AF65-F5344CB8AC3E}">
        <p14:creationId xmlns:p14="http://schemas.microsoft.com/office/powerpoint/2010/main" val="802961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Military Reform</a:t>
            </a:r>
          </a:p>
        </p:txBody>
      </p:sp>
      <p:sp>
        <p:nvSpPr>
          <p:cNvPr id="2" name="Content Placeholder 1"/>
          <p:cNvSpPr>
            <a:spLocks noGrp="1"/>
          </p:cNvSpPr>
          <p:nvPr>
            <p:ph sz="quarter" idx="13"/>
          </p:nvPr>
        </p:nvSpPr>
        <p:spPr>
          <a:xfrm>
            <a:off x="685800" y="1981200"/>
            <a:ext cx="3803904" cy="4353614"/>
          </a:xfrm>
        </p:spPr>
        <p:txBody>
          <a:bodyPr>
            <a:normAutofit fontScale="92500"/>
          </a:bodyPr>
          <a:lstStyle/>
          <a:p>
            <a:r>
              <a:rPr lang="en-US" dirty="0"/>
              <a:t>European changes to military</a:t>
            </a:r>
          </a:p>
          <a:p>
            <a:pPr lvl="1"/>
            <a:r>
              <a:rPr lang="en-US" dirty="0"/>
              <a:t>Beards are unhygienic</a:t>
            </a:r>
          </a:p>
          <a:p>
            <a:pPr lvl="1"/>
            <a:r>
              <a:rPr lang="en-US" dirty="0"/>
              <a:t>Modern weapons and dress</a:t>
            </a:r>
          </a:p>
          <a:p>
            <a:pPr lvl="1"/>
            <a:r>
              <a:rPr lang="en-US" dirty="0"/>
              <a:t>Modern headgear (cap with bill)</a:t>
            </a:r>
          </a:p>
          <a:p>
            <a:r>
              <a:rPr lang="en-US" dirty="0"/>
              <a:t>Fez</a:t>
            </a:r>
          </a:p>
          <a:p>
            <a:pPr lvl="1"/>
            <a:r>
              <a:rPr lang="en-US" dirty="0"/>
              <a:t>Alternative to billed cap for Muslims </a:t>
            </a:r>
          </a:p>
          <a:p>
            <a:r>
              <a:rPr lang="en-US" dirty="0"/>
              <a:t>European dress becomes common in everyday life</a:t>
            </a:r>
          </a:p>
          <a:p>
            <a:endParaRPr lang="en-US" dirty="0"/>
          </a:p>
          <a:p>
            <a:endParaRPr lang="en-US" dirty="0"/>
          </a:p>
        </p:txBody>
      </p:sp>
      <p:sp>
        <p:nvSpPr>
          <p:cNvPr id="4" name="Content Placeholder 3"/>
          <p:cNvSpPr>
            <a:spLocks noGrp="1"/>
          </p:cNvSpPr>
          <p:nvPr>
            <p:ph sz="quarter" idx="14"/>
          </p:nvPr>
        </p:nvSpPr>
        <p:spPr/>
        <p:txBody>
          <a:bodyPr/>
          <a:lstStyle/>
          <a:p>
            <a:endParaRPr lang="en-US"/>
          </a:p>
        </p:txBody>
      </p:sp>
      <p:pic>
        <p:nvPicPr>
          <p:cNvPr id="16386" name="Picture 2" descr="http://upload.wikimedia.org/wikipedia/commons/b/b3/Mahmut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3276600" cy="446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39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25p66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708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3839745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25p6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79" y="-1"/>
            <a:ext cx="10220958"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3490893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Reform</a:t>
            </a:r>
          </a:p>
        </p:txBody>
      </p:sp>
      <p:sp>
        <p:nvSpPr>
          <p:cNvPr id="3" name="Content Placeholder 2"/>
          <p:cNvSpPr>
            <a:spLocks noGrp="1"/>
          </p:cNvSpPr>
          <p:nvPr>
            <p:ph sz="quarter" idx="13"/>
          </p:nvPr>
        </p:nvSpPr>
        <p:spPr/>
        <p:txBody>
          <a:bodyPr>
            <a:normAutofit fontScale="92500" lnSpcReduction="10000"/>
          </a:bodyPr>
          <a:lstStyle/>
          <a:p>
            <a:r>
              <a:rPr lang="en-US" dirty="0"/>
              <a:t>Taxes</a:t>
            </a:r>
          </a:p>
          <a:p>
            <a:pPr lvl="1"/>
            <a:r>
              <a:rPr lang="en-US" dirty="0"/>
              <a:t>Ended tax farming</a:t>
            </a:r>
          </a:p>
          <a:p>
            <a:pPr lvl="1"/>
            <a:r>
              <a:rPr lang="en-US" dirty="0"/>
              <a:t>Ended non-Muslim head tax</a:t>
            </a:r>
          </a:p>
          <a:p>
            <a:r>
              <a:rPr lang="en-US" dirty="0"/>
              <a:t>Legal codes developed</a:t>
            </a:r>
          </a:p>
          <a:p>
            <a:pPr lvl="1"/>
            <a:r>
              <a:rPr lang="en-US" dirty="0"/>
              <a:t>Commercial</a:t>
            </a:r>
          </a:p>
          <a:p>
            <a:pPr lvl="1"/>
            <a:r>
              <a:rPr lang="en-US" dirty="0"/>
              <a:t>Criminal</a:t>
            </a:r>
          </a:p>
          <a:p>
            <a:pPr lvl="1"/>
            <a:r>
              <a:rPr lang="en-US" dirty="0"/>
              <a:t>Civil </a:t>
            </a:r>
          </a:p>
          <a:p>
            <a:r>
              <a:rPr lang="en-US" dirty="0" err="1"/>
              <a:t>Shari’a</a:t>
            </a:r>
            <a:endParaRPr lang="en-US" dirty="0"/>
          </a:p>
          <a:p>
            <a:pPr lvl="1"/>
            <a:r>
              <a:rPr lang="en-US" dirty="0"/>
              <a:t>Localized to family law</a:t>
            </a:r>
          </a:p>
          <a:p>
            <a:pPr lvl="1"/>
            <a:r>
              <a:rPr lang="en-US" dirty="0"/>
              <a:t>Marriage, </a:t>
            </a:r>
            <a:r>
              <a:rPr lang="en-US" dirty="0" err="1"/>
              <a:t>etc</a:t>
            </a:r>
            <a:endParaRPr lang="en-US" dirty="0"/>
          </a:p>
          <a:p>
            <a:endParaRPr lang="en-US" dirty="0"/>
          </a:p>
        </p:txBody>
      </p:sp>
      <p:sp>
        <p:nvSpPr>
          <p:cNvPr id="4" name="Content Placeholder 3"/>
          <p:cNvSpPr>
            <a:spLocks noGrp="1"/>
          </p:cNvSpPr>
          <p:nvPr>
            <p:ph sz="quarter" idx="14"/>
          </p:nvPr>
        </p:nvSpPr>
        <p:spPr/>
        <p:txBody>
          <a:bodyPr/>
          <a:lstStyle/>
          <a:p>
            <a:r>
              <a:rPr lang="en-US" dirty="0"/>
              <a:t>Women</a:t>
            </a:r>
          </a:p>
          <a:p>
            <a:pPr lvl="1"/>
            <a:r>
              <a:rPr lang="en-US" dirty="0"/>
              <a:t>Pre-</a:t>
            </a:r>
            <a:r>
              <a:rPr lang="en-US" dirty="0" err="1"/>
              <a:t>Tanzimat</a:t>
            </a:r>
            <a:endParaRPr lang="en-US" dirty="0"/>
          </a:p>
          <a:p>
            <a:pPr lvl="2"/>
            <a:r>
              <a:rPr lang="en-US" dirty="0"/>
              <a:t>Ability to manage their own property</a:t>
            </a:r>
          </a:p>
          <a:p>
            <a:pPr lvl="1"/>
            <a:r>
              <a:rPr lang="en-US" dirty="0"/>
              <a:t>Post </a:t>
            </a:r>
            <a:r>
              <a:rPr lang="en-US" dirty="0" err="1"/>
              <a:t>Tanzimat</a:t>
            </a:r>
            <a:endParaRPr lang="en-US" dirty="0"/>
          </a:p>
          <a:p>
            <a:pPr lvl="2"/>
            <a:r>
              <a:rPr lang="en-US" dirty="0"/>
              <a:t>Ability transferred to civil courts and to male family members</a:t>
            </a:r>
          </a:p>
        </p:txBody>
      </p:sp>
    </p:spTree>
    <p:extLst>
      <p:ext uri="{BB962C8B-B14F-4D97-AF65-F5344CB8AC3E}">
        <p14:creationId xmlns:p14="http://schemas.microsoft.com/office/powerpoint/2010/main" val="3396862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Crimean War</a:t>
            </a:r>
          </a:p>
        </p:txBody>
      </p:sp>
      <p:sp>
        <p:nvSpPr>
          <p:cNvPr id="3" name="Content Placeholder 2"/>
          <p:cNvSpPr>
            <a:spLocks noGrp="1"/>
          </p:cNvSpPr>
          <p:nvPr>
            <p:ph sz="quarter" idx="13"/>
          </p:nvPr>
        </p:nvSpPr>
        <p:spPr>
          <a:xfrm>
            <a:off x="676655" y="1981200"/>
            <a:ext cx="3822192" cy="5029200"/>
          </a:xfrm>
        </p:spPr>
        <p:txBody>
          <a:bodyPr>
            <a:normAutofit/>
          </a:bodyPr>
          <a:lstStyle/>
          <a:p>
            <a:r>
              <a:rPr lang="en-US" dirty="0"/>
              <a:t>1833</a:t>
            </a:r>
          </a:p>
          <a:p>
            <a:pPr lvl="1"/>
            <a:r>
              <a:rPr lang="en-US" dirty="0"/>
              <a:t>Muhammad Ali invades Syria</a:t>
            </a:r>
          </a:p>
          <a:p>
            <a:pPr lvl="1"/>
            <a:r>
              <a:rPr lang="en-US" dirty="0"/>
              <a:t>Russia supports Ottomans</a:t>
            </a:r>
          </a:p>
          <a:p>
            <a:pPr lvl="1"/>
            <a:r>
              <a:rPr lang="en-US" dirty="0"/>
              <a:t>Ottomans agree that Russia is the “protector” of Ottoman Orthodox subjects</a:t>
            </a:r>
          </a:p>
          <a:p>
            <a:pPr lvl="1"/>
            <a:endParaRPr lang="en-US" dirty="0"/>
          </a:p>
        </p:txBody>
      </p:sp>
      <p:sp>
        <p:nvSpPr>
          <p:cNvPr id="4" name="Content Placeholder 3"/>
          <p:cNvSpPr>
            <a:spLocks noGrp="1"/>
          </p:cNvSpPr>
          <p:nvPr>
            <p:ph sz="quarter" idx="14"/>
          </p:nvPr>
        </p:nvSpPr>
        <p:spPr>
          <a:xfrm>
            <a:off x="4940808" y="1981200"/>
            <a:ext cx="3822192" cy="3459480"/>
          </a:xfrm>
        </p:spPr>
        <p:txBody>
          <a:bodyPr/>
          <a:lstStyle/>
          <a:p>
            <a:r>
              <a:rPr lang="en-US" dirty="0"/>
              <a:t>1852</a:t>
            </a:r>
          </a:p>
          <a:p>
            <a:pPr lvl="1"/>
            <a:r>
              <a:rPr lang="en-US" dirty="0"/>
              <a:t>Sultan names France “protector”</a:t>
            </a:r>
          </a:p>
          <a:p>
            <a:pPr lvl="1"/>
            <a:r>
              <a:rPr lang="en-US" dirty="0"/>
              <a:t>Russia invades Ottoman Empire</a:t>
            </a:r>
          </a:p>
          <a:p>
            <a:pPr lvl="1"/>
            <a:r>
              <a:rPr lang="en-US" dirty="0"/>
              <a:t>France and Britain support Ottomans</a:t>
            </a:r>
          </a:p>
          <a:p>
            <a:pPr lvl="1"/>
            <a:r>
              <a:rPr lang="en-US" dirty="0"/>
              <a:t>Creates suspicion of Russia in Europe</a:t>
            </a:r>
          </a:p>
        </p:txBody>
      </p:sp>
    </p:spTree>
    <p:extLst>
      <p:ext uri="{BB962C8B-B14F-4D97-AF65-F5344CB8AC3E}">
        <p14:creationId xmlns:p14="http://schemas.microsoft.com/office/powerpoint/2010/main" val="121449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2057400"/>
            <a:ext cx="3822192" cy="3764280"/>
          </a:xfrm>
        </p:spPr>
        <p:txBody>
          <a:bodyPr>
            <a:normAutofit lnSpcReduction="10000"/>
          </a:bodyPr>
          <a:lstStyle/>
          <a:p>
            <a:r>
              <a:rPr lang="en-US" dirty="0"/>
              <a:t>Transition to modern warfare</a:t>
            </a:r>
          </a:p>
          <a:p>
            <a:pPr lvl="1"/>
            <a:r>
              <a:rPr lang="en-US" dirty="0"/>
              <a:t>Cavalry destroyed by modern weapons</a:t>
            </a:r>
          </a:p>
          <a:p>
            <a:pPr lvl="1"/>
            <a:r>
              <a:rPr lang="en-US" dirty="0"/>
              <a:t>International career soldiers</a:t>
            </a:r>
          </a:p>
          <a:p>
            <a:r>
              <a:rPr lang="en-US" dirty="0"/>
              <a:t>1</a:t>
            </a:r>
            <a:r>
              <a:rPr lang="en-US" baseline="30000" dirty="0"/>
              <a:t>st</a:t>
            </a:r>
            <a:r>
              <a:rPr lang="en-US" dirty="0"/>
              <a:t> time newspapers garnered support from public</a:t>
            </a:r>
          </a:p>
          <a:p>
            <a:pPr lvl="1"/>
            <a:r>
              <a:rPr lang="en-US" dirty="0"/>
              <a:t>Created war celebrities</a:t>
            </a:r>
          </a:p>
          <a:p>
            <a:pPr lvl="1"/>
            <a:endParaRPr lang="en-US" dirty="0"/>
          </a:p>
        </p:txBody>
      </p:sp>
      <p:sp>
        <p:nvSpPr>
          <p:cNvPr id="4" name="Content Placeholder 3"/>
          <p:cNvSpPr>
            <a:spLocks noGrp="1"/>
          </p:cNvSpPr>
          <p:nvPr>
            <p:ph sz="quarter" idx="14"/>
          </p:nvPr>
        </p:nvSpPr>
        <p:spPr>
          <a:xfrm>
            <a:off x="5245608" y="2026920"/>
            <a:ext cx="3822192" cy="3535680"/>
          </a:xfrm>
        </p:spPr>
        <p:txBody>
          <a:bodyPr/>
          <a:lstStyle/>
          <a:p>
            <a:r>
              <a:rPr lang="en-US" dirty="0"/>
              <a:t>Florence Nightingale</a:t>
            </a:r>
          </a:p>
          <a:p>
            <a:pPr lvl="1"/>
            <a:r>
              <a:rPr lang="en-US" dirty="0"/>
              <a:t>Sanitary hospitals</a:t>
            </a:r>
          </a:p>
          <a:p>
            <a:pPr lvl="1"/>
            <a:r>
              <a:rPr lang="en-US" dirty="0"/>
              <a:t>Wash bed linens and hands</a:t>
            </a:r>
          </a:p>
          <a:p>
            <a:pPr lvl="1"/>
            <a:r>
              <a:rPr lang="en-US" dirty="0"/>
              <a:t>Decreased the number of deaths due to infection and bleeding</a:t>
            </a:r>
          </a:p>
          <a:p>
            <a:pPr lvl="1"/>
            <a:endParaRPr lang="en-US" dirty="0"/>
          </a:p>
        </p:txBody>
      </p:sp>
      <p:pic>
        <p:nvPicPr>
          <p:cNvPr id="5122" name="Picture 2" descr="http://himetop.wdfiles.com/local--files/florence-nightingale/Nighting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962400"/>
            <a:ext cx="1552575" cy="21560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The Crimean War</a:t>
            </a:r>
          </a:p>
        </p:txBody>
      </p:sp>
    </p:spTree>
    <p:extLst>
      <p:ext uri="{BB962C8B-B14F-4D97-AF65-F5344CB8AC3E}">
        <p14:creationId xmlns:p14="http://schemas.microsoft.com/office/powerpoint/2010/main" val="1343740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25p6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83" y="0"/>
            <a:ext cx="9900167"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2" hidden="1"/>
          <p:cNvSpPr>
            <a:spLocks noGrp="1" noChangeArrowheads="1"/>
          </p:cNvSpPr>
          <p:nvPr>
            <p:ph type="title"/>
          </p:nvPr>
        </p:nvSpPr>
        <p:spPr/>
        <p:txBody>
          <a:bodyPr/>
          <a:lstStyle/>
          <a:p>
            <a:endParaRPr lang="en-US" altLang="en-US"/>
          </a:p>
        </p:txBody>
      </p:sp>
      <p:sp>
        <p:nvSpPr>
          <p:cNvPr id="15363" name="Rectangle 3"/>
          <p:cNvSpPr>
            <a:spLocks noChangeArrowheads="1"/>
          </p:cNvSpPr>
          <p:nvPr/>
        </p:nvSpPr>
        <p:spPr bwMode="auto">
          <a:xfrm>
            <a:off x="8978217" y="6584950"/>
            <a:ext cx="165783" cy="2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charset="0"/>
                <a:cs typeface="Arial" charset="0"/>
              </a:defRPr>
            </a:lvl1pPr>
            <a:lvl2pPr marL="409575" defTabSz="820738">
              <a:defRPr>
                <a:solidFill>
                  <a:schemeClr val="tx1"/>
                </a:solidFill>
                <a:latin typeface="Arial" charset="0"/>
                <a:cs typeface="Arial" charset="0"/>
              </a:defRPr>
            </a:lvl2pPr>
            <a:lvl3pPr marL="820738" defTabSz="820738">
              <a:defRPr>
                <a:solidFill>
                  <a:schemeClr val="tx1"/>
                </a:solidFill>
                <a:latin typeface="Arial" charset="0"/>
                <a:cs typeface="Arial" charset="0"/>
              </a:defRPr>
            </a:lvl3pPr>
            <a:lvl4pPr marL="1230313" defTabSz="820738">
              <a:defRPr>
                <a:solidFill>
                  <a:schemeClr val="tx1"/>
                </a:solidFill>
                <a:latin typeface="Arial" charset="0"/>
                <a:cs typeface="Arial" charset="0"/>
              </a:defRPr>
            </a:lvl4pPr>
            <a:lvl5pPr marL="1641475" defTabSz="820738">
              <a:defRPr>
                <a:solidFill>
                  <a:schemeClr val="tx1"/>
                </a:solidFill>
                <a:latin typeface="Arial" charset="0"/>
                <a:cs typeface="Arial" charset="0"/>
              </a:defRPr>
            </a:lvl5pPr>
            <a:lvl6pPr marL="2098675" defTabSz="820738" fontAlgn="base">
              <a:spcBef>
                <a:spcPct val="0"/>
              </a:spcBef>
              <a:spcAft>
                <a:spcPct val="0"/>
              </a:spcAft>
              <a:defRPr>
                <a:solidFill>
                  <a:schemeClr val="tx1"/>
                </a:solidFill>
                <a:latin typeface="Arial" charset="0"/>
                <a:cs typeface="Arial" charset="0"/>
              </a:defRPr>
            </a:lvl6pPr>
            <a:lvl7pPr marL="2555875" defTabSz="820738" fontAlgn="base">
              <a:spcBef>
                <a:spcPct val="0"/>
              </a:spcBef>
              <a:spcAft>
                <a:spcPct val="0"/>
              </a:spcAft>
              <a:defRPr>
                <a:solidFill>
                  <a:schemeClr val="tx1"/>
                </a:solidFill>
                <a:latin typeface="Arial" charset="0"/>
                <a:cs typeface="Arial" charset="0"/>
              </a:defRPr>
            </a:lvl7pPr>
            <a:lvl8pPr marL="3013075" defTabSz="820738" fontAlgn="base">
              <a:spcBef>
                <a:spcPct val="0"/>
              </a:spcBef>
              <a:spcAft>
                <a:spcPct val="0"/>
              </a:spcAft>
              <a:defRPr>
                <a:solidFill>
                  <a:schemeClr val="tx1"/>
                </a:solidFill>
                <a:latin typeface="Arial" charset="0"/>
                <a:cs typeface="Arial" charset="0"/>
              </a:defRPr>
            </a:lvl8pPr>
            <a:lvl9pPr marL="3470275" defTabSz="820738" fontAlgn="base">
              <a:spcBef>
                <a:spcPct val="0"/>
              </a:spcBef>
              <a:spcAft>
                <a:spcPct val="0"/>
              </a:spcAft>
              <a:defRPr>
                <a:solidFill>
                  <a:schemeClr val="tx1"/>
                </a:solidFill>
                <a:latin typeface="Arial" charset="0"/>
                <a:cs typeface="Arial" charset="0"/>
              </a:defRPr>
            </a:lvl9pPr>
          </a:lstStyle>
          <a:p>
            <a:pPr algn="r" eaLnBrk="0" hangingPunct="0"/>
            <a:endParaRPr lang="en-US" altLang="en-US" sz="1200" b="1" dirty="0"/>
          </a:p>
        </p:txBody>
      </p:sp>
    </p:spTree>
    <p:extLst>
      <p:ext uri="{BB962C8B-B14F-4D97-AF65-F5344CB8AC3E}">
        <p14:creationId xmlns:p14="http://schemas.microsoft.com/office/powerpoint/2010/main" val="3995596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Russian Empire</a:t>
            </a:r>
          </a:p>
        </p:txBody>
      </p:sp>
      <p:pic>
        <p:nvPicPr>
          <p:cNvPr id="7170" name="Picture 2" descr="https://russianculture.files.wordpress.com/2010/11/61926583_1280045981_sen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971800"/>
            <a:ext cx="5867400" cy="335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48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Land Empires</a:t>
            </a:r>
          </a:p>
        </p:txBody>
      </p:sp>
      <p:sp>
        <p:nvSpPr>
          <p:cNvPr id="5" name="Text Placeholder 4"/>
          <p:cNvSpPr>
            <a:spLocks noGrp="1"/>
          </p:cNvSpPr>
          <p:nvPr>
            <p:ph type="body" idx="1"/>
          </p:nvPr>
        </p:nvSpPr>
        <p:spPr/>
        <p:txBody>
          <a:bodyPr/>
          <a:lstStyle/>
          <a:p>
            <a:r>
              <a:rPr lang="en-US" dirty="0"/>
              <a:t>1800-1870</a:t>
            </a:r>
          </a:p>
        </p:txBody>
      </p:sp>
    </p:spTree>
    <p:extLst>
      <p:ext uri="{BB962C8B-B14F-4D97-AF65-F5344CB8AC3E}">
        <p14:creationId xmlns:p14="http://schemas.microsoft.com/office/powerpoint/2010/main" val="4115683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a:t>
            </a:r>
          </a:p>
        </p:txBody>
      </p:sp>
      <p:sp>
        <p:nvSpPr>
          <p:cNvPr id="3" name="Content Placeholder 2"/>
          <p:cNvSpPr>
            <a:spLocks noGrp="1"/>
          </p:cNvSpPr>
          <p:nvPr>
            <p:ph sz="quarter" idx="13"/>
          </p:nvPr>
        </p:nvSpPr>
        <p:spPr>
          <a:xfrm>
            <a:off x="685800" y="1981200"/>
            <a:ext cx="3803904" cy="4724400"/>
          </a:xfrm>
        </p:spPr>
        <p:txBody>
          <a:bodyPr/>
          <a:lstStyle/>
          <a:p>
            <a:r>
              <a:rPr lang="en-US" dirty="0"/>
              <a:t>Agriculturally based</a:t>
            </a:r>
          </a:p>
          <a:p>
            <a:pPr lvl="1"/>
            <a:r>
              <a:rPr lang="en-US" dirty="0"/>
              <a:t>No middle class</a:t>
            </a:r>
          </a:p>
          <a:p>
            <a:pPr lvl="1"/>
            <a:r>
              <a:rPr lang="en-US" dirty="0"/>
              <a:t>Tsar</a:t>
            </a:r>
          </a:p>
          <a:p>
            <a:pPr lvl="1"/>
            <a:r>
              <a:rPr lang="en-US" dirty="0"/>
              <a:t>Elite</a:t>
            </a:r>
          </a:p>
          <a:p>
            <a:pPr lvl="1"/>
            <a:r>
              <a:rPr lang="en-US" dirty="0"/>
              <a:t>Unfree serfs</a:t>
            </a:r>
          </a:p>
          <a:p>
            <a:pPr lvl="1"/>
            <a:r>
              <a:rPr lang="en-US" dirty="0"/>
              <a:t>Majority live in rural areas</a:t>
            </a:r>
          </a:p>
          <a:p>
            <a:r>
              <a:rPr lang="en-US" dirty="0"/>
              <a:t>1817: better roads appear</a:t>
            </a:r>
          </a:p>
          <a:p>
            <a:r>
              <a:rPr lang="en-US" dirty="0"/>
              <a:t>1843: steam transportation</a:t>
            </a:r>
          </a:p>
          <a:p>
            <a:pPr lvl="1"/>
            <a:endParaRPr lang="en-US" dirty="0"/>
          </a:p>
        </p:txBody>
      </p:sp>
      <p:sp>
        <p:nvSpPr>
          <p:cNvPr id="4" name="Content Placeholder 3"/>
          <p:cNvSpPr>
            <a:spLocks noGrp="1"/>
          </p:cNvSpPr>
          <p:nvPr>
            <p:ph sz="quarter" idx="14"/>
          </p:nvPr>
        </p:nvSpPr>
        <p:spPr>
          <a:xfrm>
            <a:off x="4645151" y="1981200"/>
            <a:ext cx="3803904" cy="4724400"/>
          </a:xfrm>
        </p:spPr>
        <p:txBody>
          <a:bodyPr>
            <a:normAutofit lnSpcReduction="10000"/>
          </a:bodyPr>
          <a:lstStyle/>
          <a:p>
            <a:r>
              <a:rPr lang="en-US" dirty="0"/>
              <a:t>1837: first RR</a:t>
            </a:r>
          </a:p>
          <a:p>
            <a:pPr lvl="1"/>
            <a:r>
              <a:rPr lang="en-US" dirty="0"/>
              <a:t>Connect St. Petersburg w/ summer palace of Nicholas I</a:t>
            </a:r>
          </a:p>
          <a:p>
            <a:pPr lvl="1"/>
            <a:r>
              <a:rPr lang="en-US" dirty="0"/>
              <a:t>Finally connects to Moscow</a:t>
            </a:r>
          </a:p>
          <a:p>
            <a:r>
              <a:rPr lang="en-US" dirty="0"/>
              <a:t>Limited interest in industry</a:t>
            </a:r>
          </a:p>
          <a:p>
            <a:pPr lvl="1"/>
            <a:r>
              <a:rPr lang="en-US" dirty="0"/>
              <a:t>Nicholas I fears rebellion</a:t>
            </a:r>
          </a:p>
          <a:p>
            <a:r>
              <a:rPr lang="en-US" dirty="0"/>
              <a:t>Military technology</a:t>
            </a:r>
          </a:p>
          <a:p>
            <a:pPr lvl="1"/>
            <a:r>
              <a:rPr lang="en-US" dirty="0"/>
              <a:t>Obsolete weapons</a:t>
            </a:r>
          </a:p>
          <a:p>
            <a:pPr lvl="1"/>
            <a:r>
              <a:rPr lang="en-US" dirty="0"/>
              <a:t>No transportation</a:t>
            </a:r>
          </a:p>
        </p:txBody>
      </p:sp>
    </p:spTree>
    <p:extLst>
      <p:ext uri="{BB962C8B-B14F-4D97-AF65-F5344CB8AC3E}">
        <p14:creationId xmlns:p14="http://schemas.microsoft.com/office/powerpoint/2010/main" val="3854836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Russophobia</a:t>
            </a:r>
            <a:endParaRPr lang="en-US" dirty="0"/>
          </a:p>
        </p:txBody>
      </p:sp>
      <p:sp>
        <p:nvSpPr>
          <p:cNvPr id="3" name="Content Placeholder 2"/>
          <p:cNvSpPr>
            <a:spLocks noGrp="1"/>
          </p:cNvSpPr>
          <p:nvPr>
            <p:ph sz="quarter" idx="13"/>
          </p:nvPr>
        </p:nvSpPr>
        <p:spPr/>
        <p:txBody>
          <a:bodyPr/>
          <a:lstStyle/>
          <a:p>
            <a:r>
              <a:rPr lang="en-US" dirty="0"/>
              <a:t>Russia looks more like Europe than Ottoman Empire</a:t>
            </a:r>
          </a:p>
          <a:p>
            <a:r>
              <a:rPr lang="en-US" dirty="0"/>
              <a:t>West fears Russia is a competitor for power in the East</a:t>
            </a:r>
          </a:p>
          <a:p>
            <a:pPr lvl="1"/>
            <a:r>
              <a:rPr lang="en-US" dirty="0"/>
              <a:t>Threat to British India</a:t>
            </a:r>
          </a:p>
          <a:p>
            <a:pPr lvl="1"/>
            <a:endParaRPr lang="en-US" dirty="0"/>
          </a:p>
          <a:p>
            <a:endParaRPr lang="en-US" dirty="0"/>
          </a:p>
        </p:txBody>
      </p:sp>
      <p:sp>
        <p:nvSpPr>
          <p:cNvPr id="4" name="Content Placeholder 3"/>
          <p:cNvSpPr>
            <a:spLocks noGrp="1"/>
          </p:cNvSpPr>
          <p:nvPr>
            <p:ph sz="quarter" idx="14"/>
          </p:nvPr>
        </p:nvSpPr>
        <p:spPr>
          <a:xfrm>
            <a:off x="4645151" y="2240280"/>
            <a:ext cx="3803904" cy="4389120"/>
          </a:xfrm>
        </p:spPr>
        <p:txBody>
          <a:bodyPr>
            <a:normAutofit lnSpcReduction="10000"/>
          </a:bodyPr>
          <a:lstStyle/>
          <a:p>
            <a:r>
              <a:rPr lang="en-US" dirty="0" err="1"/>
              <a:t>Slavophiles</a:t>
            </a:r>
            <a:endParaRPr lang="en-US" dirty="0"/>
          </a:p>
          <a:p>
            <a:pPr lvl="1"/>
            <a:r>
              <a:rPr lang="en-US" dirty="0"/>
              <a:t>Opposed reform</a:t>
            </a:r>
          </a:p>
          <a:p>
            <a:pPr lvl="1"/>
            <a:r>
              <a:rPr lang="en-US" dirty="0"/>
              <a:t>Foundation of Russian society</a:t>
            </a:r>
          </a:p>
          <a:p>
            <a:pPr lvl="2"/>
            <a:r>
              <a:rPr lang="en-US" dirty="0"/>
              <a:t>Orthodox faith</a:t>
            </a:r>
          </a:p>
          <a:p>
            <a:pPr lvl="2"/>
            <a:r>
              <a:rPr lang="en-US" dirty="0"/>
              <a:t>Peasant life</a:t>
            </a:r>
          </a:p>
          <a:p>
            <a:pPr lvl="2"/>
            <a:r>
              <a:rPr lang="en-US" dirty="0"/>
              <a:t>Absolute rule of tsar</a:t>
            </a:r>
          </a:p>
          <a:p>
            <a:pPr lvl="1"/>
            <a:r>
              <a:rPr lang="en-US" dirty="0"/>
              <a:t>Pan-Slavism</a:t>
            </a:r>
          </a:p>
          <a:p>
            <a:pPr lvl="2"/>
            <a:r>
              <a:rPr lang="en-US" dirty="0"/>
              <a:t>Militant political doctrine</a:t>
            </a:r>
          </a:p>
          <a:p>
            <a:pPr lvl="2"/>
            <a:r>
              <a:rPr lang="en-US" dirty="0"/>
              <a:t>Unity of Slavic peoples</a:t>
            </a:r>
          </a:p>
        </p:txBody>
      </p:sp>
    </p:spTree>
    <p:extLst>
      <p:ext uri="{BB962C8B-B14F-4D97-AF65-F5344CB8AC3E}">
        <p14:creationId xmlns:p14="http://schemas.microsoft.com/office/powerpoint/2010/main" val="2472968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18</a:t>
            </a:r>
            <a:r>
              <a:rPr lang="en-US" baseline="30000" dirty="0"/>
              <a:t>th</a:t>
            </a:r>
            <a:r>
              <a:rPr lang="en-US" dirty="0"/>
              <a:t> Century: expand east to Pacific Ocean</a:t>
            </a:r>
          </a:p>
          <a:p>
            <a:r>
              <a:rPr lang="en-US" dirty="0"/>
              <a:t>19</a:t>
            </a:r>
            <a:r>
              <a:rPr lang="en-US" baseline="30000" dirty="0"/>
              <a:t>th</a:t>
            </a:r>
            <a:r>
              <a:rPr lang="en-US" dirty="0"/>
              <a:t> Century: expand south</a:t>
            </a:r>
          </a:p>
          <a:p>
            <a:pPr lvl="1"/>
            <a:r>
              <a:rPr lang="en-US" dirty="0"/>
              <a:t>Southern lands not technologically advanced</a:t>
            </a:r>
          </a:p>
          <a:p>
            <a:pPr lvl="1"/>
            <a:r>
              <a:rPr lang="en-US" dirty="0"/>
              <a:t>Vladivostok established as military outpost and naval port</a:t>
            </a:r>
          </a:p>
          <a:p>
            <a:pPr lvl="1"/>
            <a:r>
              <a:rPr lang="en-US" dirty="0"/>
              <a:t>Georgia, Azerbaijan, Armenia, Chechnya, Abkhazia, Dagestan conquered</a:t>
            </a:r>
          </a:p>
          <a:p>
            <a:endParaRPr lang="en-US" dirty="0"/>
          </a:p>
        </p:txBody>
      </p:sp>
      <p:sp>
        <p:nvSpPr>
          <p:cNvPr id="2" name="Title 1"/>
          <p:cNvSpPr>
            <a:spLocks noGrp="1"/>
          </p:cNvSpPr>
          <p:nvPr>
            <p:ph type="title"/>
          </p:nvPr>
        </p:nvSpPr>
        <p:spPr/>
        <p:txBody>
          <a:bodyPr/>
          <a:lstStyle/>
          <a:p>
            <a:r>
              <a:rPr lang="en-US" dirty="0"/>
              <a:t>Russian Expansion</a:t>
            </a:r>
          </a:p>
        </p:txBody>
      </p:sp>
    </p:spTree>
    <p:extLst>
      <p:ext uri="{BB962C8B-B14F-4D97-AF65-F5344CB8AC3E}">
        <p14:creationId xmlns:p14="http://schemas.microsoft.com/office/powerpoint/2010/main" val="2430249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7410" name="Picture 2" descr="http://upload.wikimedia.org/wikipedia/commons/9/9c/Russia_1533-189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0" y="199315"/>
            <a:ext cx="9171709" cy="650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486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December 1825: Alexander I dies</a:t>
            </a:r>
          </a:p>
          <a:p>
            <a:pPr lvl="1"/>
            <a:r>
              <a:rPr lang="en-US" dirty="0"/>
              <a:t>Names younger son, Nicholas, as heir</a:t>
            </a:r>
          </a:p>
          <a:p>
            <a:pPr lvl="1"/>
            <a:r>
              <a:rPr lang="en-US" dirty="0"/>
              <a:t>Reformist military officers attempt to take over government</a:t>
            </a:r>
          </a:p>
          <a:p>
            <a:pPr lvl="1"/>
            <a:r>
              <a:rPr lang="en-US" dirty="0"/>
              <a:t>Protesters are killed by gunfire</a:t>
            </a:r>
          </a:p>
          <a:p>
            <a:pPr lvl="1"/>
            <a:r>
              <a:rPr lang="en-US" dirty="0"/>
              <a:t>Nicholas I ignores call for reform</a:t>
            </a:r>
          </a:p>
          <a:p>
            <a:pPr lvl="1"/>
            <a:endParaRPr lang="en-US" dirty="0"/>
          </a:p>
        </p:txBody>
      </p:sp>
      <p:sp>
        <p:nvSpPr>
          <p:cNvPr id="3" name="Title 2"/>
          <p:cNvSpPr>
            <a:spLocks noGrp="1"/>
          </p:cNvSpPr>
          <p:nvPr>
            <p:ph type="title"/>
          </p:nvPr>
        </p:nvSpPr>
        <p:spPr/>
        <p:txBody>
          <a:bodyPr/>
          <a:lstStyle/>
          <a:p>
            <a:r>
              <a:rPr lang="en-US" dirty="0"/>
              <a:t>Decembrist Revolt </a:t>
            </a:r>
          </a:p>
        </p:txBody>
      </p:sp>
    </p:spTree>
    <p:extLst>
      <p:ext uri="{BB962C8B-B14F-4D97-AF65-F5344CB8AC3E}">
        <p14:creationId xmlns:p14="http://schemas.microsoft.com/office/powerpoint/2010/main" val="1015065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Qing Empire</a:t>
            </a:r>
          </a:p>
        </p:txBody>
      </p:sp>
      <p:pic>
        <p:nvPicPr>
          <p:cNvPr id="18434" name="Picture 2" descr="http://upload.wikimedia.org/wikipedia/commons/d/db/Sun_Wen_Red_Chamber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2286000"/>
            <a:ext cx="65627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509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Population strain</a:t>
            </a:r>
          </a:p>
          <a:p>
            <a:r>
              <a:rPr lang="en-US" dirty="0"/>
              <a:t>Government take over of land</a:t>
            </a:r>
          </a:p>
          <a:p>
            <a:r>
              <a:rPr lang="en-US" dirty="0"/>
              <a:t>Localized policing due to corrupt officials</a:t>
            </a:r>
          </a:p>
          <a:p>
            <a:r>
              <a:rPr lang="en-US" dirty="0"/>
              <a:t>White Lotus Rebellion</a:t>
            </a:r>
          </a:p>
          <a:p>
            <a:pPr lvl="1"/>
            <a:r>
              <a:rPr lang="en-US" dirty="0"/>
              <a:t>1794-1804</a:t>
            </a:r>
          </a:p>
          <a:p>
            <a:pPr lvl="1"/>
            <a:r>
              <a:rPr lang="en-US" dirty="0"/>
              <a:t>Wanted to overthrow the Manchu Qing Dynasty</a:t>
            </a:r>
          </a:p>
          <a:p>
            <a:pPr lvl="1"/>
            <a:r>
              <a:rPr lang="en-US" dirty="0"/>
              <a:t>Return of the Ming and Buddha</a:t>
            </a:r>
          </a:p>
          <a:p>
            <a:pPr lvl="1"/>
            <a:endParaRPr lang="en-US" dirty="0"/>
          </a:p>
        </p:txBody>
      </p:sp>
      <p:sp>
        <p:nvSpPr>
          <p:cNvPr id="2" name="Title 1"/>
          <p:cNvSpPr>
            <a:spLocks noGrp="1"/>
          </p:cNvSpPr>
          <p:nvPr>
            <p:ph type="title"/>
          </p:nvPr>
        </p:nvSpPr>
        <p:spPr/>
        <p:txBody>
          <a:bodyPr/>
          <a:lstStyle/>
          <a:p>
            <a:r>
              <a:rPr lang="en-US" dirty="0"/>
              <a:t>Unrest</a:t>
            </a:r>
          </a:p>
        </p:txBody>
      </p:sp>
    </p:spTree>
    <p:extLst>
      <p:ext uri="{BB962C8B-B14F-4D97-AF65-F5344CB8AC3E}">
        <p14:creationId xmlns:p14="http://schemas.microsoft.com/office/powerpoint/2010/main" val="1555280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Opium War</a:t>
            </a:r>
          </a:p>
        </p:txBody>
      </p:sp>
      <p:sp>
        <p:nvSpPr>
          <p:cNvPr id="4" name="Content Placeholder 3"/>
          <p:cNvSpPr>
            <a:spLocks noGrp="1"/>
          </p:cNvSpPr>
          <p:nvPr>
            <p:ph sz="quarter" idx="14"/>
          </p:nvPr>
        </p:nvSpPr>
        <p:spPr>
          <a:xfrm>
            <a:off x="4645150" y="2057400"/>
            <a:ext cx="4194049" cy="4724400"/>
          </a:xfrm>
        </p:spPr>
        <p:txBody>
          <a:bodyPr>
            <a:normAutofit lnSpcReduction="10000"/>
          </a:bodyPr>
          <a:lstStyle/>
          <a:p>
            <a:r>
              <a:rPr lang="en-US" dirty="0"/>
              <a:t>Highly addictive drug (poppy seeds)</a:t>
            </a:r>
          </a:p>
          <a:p>
            <a:r>
              <a:rPr lang="en-US" dirty="0"/>
              <a:t>1729: Qing passed laws banning opium</a:t>
            </a:r>
          </a:p>
          <a:p>
            <a:r>
              <a:rPr lang="en-US" dirty="0"/>
              <a:t>1800: Amount of smuggled opium reaches 4000 chests</a:t>
            </a:r>
          </a:p>
          <a:p>
            <a:pPr lvl="1"/>
            <a:r>
              <a:rPr lang="en-US" dirty="0"/>
              <a:t>British India</a:t>
            </a:r>
          </a:p>
          <a:p>
            <a:pPr lvl="1"/>
            <a:r>
              <a:rPr lang="en-US" dirty="0"/>
              <a:t>Silver acquired fuels Industrial Revolution </a:t>
            </a:r>
          </a:p>
          <a:p>
            <a:r>
              <a:rPr lang="en-US" dirty="0"/>
              <a:t>Entire population affected by opium addiction by 1830s</a:t>
            </a:r>
          </a:p>
          <a:p>
            <a:pPr lvl="1"/>
            <a:endParaRPr lang="en-US" dirty="0"/>
          </a:p>
          <a:p>
            <a:endParaRPr lang="en-US" dirty="0"/>
          </a:p>
        </p:txBody>
      </p:sp>
      <p:pic>
        <p:nvPicPr>
          <p:cNvPr id="19460" name="Picture 4" descr="http://ocw.mit.edu/ans7870/21f/21f.027/opium_wars_01/image/map_OpRout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2200"/>
            <a:ext cx="42195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936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b/b6/Opium_imports_into_China_1650-1880_EN.svg/350px-Opium_imports_into_China_1650-1880_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95400"/>
            <a:ext cx="8933787"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86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Opium Response </a:t>
            </a:r>
          </a:p>
        </p:txBody>
      </p:sp>
      <p:sp>
        <p:nvSpPr>
          <p:cNvPr id="4" name="Text Placeholder 3"/>
          <p:cNvSpPr>
            <a:spLocks noGrp="1"/>
          </p:cNvSpPr>
          <p:nvPr>
            <p:ph type="body" idx="1"/>
          </p:nvPr>
        </p:nvSpPr>
        <p:spPr>
          <a:xfrm>
            <a:off x="1051560" y="1676400"/>
            <a:ext cx="3442446" cy="658368"/>
          </a:xfrm>
        </p:spPr>
        <p:txBody>
          <a:bodyPr/>
          <a:lstStyle/>
          <a:p>
            <a:r>
              <a:rPr lang="en-US" dirty="0"/>
              <a:t>China</a:t>
            </a:r>
          </a:p>
        </p:txBody>
      </p:sp>
      <p:sp>
        <p:nvSpPr>
          <p:cNvPr id="3" name="Content Placeholder 2"/>
          <p:cNvSpPr>
            <a:spLocks noGrp="1"/>
          </p:cNvSpPr>
          <p:nvPr>
            <p:ph sz="half" idx="2"/>
          </p:nvPr>
        </p:nvSpPr>
        <p:spPr>
          <a:xfrm>
            <a:off x="688488" y="2362200"/>
            <a:ext cx="3803904" cy="4267200"/>
          </a:xfrm>
        </p:spPr>
        <p:txBody>
          <a:bodyPr>
            <a:normAutofit/>
          </a:bodyPr>
          <a:lstStyle/>
          <a:p>
            <a:r>
              <a:rPr lang="en-US" dirty="0"/>
              <a:t>Government: tax it and create a government monopoly or ban it?</a:t>
            </a:r>
          </a:p>
          <a:p>
            <a:pPr marL="365760" lvl="1">
              <a:buFont typeface="Wingdings" pitchFamily="2" charset="2"/>
              <a:buChar char=""/>
            </a:pPr>
            <a:r>
              <a:rPr lang="en-US" dirty="0"/>
              <a:t>Li </a:t>
            </a:r>
            <a:r>
              <a:rPr lang="en-US" dirty="0" err="1"/>
              <a:t>Tse</a:t>
            </a:r>
            <a:r>
              <a:rPr lang="en-US" dirty="0"/>
              <a:t>-Hsu</a:t>
            </a:r>
          </a:p>
          <a:p>
            <a:pPr lvl="1"/>
            <a:r>
              <a:rPr lang="en-US" dirty="0"/>
              <a:t>Sent to end opium trade</a:t>
            </a:r>
          </a:p>
          <a:p>
            <a:pPr lvl="1"/>
            <a:r>
              <a:rPr lang="en-US" dirty="0"/>
              <a:t>1838-1839</a:t>
            </a:r>
          </a:p>
          <a:p>
            <a:pPr lvl="1"/>
            <a:r>
              <a:rPr lang="en-US" dirty="0"/>
              <a:t>Canton (Guangzhou)</a:t>
            </a:r>
          </a:p>
          <a:p>
            <a:pPr lvl="1"/>
            <a:r>
              <a:rPr lang="en-US" dirty="0"/>
              <a:t>Arrests addicts and dealers</a:t>
            </a:r>
          </a:p>
          <a:p>
            <a:pPr lvl="1"/>
            <a:r>
              <a:rPr lang="en-US" dirty="0"/>
              <a:t>Forces foreign merchants to end trade</a:t>
            </a:r>
          </a:p>
        </p:txBody>
      </p:sp>
      <p:sp>
        <p:nvSpPr>
          <p:cNvPr id="5" name="Text Placeholder 4"/>
          <p:cNvSpPr>
            <a:spLocks noGrp="1"/>
          </p:cNvSpPr>
          <p:nvPr>
            <p:ph type="body" sz="quarter" idx="3"/>
          </p:nvPr>
        </p:nvSpPr>
        <p:spPr>
          <a:xfrm>
            <a:off x="5105400" y="1676400"/>
            <a:ext cx="3447288" cy="658368"/>
          </a:xfrm>
        </p:spPr>
        <p:txBody>
          <a:bodyPr/>
          <a:lstStyle/>
          <a:p>
            <a:r>
              <a:rPr lang="en-US" dirty="0"/>
              <a:t>England</a:t>
            </a:r>
          </a:p>
        </p:txBody>
      </p:sp>
      <p:sp>
        <p:nvSpPr>
          <p:cNvPr id="6" name="Content Placeholder 5"/>
          <p:cNvSpPr>
            <a:spLocks noGrp="1"/>
          </p:cNvSpPr>
          <p:nvPr>
            <p:ph sz="quarter" idx="4"/>
          </p:nvPr>
        </p:nvSpPr>
        <p:spPr>
          <a:xfrm>
            <a:off x="4645026" y="2438400"/>
            <a:ext cx="3799728" cy="4191000"/>
          </a:xfrm>
        </p:spPr>
        <p:txBody>
          <a:bodyPr>
            <a:normAutofit fontScale="92500"/>
          </a:bodyPr>
          <a:lstStyle/>
          <a:p>
            <a:r>
              <a:rPr lang="en-US" dirty="0"/>
              <a:t>Refusal to accept ban</a:t>
            </a:r>
          </a:p>
          <a:p>
            <a:pPr lvl="1"/>
            <a:r>
              <a:rPr lang="en-US" dirty="0"/>
              <a:t>Affected England’s economic well-being</a:t>
            </a:r>
          </a:p>
          <a:p>
            <a:pPr lvl="1"/>
            <a:r>
              <a:rPr lang="en-US" dirty="0"/>
              <a:t>Sent navy to China for war</a:t>
            </a:r>
          </a:p>
          <a:p>
            <a:r>
              <a:rPr lang="en-US" dirty="0"/>
              <a:t>Superiority of British military</a:t>
            </a:r>
          </a:p>
          <a:p>
            <a:pPr lvl="1"/>
            <a:r>
              <a:rPr lang="en-US" dirty="0"/>
              <a:t>Modern weapons</a:t>
            </a:r>
          </a:p>
          <a:p>
            <a:pPr lvl="1"/>
            <a:r>
              <a:rPr lang="en-US" dirty="0"/>
              <a:t>Chinese </a:t>
            </a:r>
            <a:r>
              <a:rPr lang="en-US" dirty="0" err="1"/>
              <a:t>Bannermen</a:t>
            </a:r>
            <a:r>
              <a:rPr lang="en-US" dirty="0"/>
              <a:t> were hereditary soldiers similar to Ottoman Janissaries</a:t>
            </a:r>
          </a:p>
          <a:p>
            <a:pPr lvl="1"/>
            <a:r>
              <a:rPr lang="en-US" dirty="0"/>
              <a:t>No Chinese navy</a:t>
            </a:r>
          </a:p>
        </p:txBody>
      </p:sp>
    </p:spTree>
    <p:extLst>
      <p:ext uri="{BB962C8B-B14F-4D97-AF65-F5344CB8AC3E}">
        <p14:creationId xmlns:p14="http://schemas.microsoft.com/office/powerpoint/2010/main" val="44471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The Ottoman Empire </a:t>
            </a:r>
          </a:p>
        </p:txBody>
      </p:sp>
      <p:pic>
        <p:nvPicPr>
          <p:cNvPr id="1026" name="Picture 2" descr="http://upload.wikimedia.org/wikipedia/commons/thumb/2/2b/Osmanli-nisani.svg/640px-Osmanli-nisani.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09800"/>
            <a:ext cx="3609975" cy="428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230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1200"/>
            <a:ext cx="7745505" cy="4495799"/>
          </a:xfrm>
        </p:spPr>
        <p:txBody>
          <a:bodyPr/>
          <a:lstStyle/>
          <a:p>
            <a:r>
              <a:rPr lang="en-US" dirty="0"/>
              <a:t>Ended Canton system </a:t>
            </a:r>
          </a:p>
          <a:p>
            <a:pPr lvl="1"/>
            <a:r>
              <a:rPr lang="en-US" dirty="0"/>
              <a:t>Britain can only trade at Canton (Guangzhou)</a:t>
            </a:r>
          </a:p>
          <a:p>
            <a:r>
              <a:rPr lang="en-US" dirty="0"/>
              <a:t>Opened four more Chinese ports to British</a:t>
            </a:r>
          </a:p>
          <a:p>
            <a:r>
              <a:rPr lang="en-US" dirty="0"/>
              <a:t>Extraterritorial rights</a:t>
            </a:r>
          </a:p>
          <a:p>
            <a:pPr lvl="1"/>
            <a:r>
              <a:rPr lang="en-US" dirty="0"/>
              <a:t>Hong Kong becomes British colony</a:t>
            </a:r>
          </a:p>
          <a:p>
            <a:pPr lvl="1"/>
            <a:r>
              <a:rPr lang="en-US" dirty="0"/>
              <a:t>British in China are not subject to Chinese law</a:t>
            </a:r>
          </a:p>
          <a:p>
            <a:r>
              <a:rPr lang="en-US" dirty="0"/>
              <a:t>Russia and France eventually gain land</a:t>
            </a:r>
          </a:p>
          <a:p>
            <a:r>
              <a:rPr lang="en-US" dirty="0"/>
              <a:t>European Zones</a:t>
            </a:r>
          </a:p>
          <a:p>
            <a:pPr lvl="1"/>
            <a:r>
              <a:rPr lang="en-US" dirty="0"/>
              <a:t>Chinese not permitted to live, eat, </a:t>
            </a:r>
            <a:r>
              <a:rPr lang="en-US" dirty="0" err="1"/>
              <a:t>etc</a:t>
            </a:r>
            <a:r>
              <a:rPr lang="en-US" dirty="0"/>
              <a:t> in certain areas</a:t>
            </a:r>
          </a:p>
          <a:p>
            <a:r>
              <a:rPr lang="en-US" dirty="0"/>
              <a:t>Christian missionaries “subvert” Confucian beliefs</a:t>
            </a:r>
          </a:p>
        </p:txBody>
      </p:sp>
      <p:sp>
        <p:nvSpPr>
          <p:cNvPr id="3" name="Title 2"/>
          <p:cNvSpPr>
            <a:spLocks noGrp="1"/>
          </p:cNvSpPr>
          <p:nvPr>
            <p:ph type="title"/>
          </p:nvPr>
        </p:nvSpPr>
        <p:spPr/>
        <p:txBody>
          <a:bodyPr/>
          <a:lstStyle/>
          <a:p>
            <a:r>
              <a:rPr lang="en-US" dirty="0"/>
              <a:t>Treaty of Nanking</a:t>
            </a:r>
          </a:p>
        </p:txBody>
      </p:sp>
    </p:spTree>
    <p:extLst>
      <p:ext uri="{BB962C8B-B14F-4D97-AF65-F5344CB8AC3E}">
        <p14:creationId xmlns:p14="http://schemas.microsoft.com/office/powerpoint/2010/main" val="771366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25p6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1575" y="76200"/>
            <a:ext cx="680085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4" name="Rectangle 2" hidden="1"/>
          <p:cNvSpPr>
            <a:spLocks noGrp="1" noChangeArrowheads="1"/>
          </p:cNvSpPr>
          <p:nvPr>
            <p:ph type="title"/>
          </p:nvPr>
        </p:nvSpPr>
        <p:spPr/>
        <p:txBody>
          <a:bodyPr/>
          <a:lstStyle/>
          <a:p>
            <a:endParaRPr lang="en-US" altLang="en-US"/>
          </a:p>
        </p:txBody>
      </p:sp>
      <p:sp>
        <p:nvSpPr>
          <p:cNvPr id="23555"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charset="0"/>
                <a:cs typeface="Arial" charset="0"/>
              </a:defRPr>
            </a:lvl1pPr>
            <a:lvl2pPr marL="409575" defTabSz="820738">
              <a:defRPr>
                <a:solidFill>
                  <a:schemeClr val="tx1"/>
                </a:solidFill>
                <a:latin typeface="Arial" charset="0"/>
                <a:cs typeface="Arial" charset="0"/>
              </a:defRPr>
            </a:lvl2pPr>
            <a:lvl3pPr marL="820738" defTabSz="820738">
              <a:defRPr>
                <a:solidFill>
                  <a:schemeClr val="tx1"/>
                </a:solidFill>
                <a:latin typeface="Arial" charset="0"/>
                <a:cs typeface="Arial" charset="0"/>
              </a:defRPr>
            </a:lvl3pPr>
            <a:lvl4pPr marL="1230313" defTabSz="820738">
              <a:defRPr>
                <a:solidFill>
                  <a:schemeClr val="tx1"/>
                </a:solidFill>
                <a:latin typeface="Arial" charset="0"/>
                <a:cs typeface="Arial" charset="0"/>
              </a:defRPr>
            </a:lvl4pPr>
            <a:lvl5pPr marL="1641475" defTabSz="820738">
              <a:defRPr>
                <a:solidFill>
                  <a:schemeClr val="tx1"/>
                </a:solidFill>
                <a:latin typeface="Arial" charset="0"/>
                <a:cs typeface="Arial" charset="0"/>
              </a:defRPr>
            </a:lvl5pPr>
            <a:lvl6pPr marL="2098675" defTabSz="820738" fontAlgn="base">
              <a:spcBef>
                <a:spcPct val="0"/>
              </a:spcBef>
              <a:spcAft>
                <a:spcPct val="0"/>
              </a:spcAft>
              <a:defRPr>
                <a:solidFill>
                  <a:schemeClr val="tx1"/>
                </a:solidFill>
                <a:latin typeface="Arial" charset="0"/>
                <a:cs typeface="Arial" charset="0"/>
              </a:defRPr>
            </a:lvl6pPr>
            <a:lvl7pPr marL="2555875" defTabSz="820738" fontAlgn="base">
              <a:spcBef>
                <a:spcPct val="0"/>
              </a:spcBef>
              <a:spcAft>
                <a:spcPct val="0"/>
              </a:spcAft>
              <a:defRPr>
                <a:solidFill>
                  <a:schemeClr val="tx1"/>
                </a:solidFill>
                <a:latin typeface="Arial" charset="0"/>
                <a:cs typeface="Arial" charset="0"/>
              </a:defRPr>
            </a:lvl7pPr>
            <a:lvl8pPr marL="3013075" defTabSz="820738" fontAlgn="base">
              <a:spcBef>
                <a:spcPct val="0"/>
              </a:spcBef>
              <a:spcAft>
                <a:spcPct val="0"/>
              </a:spcAft>
              <a:defRPr>
                <a:solidFill>
                  <a:schemeClr val="tx1"/>
                </a:solidFill>
                <a:latin typeface="Arial" charset="0"/>
                <a:cs typeface="Arial" charset="0"/>
              </a:defRPr>
            </a:lvl8pPr>
            <a:lvl9pPr marL="3470275" defTabSz="820738" fontAlgn="base">
              <a:spcBef>
                <a:spcPct val="0"/>
              </a:spcBef>
              <a:spcAft>
                <a:spcPct val="0"/>
              </a:spcAft>
              <a:defRPr>
                <a:solidFill>
                  <a:schemeClr val="tx1"/>
                </a:solidFill>
                <a:latin typeface="Arial" charset="0"/>
                <a:cs typeface="Arial" charset="0"/>
              </a:defRPr>
            </a:lvl9pPr>
          </a:lstStyle>
          <a:p>
            <a:pPr algn="r" eaLnBrk="0" hangingPunct="0"/>
            <a:r>
              <a:rPr lang="en-US" altLang="en-US" sz="1200" b="1"/>
              <a:t>p. 678</a:t>
            </a:r>
          </a:p>
        </p:txBody>
      </p:sp>
    </p:spTree>
    <p:extLst>
      <p:ext uri="{BB962C8B-B14F-4D97-AF65-F5344CB8AC3E}">
        <p14:creationId xmlns:p14="http://schemas.microsoft.com/office/powerpoint/2010/main" val="651968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25map0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850" y="125413"/>
            <a:ext cx="7480300" cy="650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Rectangle 2" hidden="1"/>
          <p:cNvSpPr>
            <a:spLocks noGrp="1" noChangeArrowheads="1"/>
          </p:cNvSpPr>
          <p:nvPr>
            <p:ph type="title"/>
          </p:nvPr>
        </p:nvSpPr>
        <p:spPr/>
        <p:txBody>
          <a:bodyPr/>
          <a:lstStyle/>
          <a:p>
            <a:endParaRPr lang="en-US" altLang="en-US"/>
          </a:p>
        </p:txBody>
      </p:sp>
      <p:sp>
        <p:nvSpPr>
          <p:cNvPr id="19459" name="Rectangle 3"/>
          <p:cNvSpPr>
            <a:spLocks noChangeArrowheads="1"/>
          </p:cNvSpPr>
          <p:nvPr/>
        </p:nvSpPr>
        <p:spPr bwMode="auto">
          <a:xfrm>
            <a:off x="7812088" y="6584950"/>
            <a:ext cx="13319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charset="0"/>
                <a:cs typeface="Arial" charset="0"/>
              </a:defRPr>
            </a:lvl1pPr>
            <a:lvl2pPr marL="409575" defTabSz="820738">
              <a:defRPr>
                <a:solidFill>
                  <a:schemeClr val="tx1"/>
                </a:solidFill>
                <a:latin typeface="Arial" charset="0"/>
                <a:cs typeface="Arial" charset="0"/>
              </a:defRPr>
            </a:lvl2pPr>
            <a:lvl3pPr marL="820738" defTabSz="820738">
              <a:defRPr>
                <a:solidFill>
                  <a:schemeClr val="tx1"/>
                </a:solidFill>
                <a:latin typeface="Arial" charset="0"/>
                <a:cs typeface="Arial" charset="0"/>
              </a:defRPr>
            </a:lvl3pPr>
            <a:lvl4pPr marL="1230313" defTabSz="820738">
              <a:defRPr>
                <a:solidFill>
                  <a:schemeClr val="tx1"/>
                </a:solidFill>
                <a:latin typeface="Arial" charset="0"/>
                <a:cs typeface="Arial" charset="0"/>
              </a:defRPr>
            </a:lvl4pPr>
            <a:lvl5pPr marL="1641475" defTabSz="820738">
              <a:defRPr>
                <a:solidFill>
                  <a:schemeClr val="tx1"/>
                </a:solidFill>
                <a:latin typeface="Arial" charset="0"/>
                <a:cs typeface="Arial" charset="0"/>
              </a:defRPr>
            </a:lvl5pPr>
            <a:lvl6pPr marL="2098675" defTabSz="820738" fontAlgn="base">
              <a:spcBef>
                <a:spcPct val="0"/>
              </a:spcBef>
              <a:spcAft>
                <a:spcPct val="0"/>
              </a:spcAft>
              <a:defRPr>
                <a:solidFill>
                  <a:schemeClr val="tx1"/>
                </a:solidFill>
                <a:latin typeface="Arial" charset="0"/>
                <a:cs typeface="Arial" charset="0"/>
              </a:defRPr>
            </a:lvl6pPr>
            <a:lvl7pPr marL="2555875" defTabSz="820738" fontAlgn="base">
              <a:spcBef>
                <a:spcPct val="0"/>
              </a:spcBef>
              <a:spcAft>
                <a:spcPct val="0"/>
              </a:spcAft>
              <a:defRPr>
                <a:solidFill>
                  <a:schemeClr val="tx1"/>
                </a:solidFill>
                <a:latin typeface="Arial" charset="0"/>
                <a:cs typeface="Arial" charset="0"/>
              </a:defRPr>
            </a:lvl7pPr>
            <a:lvl8pPr marL="3013075" defTabSz="820738" fontAlgn="base">
              <a:spcBef>
                <a:spcPct val="0"/>
              </a:spcBef>
              <a:spcAft>
                <a:spcPct val="0"/>
              </a:spcAft>
              <a:defRPr>
                <a:solidFill>
                  <a:schemeClr val="tx1"/>
                </a:solidFill>
                <a:latin typeface="Arial" charset="0"/>
                <a:cs typeface="Arial" charset="0"/>
              </a:defRPr>
            </a:lvl8pPr>
            <a:lvl9pPr marL="3470275" defTabSz="820738" fontAlgn="base">
              <a:spcBef>
                <a:spcPct val="0"/>
              </a:spcBef>
              <a:spcAft>
                <a:spcPct val="0"/>
              </a:spcAft>
              <a:defRPr>
                <a:solidFill>
                  <a:schemeClr val="tx1"/>
                </a:solidFill>
                <a:latin typeface="Arial" charset="0"/>
                <a:cs typeface="Arial" charset="0"/>
              </a:defRPr>
            </a:lvl9pPr>
          </a:lstStyle>
          <a:p>
            <a:pPr algn="r" eaLnBrk="0" hangingPunct="0"/>
            <a:r>
              <a:rPr lang="en-US" altLang="en-US" sz="1200" b="1"/>
              <a:t>Map 25-2, p. 676</a:t>
            </a:r>
          </a:p>
        </p:txBody>
      </p:sp>
    </p:spTree>
    <p:extLst>
      <p:ext uri="{BB962C8B-B14F-4D97-AF65-F5344CB8AC3E}">
        <p14:creationId xmlns:p14="http://schemas.microsoft.com/office/powerpoint/2010/main" val="1383510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Failed civil service exam 3 times</a:t>
            </a:r>
          </a:p>
          <a:p>
            <a:r>
              <a:rPr lang="en-US" dirty="0"/>
              <a:t>Nervous breakdown</a:t>
            </a:r>
          </a:p>
          <a:p>
            <a:r>
              <a:rPr lang="en-US" dirty="0"/>
              <a:t>Saw himself as Jesus’ younger brother</a:t>
            </a:r>
          </a:p>
          <a:p>
            <a:pPr lvl="1"/>
            <a:r>
              <a:rPr lang="en-US" dirty="0"/>
              <a:t>Sent by God to drive the Manchu (Qing) out of China</a:t>
            </a:r>
          </a:p>
          <a:p>
            <a:pPr lvl="1"/>
            <a:r>
              <a:rPr lang="en-US" dirty="0"/>
              <a:t>“Taiping </a:t>
            </a:r>
            <a:r>
              <a:rPr lang="en-US" dirty="0" err="1"/>
              <a:t>Tianguo</a:t>
            </a:r>
            <a:r>
              <a:rPr lang="en-US" dirty="0"/>
              <a:t>”:Heavenly Kingdom of Great Peace </a:t>
            </a:r>
          </a:p>
          <a:p>
            <a:pPr lvl="1"/>
            <a:r>
              <a:rPr lang="en-US" dirty="0"/>
              <a:t>Taiping Rebellion </a:t>
            </a:r>
          </a:p>
        </p:txBody>
      </p:sp>
      <p:sp>
        <p:nvSpPr>
          <p:cNvPr id="2" name="Title 1"/>
          <p:cNvSpPr>
            <a:spLocks noGrp="1"/>
          </p:cNvSpPr>
          <p:nvPr>
            <p:ph type="title"/>
          </p:nvPr>
        </p:nvSpPr>
        <p:spPr/>
        <p:txBody>
          <a:bodyPr/>
          <a:lstStyle/>
          <a:p>
            <a:r>
              <a:rPr lang="en-US" dirty="0"/>
              <a:t>Hong </a:t>
            </a:r>
            <a:r>
              <a:rPr lang="en-US" dirty="0" err="1"/>
              <a:t>Xiuquan</a:t>
            </a:r>
            <a:endParaRPr lang="en-US" dirty="0"/>
          </a:p>
        </p:txBody>
      </p:sp>
    </p:spTree>
    <p:extLst>
      <p:ext uri="{BB962C8B-B14F-4D97-AF65-F5344CB8AC3E}">
        <p14:creationId xmlns:p14="http://schemas.microsoft.com/office/powerpoint/2010/main" val="2550759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Forced loyalty of small villages</a:t>
            </a:r>
          </a:p>
          <a:p>
            <a:r>
              <a:rPr lang="en-US" dirty="0"/>
              <a:t>Segregation of men and women</a:t>
            </a:r>
          </a:p>
          <a:p>
            <a:r>
              <a:rPr lang="en-US" dirty="0"/>
              <a:t>Women to participate in farming and battle</a:t>
            </a:r>
          </a:p>
          <a:p>
            <a:r>
              <a:rPr lang="en-US" dirty="0"/>
              <a:t>Offended Confucian ideals</a:t>
            </a:r>
          </a:p>
          <a:p>
            <a:r>
              <a:rPr lang="en-US" dirty="0"/>
              <a:t>1853: Conquered Nanjing</a:t>
            </a:r>
          </a:p>
          <a:p>
            <a:pPr lvl="1"/>
            <a:r>
              <a:rPr lang="en-US" dirty="0"/>
              <a:t>Qing surrounded new Taiping capital</a:t>
            </a:r>
          </a:p>
          <a:p>
            <a:pPr lvl="1"/>
            <a:r>
              <a:rPr lang="en-US" dirty="0"/>
              <a:t>Taiping well supplied and fortified</a:t>
            </a:r>
          </a:p>
          <a:p>
            <a:r>
              <a:rPr lang="en-US" dirty="0"/>
              <a:t>Not enough to topple Qing</a:t>
            </a:r>
          </a:p>
          <a:p>
            <a:endParaRPr lang="en-US" dirty="0"/>
          </a:p>
        </p:txBody>
      </p:sp>
      <p:sp>
        <p:nvSpPr>
          <p:cNvPr id="3" name="Title 2"/>
          <p:cNvSpPr>
            <a:spLocks noGrp="1"/>
          </p:cNvSpPr>
          <p:nvPr>
            <p:ph type="title"/>
          </p:nvPr>
        </p:nvSpPr>
        <p:spPr/>
        <p:txBody>
          <a:bodyPr/>
          <a:lstStyle/>
          <a:p>
            <a:r>
              <a:rPr lang="en-US" dirty="0"/>
              <a:t>Taiping Rebellion </a:t>
            </a:r>
          </a:p>
        </p:txBody>
      </p:sp>
    </p:spTree>
    <p:extLst>
      <p:ext uri="{BB962C8B-B14F-4D97-AF65-F5344CB8AC3E}">
        <p14:creationId xmlns:p14="http://schemas.microsoft.com/office/powerpoint/2010/main" val="1377089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Second Opium War</a:t>
            </a:r>
          </a:p>
          <a:p>
            <a:pPr lvl="1"/>
            <a:r>
              <a:rPr lang="en-US" dirty="0"/>
              <a:t>China doesn’t “hold up their end of the deal” after First Opium War</a:t>
            </a:r>
          </a:p>
          <a:p>
            <a:r>
              <a:rPr lang="en-US" dirty="0"/>
              <a:t>British and France vs. China</a:t>
            </a:r>
          </a:p>
          <a:p>
            <a:r>
              <a:rPr lang="en-US" dirty="0"/>
              <a:t>Invasion of Beijing</a:t>
            </a:r>
          </a:p>
          <a:p>
            <a:r>
              <a:rPr lang="en-US" dirty="0"/>
              <a:t>After Chinese defeat, GB and France join forces against </a:t>
            </a:r>
            <a:r>
              <a:rPr lang="en-US" dirty="0" err="1"/>
              <a:t>Taipings</a:t>
            </a:r>
            <a:endParaRPr lang="en-US" dirty="0"/>
          </a:p>
          <a:p>
            <a:endParaRPr lang="en-US" dirty="0"/>
          </a:p>
        </p:txBody>
      </p:sp>
      <p:sp>
        <p:nvSpPr>
          <p:cNvPr id="3" name="Title 2"/>
          <p:cNvSpPr>
            <a:spLocks noGrp="1"/>
          </p:cNvSpPr>
          <p:nvPr>
            <p:ph type="title"/>
          </p:nvPr>
        </p:nvSpPr>
        <p:spPr/>
        <p:txBody>
          <a:bodyPr/>
          <a:lstStyle/>
          <a:p>
            <a:r>
              <a:rPr lang="en-US" dirty="0"/>
              <a:t>Arrow War</a:t>
            </a:r>
          </a:p>
        </p:txBody>
      </p:sp>
    </p:spTree>
    <p:extLst>
      <p:ext uri="{BB962C8B-B14F-4D97-AF65-F5344CB8AC3E}">
        <p14:creationId xmlns:p14="http://schemas.microsoft.com/office/powerpoint/2010/main" val="864772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25p6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85750"/>
            <a:ext cx="8991600" cy="628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Rectangle 2" hidden="1"/>
          <p:cNvSpPr>
            <a:spLocks noGrp="1" noChangeArrowheads="1"/>
          </p:cNvSpPr>
          <p:nvPr>
            <p:ph type="title"/>
          </p:nvPr>
        </p:nvSpPr>
        <p:spPr/>
        <p:txBody>
          <a:bodyPr/>
          <a:lstStyle/>
          <a:p>
            <a:endParaRPr lang="en-US" altLang="en-US"/>
          </a:p>
        </p:txBody>
      </p:sp>
      <p:sp>
        <p:nvSpPr>
          <p:cNvPr id="21507"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charset="0"/>
                <a:cs typeface="Arial" charset="0"/>
              </a:defRPr>
            </a:lvl1pPr>
            <a:lvl2pPr marL="409575" defTabSz="820738">
              <a:defRPr>
                <a:solidFill>
                  <a:schemeClr val="tx1"/>
                </a:solidFill>
                <a:latin typeface="Arial" charset="0"/>
                <a:cs typeface="Arial" charset="0"/>
              </a:defRPr>
            </a:lvl2pPr>
            <a:lvl3pPr marL="820738" defTabSz="820738">
              <a:defRPr>
                <a:solidFill>
                  <a:schemeClr val="tx1"/>
                </a:solidFill>
                <a:latin typeface="Arial" charset="0"/>
                <a:cs typeface="Arial" charset="0"/>
              </a:defRPr>
            </a:lvl3pPr>
            <a:lvl4pPr marL="1230313" defTabSz="820738">
              <a:defRPr>
                <a:solidFill>
                  <a:schemeClr val="tx1"/>
                </a:solidFill>
                <a:latin typeface="Arial" charset="0"/>
                <a:cs typeface="Arial" charset="0"/>
              </a:defRPr>
            </a:lvl4pPr>
            <a:lvl5pPr marL="1641475" defTabSz="820738">
              <a:defRPr>
                <a:solidFill>
                  <a:schemeClr val="tx1"/>
                </a:solidFill>
                <a:latin typeface="Arial" charset="0"/>
                <a:cs typeface="Arial" charset="0"/>
              </a:defRPr>
            </a:lvl5pPr>
            <a:lvl6pPr marL="2098675" defTabSz="820738" fontAlgn="base">
              <a:spcBef>
                <a:spcPct val="0"/>
              </a:spcBef>
              <a:spcAft>
                <a:spcPct val="0"/>
              </a:spcAft>
              <a:defRPr>
                <a:solidFill>
                  <a:schemeClr val="tx1"/>
                </a:solidFill>
                <a:latin typeface="Arial" charset="0"/>
                <a:cs typeface="Arial" charset="0"/>
              </a:defRPr>
            </a:lvl6pPr>
            <a:lvl7pPr marL="2555875" defTabSz="820738" fontAlgn="base">
              <a:spcBef>
                <a:spcPct val="0"/>
              </a:spcBef>
              <a:spcAft>
                <a:spcPct val="0"/>
              </a:spcAft>
              <a:defRPr>
                <a:solidFill>
                  <a:schemeClr val="tx1"/>
                </a:solidFill>
                <a:latin typeface="Arial" charset="0"/>
                <a:cs typeface="Arial" charset="0"/>
              </a:defRPr>
            </a:lvl7pPr>
            <a:lvl8pPr marL="3013075" defTabSz="820738" fontAlgn="base">
              <a:spcBef>
                <a:spcPct val="0"/>
              </a:spcBef>
              <a:spcAft>
                <a:spcPct val="0"/>
              </a:spcAft>
              <a:defRPr>
                <a:solidFill>
                  <a:schemeClr val="tx1"/>
                </a:solidFill>
                <a:latin typeface="Arial" charset="0"/>
                <a:cs typeface="Arial" charset="0"/>
              </a:defRPr>
            </a:lvl8pPr>
            <a:lvl9pPr marL="3470275" defTabSz="820738" fontAlgn="base">
              <a:spcBef>
                <a:spcPct val="0"/>
              </a:spcBef>
              <a:spcAft>
                <a:spcPct val="0"/>
              </a:spcAft>
              <a:defRPr>
                <a:solidFill>
                  <a:schemeClr val="tx1"/>
                </a:solidFill>
                <a:latin typeface="Arial" charset="0"/>
                <a:cs typeface="Arial" charset="0"/>
              </a:defRPr>
            </a:lvl9pPr>
          </a:lstStyle>
          <a:p>
            <a:pPr algn="r" eaLnBrk="0" hangingPunct="0"/>
            <a:r>
              <a:rPr lang="en-US" altLang="en-US" sz="1200" b="1"/>
              <a:t>p. 677</a:t>
            </a:r>
          </a:p>
        </p:txBody>
      </p:sp>
    </p:spTree>
    <p:extLst>
      <p:ext uri="{BB962C8B-B14F-4D97-AF65-F5344CB8AC3E}">
        <p14:creationId xmlns:p14="http://schemas.microsoft.com/office/powerpoint/2010/main" val="3510955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7745505" cy="4228653"/>
          </a:xfrm>
        </p:spPr>
        <p:txBody>
          <a:bodyPr>
            <a:normAutofit/>
          </a:bodyPr>
          <a:lstStyle/>
          <a:p>
            <a:r>
              <a:rPr lang="en-US" dirty="0"/>
              <a:t>Bubonic Plague</a:t>
            </a:r>
          </a:p>
          <a:p>
            <a:pPr lvl="1"/>
            <a:r>
              <a:rPr lang="en-US" dirty="0"/>
              <a:t>Taiping followers spread plague to Singapore, San Francisco, Calcutta, London</a:t>
            </a:r>
          </a:p>
          <a:p>
            <a:pPr lvl="1"/>
            <a:r>
              <a:rPr lang="en-US" dirty="0"/>
              <a:t>Chinese Exclusion Acts (US)</a:t>
            </a:r>
          </a:p>
          <a:p>
            <a:r>
              <a:rPr lang="en-US" dirty="0"/>
              <a:t>Destruction</a:t>
            </a:r>
          </a:p>
          <a:p>
            <a:pPr lvl="1"/>
            <a:r>
              <a:rPr lang="en-US" dirty="0"/>
              <a:t>Agricultural land (depopulation)</a:t>
            </a:r>
          </a:p>
          <a:p>
            <a:pPr lvl="1"/>
            <a:r>
              <a:rPr lang="en-US" dirty="0"/>
              <a:t>Art, architecture, literature destroyed</a:t>
            </a:r>
          </a:p>
          <a:p>
            <a:r>
              <a:rPr lang="en-US" dirty="0"/>
              <a:t>Yellow River</a:t>
            </a:r>
          </a:p>
          <a:p>
            <a:pPr lvl="1"/>
            <a:r>
              <a:rPr lang="en-US" dirty="0"/>
              <a:t>Changes course</a:t>
            </a:r>
          </a:p>
          <a:p>
            <a:pPr lvl="1"/>
            <a:r>
              <a:rPr lang="en-US" dirty="0"/>
              <a:t>Flooding and drought</a:t>
            </a:r>
          </a:p>
          <a:p>
            <a:endParaRPr lang="en-US" dirty="0"/>
          </a:p>
        </p:txBody>
      </p:sp>
      <p:sp>
        <p:nvSpPr>
          <p:cNvPr id="2" name="Title 1"/>
          <p:cNvSpPr>
            <a:spLocks noGrp="1"/>
          </p:cNvSpPr>
          <p:nvPr>
            <p:ph type="title"/>
          </p:nvPr>
        </p:nvSpPr>
        <p:spPr/>
        <p:txBody>
          <a:bodyPr/>
          <a:lstStyle/>
          <a:p>
            <a:r>
              <a:rPr lang="en-US" dirty="0"/>
              <a:t>After the Taiping</a:t>
            </a:r>
          </a:p>
        </p:txBody>
      </p:sp>
    </p:spTree>
    <p:extLst>
      <p:ext uri="{BB962C8B-B14F-4D97-AF65-F5344CB8AC3E}">
        <p14:creationId xmlns:p14="http://schemas.microsoft.com/office/powerpoint/2010/main" val="3079300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Decentralization</a:t>
            </a:r>
          </a:p>
          <a:p>
            <a:pPr lvl="1"/>
            <a:r>
              <a:rPr lang="en-US" dirty="0"/>
              <a:t>Provincial governors</a:t>
            </a:r>
          </a:p>
          <a:p>
            <a:r>
              <a:rPr lang="en-US" dirty="0"/>
              <a:t>Dowager Empress </a:t>
            </a:r>
            <a:r>
              <a:rPr lang="en-US" dirty="0" err="1"/>
              <a:t>Cixi</a:t>
            </a:r>
            <a:endParaRPr lang="en-US" dirty="0"/>
          </a:p>
          <a:p>
            <a:pPr lvl="1"/>
            <a:r>
              <a:rPr lang="en-US" dirty="0"/>
              <a:t>Supported reform and provincial governors</a:t>
            </a:r>
          </a:p>
          <a:p>
            <a:r>
              <a:rPr lang="en-US" dirty="0"/>
              <a:t>Zeng </a:t>
            </a:r>
            <a:r>
              <a:rPr lang="en-US" dirty="0" err="1"/>
              <a:t>Guofan</a:t>
            </a:r>
            <a:endParaRPr lang="en-US" dirty="0"/>
          </a:p>
          <a:p>
            <a:pPr lvl="1"/>
            <a:r>
              <a:rPr lang="en-US" dirty="0"/>
              <a:t>Looked to model of US</a:t>
            </a:r>
          </a:p>
          <a:p>
            <a:pPr lvl="1"/>
            <a:r>
              <a:rPr lang="en-US" dirty="0"/>
              <a:t>Emphasis on education</a:t>
            </a:r>
          </a:p>
          <a:p>
            <a:pPr lvl="1"/>
            <a:r>
              <a:rPr lang="en-US"/>
              <a:t>American advisors</a:t>
            </a:r>
          </a:p>
        </p:txBody>
      </p:sp>
      <p:sp>
        <p:nvSpPr>
          <p:cNvPr id="3" name="Title 2"/>
          <p:cNvSpPr>
            <a:spLocks noGrp="1"/>
          </p:cNvSpPr>
          <p:nvPr>
            <p:ph type="title"/>
          </p:nvPr>
        </p:nvSpPr>
        <p:spPr/>
        <p:txBody>
          <a:bodyPr/>
          <a:lstStyle/>
          <a:p>
            <a:r>
              <a:rPr lang="en-US" dirty="0"/>
              <a:t>Fall of Qing</a:t>
            </a:r>
          </a:p>
        </p:txBody>
      </p:sp>
    </p:spTree>
    <p:extLst>
      <p:ext uri="{BB962C8B-B14F-4D97-AF65-F5344CB8AC3E}">
        <p14:creationId xmlns:p14="http://schemas.microsoft.com/office/powerpoint/2010/main" val="645295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25p6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3825"/>
            <a:ext cx="8991600" cy="646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Rectangle 2" hidden="1"/>
          <p:cNvSpPr>
            <a:spLocks noGrp="1" noChangeArrowheads="1"/>
          </p:cNvSpPr>
          <p:nvPr>
            <p:ph type="title"/>
          </p:nvPr>
        </p:nvSpPr>
        <p:spPr/>
        <p:txBody>
          <a:bodyPr/>
          <a:lstStyle/>
          <a:p>
            <a:endParaRPr lang="en-US" altLang="en-US"/>
          </a:p>
        </p:txBody>
      </p:sp>
      <p:sp>
        <p:nvSpPr>
          <p:cNvPr id="25603"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charset="0"/>
                <a:cs typeface="Arial" charset="0"/>
              </a:defRPr>
            </a:lvl1pPr>
            <a:lvl2pPr marL="409575" defTabSz="820738">
              <a:defRPr>
                <a:solidFill>
                  <a:schemeClr val="tx1"/>
                </a:solidFill>
                <a:latin typeface="Arial" charset="0"/>
                <a:cs typeface="Arial" charset="0"/>
              </a:defRPr>
            </a:lvl2pPr>
            <a:lvl3pPr marL="820738" defTabSz="820738">
              <a:defRPr>
                <a:solidFill>
                  <a:schemeClr val="tx1"/>
                </a:solidFill>
                <a:latin typeface="Arial" charset="0"/>
                <a:cs typeface="Arial" charset="0"/>
              </a:defRPr>
            </a:lvl3pPr>
            <a:lvl4pPr marL="1230313" defTabSz="820738">
              <a:defRPr>
                <a:solidFill>
                  <a:schemeClr val="tx1"/>
                </a:solidFill>
                <a:latin typeface="Arial" charset="0"/>
                <a:cs typeface="Arial" charset="0"/>
              </a:defRPr>
            </a:lvl4pPr>
            <a:lvl5pPr marL="1641475" defTabSz="820738">
              <a:defRPr>
                <a:solidFill>
                  <a:schemeClr val="tx1"/>
                </a:solidFill>
                <a:latin typeface="Arial" charset="0"/>
                <a:cs typeface="Arial" charset="0"/>
              </a:defRPr>
            </a:lvl5pPr>
            <a:lvl6pPr marL="2098675" defTabSz="820738" fontAlgn="base">
              <a:spcBef>
                <a:spcPct val="0"/>
              </a:spcBef>
              <a:spcAft>
                <a:spcPct val="0"/>
              </a:spcAft>
              <a:defRPr>
                <a:solidFill>
                  <a:schemeClr val="tx1"/>
                </a:solidFill>
                <a:latin typeface="Arial" charset="0"/>
                <a:cs typeface="Arial" charset="0"/>
              </a:defRPr>
            </a:lvl6pPr>
            <a:lvl7pPr marL="2555875" defTabSz="820738" fontAlgn="base">
              <a:spcBef>
                <a:spcPct val="0"/>
              </a:spcBef>
              <a:spcAft>
                <a:spcPct val="0"/>
              </a:spcAft>
              <a:defRPr>
                <a:solidFill>
                  <a:schemeClr val="tx1"/>
                </a:solidFill>
                <a:latin typeface="Arial" charset="0"/>
                <a:cs typeface="Arial" charset="0"/>
              </a:defRPr>
            </a:lvl7pPr>
            <a:lvl8pPr marL="3013075" defTabSz="820738" fontAlgn="base">
              <a:spcBef>
                <a:spcPct val="0"/>
              </a:spcBef>
              <a:spcAft>
                <a:spcPct val="0"/>
              </a:spcAft>
              <a:defRPr>
                <a:solidFill>
                  <a:schemeClr val="tx1"/>
                </a:solidFill>
                <a:latin typeface="Arial" charset="0"/>
                <a:cs typeface="Arial" charset="0"/>
              </a:defRPr>
            </a:lvl8pPr>
            <a:lvl9pPr marL="3470275" defTabSz="820738" fontAlgn="base">
              <a:spcBef>
                <a:spcPct val="0"/>
              </a:spcBef>
              <a:spcAft>
                <a:spcPct val="0"/>
              </a:spcAft>
              <a:defRPr>
                <a:solidFill>
                  <a:schemeClr val="tx1"/>
                </a:solidFill>
                <a:latin typeface="Arial" charset="0"/>
                <a:cs typeface="Arial" charset="0"/>
              </a:defRPr>
            </a:lvl9pPr>
          </a:lstStyle>
          <a:p>
            <a:pPr algn="r" eaLnBrk="0" hangingPunct="0"/>
            <a:r>
              <a:rPr lang="en-US" altLang="en-US" sz="1200" b="1"/>
              <a:t>p. 679</a:t>
            </a:r>
          </a:p>
        </p:txBody>
      </p:sp>
    </p:spTree>
    <p:extLst>
      <p:ext uri="{BB962C8B-B14F-4D97-AF65-F5344CB8AC3E}">
        <p14:creationId xmlns:p14="http://schemas.microsoft.com/office/powerpoint/2010/main" val="2335860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Picture Placeholder 3"/>
          <p:cNvSpPr>
            <a:spLocks noGrp="1"/>
          </p:cNvSpPr>
          <p:nvPr>
            <p:ph type="pic" idx="1"/>
          </p:nvPr>
        </p:nvSpPr>
        <p:spPr/>
      </p:sp>
      <p:sp>
        <p:nvSpPr>
          <p:cNvPr id="3" name="Text Placeholder 2"/>
          <p:cNvSpPr>
            <a:spLocks noGrp="1"/>
          </p:cNvSpPr>
          <p:nvPr>
            <p:ph type="body" sz="half" idx="2"/>
          </p:nvPr>
        </p:nvSpPr>
        <p:spPr/>
        <p:txBody>
          <a:bodyPr/>
          <a:lstStyle/>
          <a:p>
            <a:endParaRPr lang="en-US"/>
          </a:p>
        </p:txBody>
      </p:sp>
      <p:pic>
        <p:nvPicPr>
          <p:cNvPr id="5" name="Picture 4" descr="25map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6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01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Napoleon and Egypt</a:t>
            </a:r>
          </a:p>
        </p:txBody>
      </p:sp>
      <p:sp>
        <p:nvSpPr>
          <p:cNvPr id="6" name="Content Placeholder 5"/>
          <p:cNvSpPr>
            <a:spLocks noGrp="1"/>
          </p:cNvSpPr>
          <p:nvPr>
            <p:ph sz="quarter" idx="13"/>
          </p:nvPr>
        </p:nvSpPr>
        <p:spPr>
          <a:xfrm>
            <a:off x="292608" y="1950720"/>
            <a:ext cx="3822192" cy="4526280"/>
          </a:xfrm>
        </p:spPr>
        <p:txBody>
          <a:bodyPr/>
          <a:lstStyle/>
          <a:p>
            <a:r>
              <a:rPr lang="en-US" dirty="0"/>
              <a:t>1798: Napoleonic invasion</a:t>
            </a:r>
          </a:p>
          <a:p>
            <a:pPr lvl="1"/>
            <a:r>
              <a:rPr lang="en-US" dirty="0"/>
              <a:t>Defeat of </a:t>
            </a:r>
            <a:r>
              <a:rPr lang="en-US" dirty="0" err="1"/>
              <a:t>Mamluk</a:t>
            </a:r>
            <a:r>
              <a:rPr lang="en-US" dirty="0"/>
              <a:t> forces</a:t>
            </a:r>
          </a:p>
          <a:p>
            <a:pPr lvl="1"/>
            <a:r>
              <a:rPr lang="en-US" dirty="0"/>
              <a:t>Napoleon returns to France</a:t>
            </a:r>
          </a:p>
          <a:p>
            <a:pPr lvl="1"/>
            <a:r>
              <a:rPr lang="en-US" dirty="0"/>
              <a:t>Withdraw in 1801</a:t>
            </a:r>
          </a:p>
          <a:p>
            <a:pPr lvl="2"/>
            <a:r>
              <a:rPr lang="en-US" dirty="0"/>
              <a:t>Cut off from France by Mediterranean</a:t>
            </a:r>
          </a:p>
          <a:p>
            <a:pPr lvl="2"/>
            <a:r>
              <a:rPr lang="en-US" dirty="0"/>
              <a:t>Incompetent generals</a:t>
            </a:r>
          </a:p>
          <a:p>
            <a:pPr lvl="2"/>
            <a:r>
              <a:rPr lang="en-US" dirty="0"/>
              <a:t>Creates power struggle</a:t>
            </a:r>
          </a:p>
          <a:p>
            <a:pPr lvl="4"/>
            <a:endParaRPr lang="en-US" dirty="0"/>
          </a:p>
          <a:p>
            <a:pPr lvl="1"/>
            <a:endParaRPr lang="en-US" dirty="0"/>
          </a:p>
        </p:txBody>
      </p:sp>
      <p:sp>
        <p:nvSpPr>
          <p:cNvPr id="7" name="Content Placeholder 6"/>
          <p:cNvSpPr>
            <a:spLocks noGrp="1"/>
          </p:cNvSpPr>
          <p:nvPr>
            <p:ph sz="quarter" idx="14"/>
          </p:nvPr>
        </p:nvSpPr>
        <p:spPr/>
        <p:txBody>
          <a:bodyPr/>
          <a:lstStyle/>
          <a:p>
            <a:endParaRPr lang="en-US"/>
          </a:p>
        </p:txBody>
      </p:sp>
      <p:pic>
        <p:nvPicPr>
          <p:cNvPr id="2050" name="Picture 2" descr="http://www.clayton-payne.com/images/items/FS_10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467" y="2743200"/>
            <a:ext cx="4853533"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803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Muhammad Ali</a:t>
            </a:r>
          </a:p>
        </p:txBody>
      </p:sp>
      <p:sp>
        <p:nvSpPr>
          <p:cNvPr id="2" name="Content Placeholder 1"/>
          <p:cNvSpPr>
            <a:spLocks noGrp="1"/>
          </p:cNvSpPr>
          <p:nvPr>
            <p:ph sz="quarter" idx="13"/>
          </p:nvPr>
        </p:nvSpPr>
        <p:spPr>
          <a:xfrm>
            <a:off x="445008" y="1950720"/>
            <a:ext cx="3822192" cy="4831080"/>
          </a:xfrm>
        </p:spPr>
        <p:txBody>
          <a:bodyPr>
            <a:normAutofit/>
          </a:bodyPr>
          <a:lstStyle/>
          <a:p>
            <a:r>
              <a:rPr lang="en-US" dirty="0"/>
              <a:t>Sent by sultan to restore order in </a:t>
            </a:r>
            <a:r>
              <a:rPr lang="en-US" dirty="0" err="1"/>
              <a:t>Eypt</a:t>
            </a:r>
            <a:endParaRPr lang="en-US" dirty="0"/>
          </a:p>
          <a:p>
            <a:r>
              <a:rPr lang="en-US" dirty="0"/>
              <a:t>1805: replaced official Ottoman governor</a:t>
            </a:r>
          </a:p>
          <a:p>
            <a:r>
              <a:rPr lang="en-US" dirty="0"/>
              <a:t>1811: gets rid of privileges of </a:t>
            </a:r>
            <a:r>
              <a:rPr lang="en-US" dirty="0" err="1"/>
              <a:t>mamluks</a:t>
            </a:r>
            <a:endParaRPr lang="en-US" dirty="0"/>
          </a:p>
          <a:p>
            <a:r>
              <a:rPr lang="en-US" dirty="0"/>
              <a:t>1830s: Head of the strongest Islamic state</a:t>
            </a:r>
          </a:p>
          <a:p>
            <a:r>
              <a:rPr lang="en-US" dirty="0"/>
              <a:t>Ottoman Empire no longer has true control of Egypt</a:t>
            </a:r>
          </a:p>
          <a:p>
            <a:endParaRPr lang="en-US" dirty="0"/>
          </a:p>
        </p:txBody>
      </p:sp>
      <p:sp>
        <p:nvSpPr>
          <p:cNvPr id="4" name="Content Placeholder 3"/>
          <p:cNvSpPr>
            <a:spLocks noGrp="1"/>
          </p:cNvSpPr>
          <p:nvPr>
            <p:ph sz="quarter" idx="14"/>
          </p:nvPr>
        </p:nvSpPr>
        <p:spPr>
          <a:xfrm>
            <a:off x="4645152" y="2057400"/>
            <a:ext cx="3822192" cy="4648200"/>
          </a:xfrm>
        </p:spPr>
        <p:txBody>
          <a:bodyPr>
            <a:normAutofit/>
          </a:bodyPr>
          <a:lstStyle/>
          <a:p>
            <a:endParaRPr lang="en-US" dirty="0"/>
          </a:p>
        </p:txBody>
      </p:sp>
      <p:pic>
        <p:nvPicPr>
          <p:cNvPr id="6" name="Picture 2" descr="http://upload.wikimedia.org/wikipedia/commons/2/2d/ModernEgypt,_Muhammad_Ali_by_Auguste_Couder,_BAP_179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133600"/>
            <a:ext cx="321087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89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Muhammad Ali</a:t>
            </a:r>
          </a:p>
        </p:txBody>
      </p:sp>
      <p:sp>
        <p:nvSpPr>
          <p:cNvPr id="3" name="Content Placeholder 2"/>
          <p:cNvSpPr>
            <a:spLocks noGrp="1"/>
          </p:cNvSpPr>
          <p:nvPr>
            <p:ph sz="quarter" idx="13"/>
          </p:nvPr>
        </p:nvSpPr>
        <p:spPr>
          <a:xfrm>
            <a:off x="152400" y="1905000"/>
            <a:ext cx="3822192" cy="3535680"/>
          </a:xfrm>
        </p:spPr>
        <p:txBody>
          <a:bodyPr>
            <a:normAutofit fontScale="92500"/>
          </a:bodyPr>
          <a:lstStyle/>
          <a:p>
            <a:r>
              <a:rPr lang="en-US" dirty="0"/>
              <a:t>Father of Modern Europe</a:t>
            </a:r>
          </a:p>
          <a:p>
            <a:pPr lvl="1"/>
            <a:r>
              <a:rPr lang="en-US" dirty="0"/>
              <a:t>Adopts French/European methods, </a:t>
            </a:r>
            <a:r>
              <a:rPr lang="en-US" dirty="0" err="1"/>
              <a:t>etc</a:t>
            </a:r>
            <a:endParaRPr lang="en-US" dirty="0"/>
          </a:p>
          <a:p>
            <a:pPr lvl="1"/>
            <a:r>
              <a:rPr lang="en-US" dirty="0"/>
              <a:t>Industry</a:t>
            </a:r>
          </a:p>
          <a:p>
            <a:pPr lvl="2"/>
            <a:r>
              <a:rPr lang="en-US" dirty="0"/>
              <a:t>Wanted to rival Europe’s textile industry</a:t>
            </a:r>
          </a:p>
          <a:p>
            <a:pPr lvl="2"/>
            <a:r>
              <a:rPr lang="en-US" dirty="0"/>
              <a:t>Factories to supply weapons</a:t>
            </a:r>
          </a:p>
          <a:p>
            <a:endParaRPr lang="en-US" dirty="0"/>
          </a:p>
        </p:txBody>
      </p:sp>
      <p:sp>
        <p:nvSpPr>
          <p:cNvPr id="4" name="Content Placeholder 3"/>
          <p:cNvSpPr>
            <a:spLocks noGrp="1"/>
          </p:cNvSpPr>
          <p:nvPr>
            <p:ph sz="quarter" idx="14"/>
          </p:nvPr>
        </p:nvSpPr>
        <p:spPr>
          <a:xfrm>
            <a:off x="5321808" y="1981200"/>
            <a:ext cx="3822192" cy="4114800"/>
          </a:xfrm>
        </p:spPr>
        <p:txBody>
          <a:bodyPr>
            <a:normAutofit lnSpcReduction="10000"/>
          </a:bodyPr>
          <a:lstStyle/>
          <a:p>
            <a:r>
              <a:rPr lang="en-US" dirty="0"/>
              <a:t>Military schools</a:t>
            </a:r>
          </a:p>
          <a:p>
            <a:r>
              <a:rPr lang="en-US" dirty="0"/>
              <a:t>Printing Industry</a:t>
            </a:r>
          </a:p>
          <a:p>
            <a:pPr lvl="1"/>
            <a:r>
              <a:rPr lang="en-US" dirty="0"/>
              <a:t>First newspaper in Islamic world</a:t>
            </a:r>
          </a:p>
          <a:p>
            <a:pPr lvl="1"/>
            <a:r>
              <a:rPr lang="en-US" dirty="0"/>
              <a:t>Revival of Arabic literature</a:t>
            </a:r>
          </a:p>
          <a:p>
            <a:r>
              <a:rPr lang="en-US" dirty="0"/>
              <a:t>Population doubles</a:t>
            </a:r>
          </a:p>
          <a:p>
            <a:r>
              <a:rPr lang="en-US" dirty="0"/>
              <a:t>Trade with Europe increases by 600%</a:t>
            </a:r>
          </a:p>
          <a:p>
            <a:pPr lvl="1"/>
            <a:r>
              <a:rPr lang="en-US" dirty="0"/>
              <a:t>At the expense of peasants</a:t>
            </a:r>
          </a:p>
          <a:p>
            <a:pPr lvl="1"/>
            <a:endParaRPr lang="en-US" dirty="0"/>
          </a:p>
          <a:p>
            <a:endParaRPr lang="en-US" dirty="0"/>
          </a:p>
          <a:p>
            <a:endParaRPr lang="en-US" dirty="0"/>
          </a:p>
        </p:txBody>
      </p:sp>
      <p:pic>
        <p:nvPicPr>
          <p:cNvPr id="8194" name="Picture 2" descr="http://www.cottonman.com/images/cotton%20pictures/cotton%20plant%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743200"/>
            <a:ext cx="205740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9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Ismail</a:t>
            </a:r>
          </a:p>
        </p:txBody>
      </p:sp>
      <p:sp>
        <p:nvSpPr>
          <p:cNvPr id="3" name="Content Placeholder 2"/>
          <p:cNvSpPr>
            <a:spLocks noGrp="1"/>
          </p:cNvSpPr>
          <p:nvPr>
            <p:ph sz="quarter" idx="13"/>
          </p:nvPr>
        </p:nvSpPr>
        <p:spPr>
          <a:xfrm>
            <a:off x="978408" y="1950720"/>
            <a:ext cx="3822192" cy="4373880"/>
          </a:xfrm>
        </p:spPr>
        <p:txBody>
          <a:bodyPr/>
          <a:lstStyle/>
          <a:p>
            <a:r>
              <a:rPr lang="en-US" dirty="0"/>
              <a:t>Muhammad Ali’s grandson</a:t>
            </a:r>
          </a:p>
          <a:p>
            <a:r>
              <a:rPr lang="en-US" dirty="0"/>
              <a:t>“My country is no longer in Africa…[I]t is in Europe.”</a:t>
            </a:r>
          </a:p>
          <a:p>
            <a:r>
              <a:rPr lang="en-US" dirty="0"/>
              <a:t>1870</a:t>
            </a:r>
          </a:p>
          <a:p>
            <a:pPr lvl="1"/>
            <a:r>
              <a:rPr lang="en-US" dirty="0"/>
              <a:t>Canals</a:t>
            </a:r>
          </a:p>
          <a:p>
            <a:pPr lvl="1"/>
            <a:r>
              <a:rPr lang="en-US" dirty="0"/>
              <a:t>Railroads</a:t>
            </a:r>
          </a:p>
          <a:p>
            <a:pPr lvl="1"/>
            <a:r>
              <a:rPr lang="en-US" dirty="0"/>
              <a:t>Postal service</a:t>
            </a:r>
          </a:p>
          <a:p>
            <a:pPr lvl="1"/>
            <a:r>
              <a:rPr lang="en-US" dirty="0"/>
              <a:t>Cairo</a:t>
            </a:r>
          </a:p>
        </p:txBody>
      </p:sp>
      <p:sp>
        <p:nvSpPr>
          <p:cNvPr id="5" name="Content Placeholder 4"/>
          <p:cNvSpPr>
            <a:spLocks noGrp="1"/>
          </p:cNvSpPr>
          <p:nvPr>
            <p:ph sz="quarter" idx="14"/>
          </p:nvPr>
        </p:nvSpPr>
        <p:spPr>
          <a:xfrm>
            <a:off x="4940808" y="1981200"/>
            <a:ext cx="3822192" cy="3611880"/>
          </a:xfrm>
        </p:spPr>
        <p:txBody>
          <a:bodyPr/>
          <a:lstStyle/>
          <a:p>
            <a:r>
              <a:rPr lang="en-US" dirty="0"/>
              <a:t>American Civil War</a:t>
            </a:r>
          </a:p>
          <a:p>
            <a:pPr lvl="1"/>
            <a:r>
              <a:rPr lang="en-US" dirty="0"/>
              <a:t>Collapse of cotton market</a:t>
            </a:r>
          </a:p>
          <a:p>
            <a:pPr lvl="1"/>
            <a:r>
              <a:rPr lang="en-US" dirty="0"/>
              <a:t>In debt to Great Britain and France</a:t>
            </a:r>
          </a:p>
          <a:p>
            <a:pPr lvl="1"/>
            <a:r>
              <a:rPr lang="en-US" dirty="0"/>
              <a:t>Occupation</a:t>
            </a:r>
          </a:p>
          <a:p>
            <a:endParaRPr lang="en-US" dirty="0"/>
          </a:p>
        </p:txBody>
      </p:sp>
    </p:spTree>
    <p:extLst>
      <p:ext uri="{BB962C8B-B14F-4D97-AF65-F5344CB8AC3E}">
        <p14:creationId xmlns:p14="http://schemas.microsoft.com/office/powerpoint/2010/main" val="14024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7745505" cy="4457253"/>
          </a:xfrm>
        </p:spPr>
        <p:txBody>
          <a:bodyPr>
            <a:normAutofit lnSpcReduction="10000"/>
          </a:bodyPr>
          <a:lstStyle/>
          <a:p>
            <a:r>
              <a:rPr lang="en-US" dirty="0"/>
              <a:t>Violent opposition to reforms in Ottoman Empire</a:t>
            </a:r>
          </a:p>
          <a:p>
            <a:r>
              <a:rPr lang="en-US" dirty="0"/>
              <a:t>Resist creation of new military units</a:t>
            </a:r>
          </a:p>
          <a:p>
            <a:r>
              <a:rPr lang="en-US" dirty="0"/>
              <a:t>Afraid that the sultan would take their power and “perks” </a:t>
            </a:r>
          </a:p>
          <a:p>
            <a:r>
              <a:rPr lang="en-US" dirty="0"/>
              <a:t>1805: massacre of Serbian Christians</a:t>
            </a:r>
          </a:p>
          <a:p>
            <a:pPr lvl="1"/>
            <a:r>
              <a:rPr lang="en-US" dirty="0"/>
              <a:t>Ottoman ruler unable to focus on unrest in Serbia due to Russian threats</a:t>
            </a:r>
          </a:p>
          <a:p>
            <a:pPr lvl="1"/>
            <a:r>
              <a:rPr lang="en-US" dirty="0"/>
              <a:t>Serbia becomes independent</a:t>
            </a:r>
          </a:p>
          <a:p>
            <a:r>
              <a:rPr lang="en-US" dirty="0"/>
              <a:t>Mahmud II creates new artillery unit</a:t>
            </a:r>
          </a:p>
          <a:p>
            <a:pPr lvl="1"/>
            <a:r>
              <a:rPr lang="en-US" dirty="0"/>
              <a:t>Janissaries revolt</a:t>
            </a:r>
          </a:p>
          <a:p>
            <a:pPr lvl="1"/>
            <a:r>
              <a:rPr lang="en-US" dirty="0"/>
              <a:t>Bombardment and destruction by new unit</a:t>
            </a:r>
          </a:p>
          <a:p>
            <a:pPr lvl="1"/>
            <a:endParaRPr lang="en-US" dirty="0"/>
          </a:p>
        </p:txBody>
      </p:sp>
      <p:sp>
        <p:nvSpPr>
          <p:cNvPr id="2" name="Title 1"/>
          <p:cNvSpPr>
            <a:spLocks noGrp="1"/>
          </p:cNvSpPr>
          <p:nvPr>
            <p:ph type="title"/>
          </p:nvPr>
        </p:nvSpPr>
        <p:spPr/>
        <p:txBody>
          <a:bodyPr/>
          <a:lstStyle/>
          <a:p>
            <a:r>
              <a:rPr lang="en-US" dirty="0"/>
              <a:t>The Janissary Problem</a:t>
            </a:r>
          </a:p>
        </p:txBody>
      </p:sp>
    </p:spTree>
    <p:extLst>
      <p:ext uri="{BB962C8B-B14F-4D97-AF65-F5344CB8AC3E}">
        <p14:creationId xmlns:p14="http://schemas.microsoft.com/office/powerpoint/2010/main" val="2647837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3139</TotalTime>
  <Words>1685</Words>
  <Application>Microsoft Macintosh PowerPoint</Application>
  <PresentationFormat>On-screen Show (4:3)</PresentationFormat>
  <Paragraphs>271</Paragraphs>
  <Slides>39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Book Antiqua</vt:lpstr>
      <vt:lpstr>Calibri</vt:lpstr>
      <vt:lpstr>Wingdings</vt:lpstr>
      <vt:lpstr>Hardcover</vt:lpstr>
      <vt:lpstr>Imperialism</vt:lpstr>
      <vt:lpstr>Land Empires</vt:lpstr>
      <vt:lpstr>The Ottoman Empire </vt:lpstr>
      <vt:lpstr>PowerPoint Presentation</vt:lpstr>
      <vt:lpstr>Napoleon and Egypt</vt:lpstr>
      <vt:lpstr>Muhammad Ali</vt:lpstr>
      <vt:lpstr>Muhammad Ali</vt:lpstr>
      <vt:lpstr>Ismail</vt:lpstr>
      <vt:lpstr>The Janissary Problem</vt:lpstr>
      <vt:lpstr>Tanzimat (“reorganization”)</vt:lpstr>
      <vt:lpstr>Education</vt:lpstr>
      <vt:lpstr>Military Reform</vt:lpstr>
      <vt:lpstr>PowerPoint Presentation</vt:lpstr>
      <vt:lpstr>PowerPoint Presentation</vt:lpstr>
      <vt:lpstr>Legal Reform</vt:lpstr>
      <vt:lpstr>The Crimean War</vt:lpstr>
      <vt:lpstr>The Crimean War</vt:lpstr>
      <vt:lpstr>PowerPoint Presentation</vt:lpstr>
      <vt:lpstr>Russian Empire</vt:lpstr>
      <vt:lpstr>“Industry”</vt:lpstr>
      <vt:lpstr>Russophobia</vt:lpstr>
      <vt:lpstr>Russian Expansion</vt:lpstr>
      <vt:lpstr>PowerPoint Presentation</vt:lpstr>
      <vt:lpstr>Decembrist Revolt </vt:lpstr>
      <vt:lpstr>Qing Empire</vt:lpstr>
      <vt:lpstr>Unrest</vt:lpstr>
      <vt:lpstr>Opium War</vt:lpstr>
      <vt:lpstr>PowerPoint Presentation</vt:lpstr>
      <vt:lpstr>Opium Response </vt:lpstr>
      <vt:lpstr>Treaty of Nanking</vt:lpstr>
      <vt:lpstr>PowerPoint Presentation</vt:lpstr>
      <vt:lpstr>PowerPoint Presentation</vt:lpstr>
      <vt:lpstr>Hong Xiuquan</vt:lpstr>
      <vt:lpstr>Taiping Rebellion </vt:lpstr>
      <vt:lpstr>Arrow War</vt:lpstr>
      <vt:lpstr>PowerPoint Presentation</vt:lpstr>
      <vt:lpstr>After the Taiping</vt:lpstr>
      <vt:lpstr>Fall of Qing</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  Part One</dc:title>
  <dc:creator>Teacher</dc:creator>
  <cp:lastModifiedBy>Tripp, Caitlin</cp:lastModifiedBy>
  <cp:revision>31</cp:revision>
  <dcterms:created xsi:type="dcterms:W3CDTF">2015-03-10T22:02:03Z</dcterms:created>
  <dcterms:modified xsi:type="dcterms:W3CDTF">2019-07-03T20:22:22Z</dcterms:modified>
</cp:coreProperties>
</file>