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2"/>
  </p:notesMasterIdLst>
  <p:sldIdLst>
    <p:sldId id="256" r:id="rId2"/>
    <p:sldId id="288" r:id="rId3"/>
    <p:sldId id="289" r:id="rId4"/>
    <p:sldId id="265" r:id="rId5"/>
    <p:sldId id="257" r:id="rId6"/>
    <p:sldId id="271" r:id="rId7"/>
    <p:sldId id="273" r:id="rId8"/>
    <p:sldId id="258" r:id="rId9"/>
    <p:sldId id="259" r:id="rId10"/>
    <p:sldId id="264" r:id="rId11"/>
    <p:sldId id="260" r:id="rId12"/>
    <p:sldId id="262" r:id="rId13"/>
    <p:sldId id="261" r:id="rId14"/>
    <p:sldId id="274" r:id="rId15"/>
    <p:sldId id="266" r:id="rId16"/>
    <p:sldId id="267" r:id="rId17"/>
    <p:sldId id="268" r:id="rId18"/>
    <p:sldId id="269" r:id="rId19"/>
    <p:sldId id="276" r:id="rId20"/>
    <p:sldId id="283" r:id="rId21"/>
    <p:sldId id="281" r:id="rId22"/>
    <p:sldId id="284" r:id="rId23"/>
    <p:sldId id="285" r:id="rId24"/>
    <p:sldId id="286" r:id="rId25"/>
    <p:sldId id="287" r:id="rId26"/>
    <p:sldId id="278" r:id="rId27"/>
    <p:sldId id="279" r:id="rId28"/>
    <p:sldId id="290" r:id="rId29"/>
    <p:sldId id="280" r:id="rId30"/>
    <p:sldId id="263"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922" autoAdjust="0"/>
  </p:normalViewPr>
  <p:slideViewPr>
    <p:cSldViewPr>
      <p:cViewPr>
        <p:scale>
          <a:sx n="60" d="100"/>
          <a:sy n="60" d="100"/>
        </p:scale>
        <p:origin x="-1656"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FFD3E3-F40D-4CD7-88BA-674F17EFB337}" type="datetimeFigureOut">
              <a:rPr lang="en-US" smtClean="0"/>
              <a:t>3/13/2015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293EB4-9811-47A6-BC70-FCE424FAE0F5}" type="slidenum">
              <a:rPr lang="en-US" smtClean="0"/>
              <a:t>‹#›</a:t>
            </a:fld>
            <a:endParaRPr lang="en-US"/>
          </a:p>
        </p:txBody>
      </p:sp>
    </p:spTree>
    <p:extLst>
      <p:ext uri="{BB962C8B-B14F-4D97-AF65-F5344CB8AC3E}">
        <p14:creationId xmlns:p14="http://schemas.microsoft.com/office/powerpoint/2010/main" val="4116092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C08CA4-063F-42BA-A131-9F6C126D8FAC}" type="slidenum">
              <a:rPr lang="en-US" altLang="en-US"/>
              <a:pPr/>
              <a:t>6</a:t>
            </a:fld>
            <a:endParaRPr lang="en-US" altLang="en-US"/>
          </a:p>
        </p:txBody>
      </p:sp>
      <p:sp>
        <p:nvSpPr>
          <p:cNvPr id="6146" name="Rectangle 2"/>
          <p:cNvSpPr>
            <a:spLocks noRot="1" noChangeArrowheads="1" noTextEdit="1"/>
          </p:cNvSpPr>
          <p:nvPr>
            <p:ph type="sldImg"/>
          </p:nvPr>
        </p:nvSpPr>
        <p:spPr>
          <a:xfrm>
            <a:off x="1143000" y="687388"/>
            <a:ext cx="4572000" cy="3429000"/>
          </a:xfrm>
          <a:ln/>
        </p:spPr>
      </p:sp>
      <p:sp>
        <p:nvSpPr>
          <p:cNvPr id="6147"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Zulu in Battle Dress, 1838.</a:t>
            </a:r>
          </a:p>
          <a:p>
            <a:r>
              <a:rPr lang="el-GR" altLang="en-US">
                <a:solidFill>
                  <a:srgbClr val="000000"/>
                </a:solidFill>
              </a:rPr>
              <a:t>Elaborate costumes helped impress opponents with the Zulus’ strength. Shown here are long-handled spears and thick leather shields.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93F4D0-9766-4C7B-802D-D346CD764DC8}" type="slidenum">
              <a:rPr lang="en-US" altLang="en-US"/>
              <a:pPr/>
              <a:t>27</a:t>
            </a:fld>
            <a:endParaRPr lang="en-US" altLang="en-US"/>
          </a:p>
        </p:txBody>
      </p:sp>
      <p:sp>
        <p:nvSpPr>
          <p:cNvPr id="22530" name="Rectangle 2"/>
          <p:cNvSpPr>
            <a:spLocks noRot="1" noChangeArrowheads="1" noTextEdit="1"/>
          </p:cNvSpPr>
          <p:nvPr>
            <p:ph type="sldImg"/>
          </p:nvPr>
        </p:nvSpPr>
        <p:spPr>
          <a:xfrm>
            <a:off x="1143000" y="687388"/>
            <a:ext cx="4572000" cy="3429000"/>
          </a:xfrm>
          <a:ln/>
        </p:spPr>
      </p:sp>
      <p:sp>
        <p:nvSpPr>
          <p:cNvPr id="22531"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Map 26.3:</a:t>
            </a:r>
            <a:r>
              <a:rPr lang="el-GR" altLang="en-US">
                <a:solidFill>
                  <a:srgbClr val="000000"/>
                </a:solidFill>
              </a:rPr>
              <a:t> </a:t>
            </a:r>
            <a:r>
              <a:rPr lang="el-GR" altLang="en-US" b="1">
                <a:solidFill>
                  <a:srgbClr val="000000"/>
                </a:solidFill>
              </a:rPr>
              <a:t>European Possessions in the Indian Ocean and South Pacific, 1870.</a:t>
            </a:r>
          </a:p>
          <a:p>
            <a:r>
              <a:rPr lang="el-GR" altLang="en-US">
                <a:solidFill>
                  <a:srgbClr val="000000"/>
                </a:solidFill>
              </a:rPr>
              <a:t>By 1870 the British controlled much of India, were settling Australia and New Zealand, and possessed important trading enclaves throughout the region.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9D635-AFDD-4EE5-B9B9-F7B5E10D59F0}" type="slidenum">
              <a:rPr lang="en-US" altLang="en-US"/>
              <a:pPr/>
              <a:t>29</a:t>
            </a:fld>
            <a:endParaRPr lang="en-US" altLang="en-US"/>
          </a:p>
        </p:txBody>
      </p:sp>
      <p:sp>
        <p:nvSpPr>
          <p:cNvPr id="24578" name="Rectangle 2"/>
          <p:cNvSpPr>
            <a:spLocks noRot="1" noChangeArrowheads="1" noTextEdit="1"/>
          </p:cNvSpPr>
          <p:nvPr>
            <p:ph type="sldImg"/>
          </p:nvPr>
        </p:nvSpPr>
        <p:spPr>
          <a:xfrm>
            <a:off x="1143000" y="687388"/>
            <a:ext cx="4572000" cy="3429000"/>
          </a:xfrm>
          <a:ln/>
        </p:spPr>
      </p:sp>
      <p:sp>
        <p:nvSpPr>
          <p:cNvPr id="24579"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South Pacific Whaling.</a:t>
            </a:r>
          </a:p>
          <a:p>
            <a:r>
              <a:rPr lang="el-GR" altLang="en-US">
                <a:solidFill>
                  <a:srgbClr val="000000"/>
                </a:solidFill>
              </a:rPr>
              <a:t>One boat was swamped, but the hunters killed the huge whale.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11967A-5965-4777-BFC0-F2650FAA6A49}" type="slidenum">
              <a:rPr lang="en-US" altLang="en-US"/>
              <a:pPr/>
              <a:t>7</a:t>
            </a:fld>
            <a:endParaRPr lang="en-US" altLang="en-US"/>
          </a:p>
        </p:txBody>
      </p:sp>
      <p:sp>
        <p:nvSpPr>
          <p:cNvPr id="10242" name="Rectangle 2"/>
          <p:cNvSpPr>
            <a:spLocks noRot="1" noChangeArrowheads="1" noTextEdit="1"/>
          </p:cNvSpPr>
          <p:nvPr>
            <p:ph type="sldImg"/>
          </p:nvPr>
        </p:nvSpPr>
        <p:spPr>
          <a:xfrm>
            <a:off x="1143000" y="687388"/>
            <a:ext cx="4572000" cy="3429000"/>
          </a:xfrm>
          <a:ln/>
        </p:spPr>
      </p:sp>
      <p:sp>
        <p:nvSpPr>
          <p:cNvPr id="10243"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Téwodros’s Mighty Cannon.</a:t>
            </a:r>
          </a:p>
          <a:p>
            <a:r>
              <a:rPr lang="el-GR" altLang="en-US">
                <a:solidFill>
                  <a:srgbClr val="000000"/>
                </a:solidFill>
              </a:rPr>
              <a:t>Like other modernizers in the nineteenth century, Emperor Téwodros of Ethiopia sought to reform his military forces. In 1861 he forced resident European missionaries and craftsmen to build guns and cannon, including this 7-ton behemoth. It took five hundred men to haul it across Ethiopia’s hilly terrain.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7C5256-220B-4E23-90E9-FED8F94D8111}" type="slidenum">
              <a:rPr lang="en-US" altLang="en-US"/>
              <a:pPr/>
              <a:t>14</a:t>
            </a:fld>
            <a:endParaRPr lang="en-US" altLang="en-US"/>
          </a:p>
        </p:txBody>
      </p:sp>
      <p:sp>
        <p:nvSpPr>
          <p:cNvPr id="12290" name="Rectangle 2"/>
          <p:cNvSpPr>
            <a:spLocks noRot="1" noChangeArrowheads="1" noTextEdit="1"/>
          </p:cNvSpPr>
          <p:nvPr>
            <p:ph type="sldImg"/>
          </p:nvPr>
        </p:nvSpPr>
        <p:spPr>
          <a:xfrm>
            <a:off x="1143000" y="687388"/>
            <a:ext cx="4572000" cy="3429000"/>
          </a:xfrm>
          <a:ln/>
        </p:spPr>
      </p:sp>
      <p:sp>
        <p:nvSpPr>
          <p:cNvPr id="12291"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Map 26.1:</a:t>
            </a:r>
            <a:r>
              <a:rPr lang="el-GR" altLang="en-US">
                <a:solidFill>
                  <a:srgbClr val="000000"/>
                </a:solidFill>
              </a:rPr>
              <a:t> </a:t>
            </a:r>
            <a:r>
              <a:rPr lang="el-GR" altLang="en-US" b="1">
                <a:solidFill>
                  <a:srgbClr val="000000"/>
                </a:solidFill>
              </a:rPr>
              <a:t>Africa in the Nineteenth Century.</a:t>
            </a:r>
          </a:p>
          <a:p>
            <a:r>
              <a:rPr lang="el-GR" altLang="en-US">
                <a:solidFill>
                  <a:srgbClr val="000000"/>
                </a:solidFill>
              </a:rPr>
              <a:t>Expanding trade drew much of Africa into global networks, but foreign colonies in 1870 were largely confined to Algeria and southern Africa. Growing trade, Islamic reform movements, and other internal forces created important new states throughout the continent.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b="1" dirty="0" smtClean="0">
                <a:solidFill>
                  <a:srgbClr val="000000"/>
                </a:solidFill>
              </a:rPr>
              <a:t>Map 26.2:</a:t>
            </a:r>
            <a:r>
              <a:rPr lang="el-GR" altLang="en-US" dirty="0" smtClean="0">
                <a:solidFill>
                  <a:srgbClr val="000000"/>
                </a:solidFill>
              </a:rPr>
              <a:t> </a:t>
            </a:r>
            <a:r>
              <a:rPr lang="el-GR" altLang="en-US" b="1" dirty="0" smtClean="0">
                <a:solidFill>
                  <a:srgbClr val="000000"/>
                </a:solidFill>
              </a:rPr>
              <a:t>India, 1707–1805.</a:t>
            </a:r>
          </a:p>
          <a:p>
            <a:r>
              <a:rPr lang="el-GR" altLang="en-US" dirty="0" smtClean="0">
                <a:solidFill>
                  <a:srgbClr val="000000"/>
                </a:solidFill>
              </a:rPr>
              <a:t>As Mughal power weakened during the eighteenth century, other Indian states and the East India Company expanded their territories.</a:t>
            </a:r>
          </a:p>
          <a:p>
            <a:endParaRPr lang="en-US" dirty="0"/>
          </a:p>
        </p:txBody>
      </p:sp>
      <p:sp>
        <p:nvSpPr>
          <p:cNvPr id="4" name="Slide Number Placeholder 3"/>
          <p:cNvSpPr>
            <a:spLocks noGrp="1"/>
          </p:cNvSpPr>
          <p:nvPr>
            <p:ph type="sldNum" sz="quarter" idx="10"/>
          </p:nvPr>
        </p:nvSpPr>
        <p:spPr/>
        <p:txBody>
          <a:bodyPr/>
          <a:lstStyle/>
          <a:p>
            <a:fld id="{41293EB4-9811-47A6-BC70-FCE424FAE0F5}" type="slidenum">
              <a:rPr lang="en-US" smtClean="0"/>
              <a:t>17</a:t>
            </a:fld>
            <a:endParaRPr lang="en-US"/>
          </a:p>
        </p:txBody>
      </p:sp>
    </p:spTree>
    <p:extLst>
      <p:ext uri="{BB962C8B-B14F-4D97-AF65-F5344CB8AC3E}">
        <p14:creationId xmlns:p14="http://schemas.microsoft.com/office/powerpoint/2010/main" val="2733070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7C94AA-1510-4F4C-8CC2-AD323D19491C}" type="slidenum">
              <a:rPr lang="en-US" altLang="en-US"/>
              <a:pPr/>
              <a:t>19</a:t>
            </a:fld>
            <a:endParaRPr lang="en-US" altLang="en-US"/>
          </a:p>
        </p:txBody>
      </p:sp>
      <p:sp>
        <p:nvSpPr>
          <p:cNvPr id="16386" name="Rectangle 2"/>
          <p:cNvSpPr>
            <a:spLocks noRot="1" noChangeArrowheads="1" noTextEdit="1"/>
          </p:cNvSpPr>
          <p:nvPr>
            <p:ph type="sldImg"/>
          </p:nvPr>
        </p:nvSpPr>
        <p:spPr>
          <a:xfrm>
            <a:off x="1143000" y="687388"/>
            <a:ext cx="4572000" cy="3429000"/>
          </a:xfrm>
          <a:ln/>
        </p:spPr>
      </p:sp>
      <p:sp>
        <p:nvSpPr>
          <p:cNvPr id="16387"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Delhi Durbar, January 1, 1903.</a:t>
            </a:r>
          </a:p>
          <a:p>
            <a:r>
              <a:rPr lang="el-GR" altLang="en-US">
                <a:solidFill>
                  <a:srgbClr val="000000"/>
                </a:solidFill>
              </a:rPr>
              <a:t>The parade of Indian princes on ornately decorated elephants and accompanied by retainers fostered their sense of belonging to the vast empire of India that British rule had created.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93EB4-9811-47A6-BC70-FCE424FAE0F5}" type="slidenum">
              <a:rPr lang="en-US" smtClean="0"/>
              <a:t>20</a:t>
            </a:fld>
            <a:endParaRPr lang="en-US"/>
          </a:p>
        </p:txBody>
      </p:sp>
    </p:spTree>
    <p:extLst>
      <p:ext uri="{BB962C8B-B14F-4D97-AF65-F5344CB8AC3E}">
        <p14:creationId xmlns:p14="http://schemas.microsoft.com/office/powerpoint/2010/main" val="220469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altLang="en-US" b="1" dirty="0" smtClean="0">
                <a:solidFill>
                  <a:srgbClr val="000000"/>
                </a:solidFill>
              </a:rPr>
              <a:t>Rammohun Roy.</a:t>
            </a:r>
          </a:p>
          <a:p>
            <a:r>
              <a:rPr lang="el-GR" altLang="en-US" dirty="0" smtClean="0">
                <a:solidFill>
                  <a:srgbClr val="000000"/>
                </a:solidFill>
              </a:rPr>
              <a:t>This portrait of the Indian reformer emphasizes his scholarly accomplishments and India’s traditional architecture and natural beauty.</a:t>
            </a:r>
          </a:p>
          <a:p>
            <a:endParaRPr lang="en-US" dirty="0"/>
          </a:p>
        </p:txBody>
      </p:sp>
      <p:sp>
        <p:nvSpPr>
          <p:cNvPr id="4" name="Slide Number Placeholder 3"/>
          <p:cNvSpPr>
            <a:spLocks noGrp="1"/>
          </p:cNvSpPr>
          <p:nvPr>
            <p:ph type="sldNum" sz="quarter" idx="10"/>
          </p:nvPr>
        </p:nvSpPr>
        <p:spPr/>
        <p:txBody>
          <a:bodyPr/>
          <a:lstStyle/>
          <a:p>
            <a:fld id="{41293EB4-9811-47A6-BC70-FCE424FAE0F5}" type="slidenum">
              <a:rPr lang="en-US" smtClean="0"/>
              <a:t>21</a:t>
            </a:fld>
            <a:endParaRPr lang="en-US"/>
          </a:p>
        </p:txBody>
      </p:sp>
    </p:spTree>
    <p:extLst>
      <p:ext uri="{BB962C8B-B14F-4D97-AF65-F5344CB8AC3E}">
        <p14:creationId xmlns:p14="http://schemas.microsoft.com/office/powerpoint/2010/main" val="735029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93EB4-9811-47A6-BC70-FCE424FAE0F5}" type="slidenum">
              <a:rPr lang="en-US" smtClean="0"/>
              <a:t>23</a:t>
            </a:fld>
            <a:endParaRPr lang="en-US"/>
          </a:p>
        </p:txBody>
      </p:sp>
    </p:spTree>
    <p:extLst>
      <p:ext uri="{BB962C8B-B14F-4D97-AF65-F5344CB8AC3E}">
        <p14:creationId xmlns:p14="http://schemas.microsoft.com/office/powerpoint/2010/main" val="921354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BE76E6-00D2-417C-9C4C-A9C7909CCC76}" type="slidenum">
              <a:rPr lang="en-US" altLang="en-US"/>
              <a:pPr/>
              <a:t>26</a:t>
            </a:fld>
            <a:endParaRPr lang="en-US" altLang="en-US"/>
          </a:p>
        </p:txBody>
      </p:sp>
      <p:sp>
        <p:nvSpPr>
          <p:cNvPr id="20482" name="Rectangle 2"/>
          <p:cNvSpPr>
            <a:spLocks noRot="1" noChangeArrowheads="1" noTextEdit="1"/>
          </p:cNvSpPr>
          <p:nvPr>
            <p:ph type="sldImg"/>
          </p:nvPr>
        </p:nvSpPr>
        <p:spPr>
          <a:xfrm>
            <a:off x="1143000" y="687388"/>
            <a:ext cx="4572000" cy="3429000"/>
          </a:xfrm>
          <a:ln/>
        </p:spPr>
      </p:sp>
      <p:sp>
        <p:nvSpPr>
          <p:cNvPr id="20483" name="Rectangle 3"/>
          <p:cNvSpPr>
            <a:spLocks noGrp="1" noChangeArrowheads="1"/>
          </p:cNvSpPr>
          <p:nvPr>
            <p:ph type="body" idx="1"/>
          </p:nvPr>
        </p:nvSpPr>
        <p:spPr>
          <a:xfrm>
            <a:off x="912813" y="4343400"/>
            <a:ext cx="5032375" cy="4113213"/>
          </a:xfrm>
        </p:spPr>
        <p:txBody>
          <a:bodyPr lIns="91426" tIns="45714" rIns="91426" bIns="45714"/>
          <a:lstStyle/>
          <a:p>
            <a:r>
              <a:rPr lang="el-GR" altLang="en-US" b="1">
                <a:solidFill>
                  <a:srgbClr val="000000"/>
                </a:solidFill>
              </a:rPr>
              <a:t>Great Trek.</a:t>
            </a:r>
          </a:p>
          <a:p>
            <a:r>
              <a:rPr lang="el-GR" altLang="en-US">
                <a:solidFill>
                  <a:srgbClr val="000000"/>
                </a:solidFill>
              </a:rPr>
              <a:t>Aided by African servants, the ox-drawn wagons of the Afrikaners struggled over the Drakensberg Mountains to the high plains in an effort to escape British control.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56FED819-2D57-40DC-9E55-51E9DB6B202D}"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CD534-6BB1-4D96-8668-9CBD6352C936}"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ED819-2D57-40DC-9E55-51E9DB6B202D}"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CD534-6BB1-4D96-8668-9CBD6352C93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ED819-2D57-40DC-9E55-51E9DB6B202D}"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CD534-6BB1-4D96-8668-9CBD6352C93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FED819-2D57-40DC-9E55-51E9DB6B202D}" type="datetimeFigureOut">
              <a:rPr lang="en-US" smtClean="0"/>
              <a:t>3/12/2015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16CD534-6BB1-4D96-8668-9CBD6352C93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56FED819-2D57-40DC-9E55-51E9DB6B202D}" type="datetimeFigureOut">
              <a:rPr lang="en-US" smtClean="0"/>
              <a:t>3/12/2015</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216CD534-6BB1-4D96-8668-9CBD6352C936}"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FED819-2D57-40DC-9E55-51E9DB6B202D}"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CD534-6BB1-4D96-8668-9CBD6352C93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FED819-2D57-40DC-9E55-51E9DB6B202D}" type="datetimeFigureOut">
              <a:rPr lang="en-US" smtClean="0"/>
              <a:t>3/12/2015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16CD534-6BB1-4D96-8668-9CBD6352C93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FED819-2D57-40DC-9E55-51E9DB6B202D}" type="datetimeFigureOut">
              <a:rPr lang="en-US" smtClean="0"/>
              <a:t>3/12/2015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16CD534-6BB1-4D96-8668-9CBD6352C93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FED819-2D57-40DC-9E55-51E9DB6B202D}" type="datetimeFigureOut">
              <a:rPr lang="en-US" smtClean="0"/>
              <a:t>3/12/2015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16CD534-6BB1-4D96-8668-9CBD6352C93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FED819-2D57-40DC-9E55-51E9DB6B202D}"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CD534-6BB1-4D96-8668-9CBD6352C936}"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56FED819-2D57-40DC-9E55-51E9DB6B202D}" type="datetimeFigureOut">
              <a:rPr lang="en-US" smtClean="0"/>
              <a:t>3/12/2015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16CD534-6BB1-4D96-8668-9CBD6352C936}"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56FED819-2D57-40DC-9E55-51E9DB6B202D}" type="datetimeFigureOut">
              <a:rPr lang="en-US" smtClean="0"/>
              <a:t>3/12/2015</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216CD534-6BB1-4D96-8668-9CBD6352C93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Africa, India, and the New British Empire </a:t>
            </a:r>
            <a:endParaRPr lang="en-US" dirty="0"/>
          </a:p>
        </p:txBody>
      </p:sp>
      <p:sp>
        <p:nvSpPr>
          <p:cNvPr id="3" name="Subtitle 2"/>
          <p:cNvSpPr>
            <a:spLocks noGrp="1"/>
          </p:cNvSpPr>
          <p:nvPr>
            <p:ph type="subTitle" idx="1"/>
          </p:nvPr>
        </p:nvSpPr>
        <p:spPr/>
        <p:txBody>
          <a:bodyPr/>
          <a:lstStyle/>
          <a:p>
            <a:r>
              <a:rPr lang="en-US" dirty="0" smtClean="0"/>
              <a:t>1750-1870</a:t>
            </a:r>
            <a:endParaRPr lang="en-US" dirty="0"/>
          </a:p>
        </p:txBody>
      </p:sp>
    </p:spTree>
    <p:extLst>
      <p:ext uri="{BB962C8B-B14F-4D97-AF65-F5344CB8AC3E}">
        <p14:creationId xmlns:p14="http://schemas.microsoft.com/office/powerpoint/2010/main" val="3166145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lh5.ggpht.com/_LenCZlyza20/TSREjGGsniI/AAAAAAAAJno/IjEizwG_o2Y/tmp14020_thumb_thumb.jpg?imgmax=8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2895600"/>
            <a:ext cx="5638800" cy="37433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omanisilver.com/contents/media/hvw1901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4800"/>
            <a:ext cx="2819400" cy="432822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3429000" y="274638"/>
            <a:ext cx="5257800" cy="2316162"/>
          </a:xfrm>
        </p:spPr>
        <p:txBody>
          <a:bodyPr>
            <a:noAutofit/>
          </a:bodyPr>
          <a:lstStyle/>
          <a:p>
            <a:pPr algn="ctr"/>
            <a:r>
              <a:rPr lang="en-US" sz="6000" dirty="0" smtClean="0"/>
              <a:t>Ivory in Zanzibar</a:t>
            </a:r>
            <a:endParaRPr lang="en-US" sz="6000" dirty="0"/>
          </a:p>
        </p:txBody>
      </p:sp>
    </p:spTree>
    <p:extLst>
      <p:ext uri="{BB962C8B-B14F-4D97-AF65-F5344CB8AC3E}">
        <p14:creationId xmlns:p14="http://schemas.microsoft.com/office/powerpoint/2010/main" val="2497609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Legitimate Trade</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dirty="0" smtClean="0"/>
              <a:t>Needed exports other than slaves to continue to get cloth, metal, </a:t>
            </a:r>
            <a:r>
              <a:rPr lang="en-US" dirty="0" err="1" smtClean="0"/>
              <a:t>etc</a:t>
            </a:r>
            <a:r>
              <a:rPr lang="en-US" dirty="0" smtClean="0"/>
              <a:t> from Europe</a:t>
            </a:r>
          </a:p>
          <a:p>
            <a:r>
              <a:rPr lang="en-US" dirty="0" smtClean="0"/>
              <a:t>Palm Oil</a:t>
            </a:r>
          </a:p>
          <a:p>
            <a:pPr lvl="1"/>
            <a:r>
              <a:rPr lang="en-US" dirty="0" smtClean="0"/>
              <a:t>Candles</a:t>
            </a:r>
          </a:p>
          <a:p>
            <a:pPr lvl="1"/>
            <a:r>
              <a:rPr lang="en-US" dirty="0" smtClean="0"/>
              <a:t>Soap</a:t>
            </a:r>
          </a:p>
          <a:p>
            <a:r>
              <a:rPr lang="en-US" dirty="0" smtClean="0"/>
              <a:t>Coastal trading </a:t>
            </a:r>
          </a:p>
          <a:p>
            <a:pPr lvl="1"/>
            <a:r>
              <a:rPr lang="en-US" dirty="0" smtClean="0"/>
              <a:t>Canoes used to transport palm oil from inner Africa to the coast</a:t>
            </a:r>
          </a:p>
          <a:p>
            <a:pPr lvl="1"/>
            <a:r>
              <a:rPr lang="en-US" dirty="0" smtClean="0"/>
              <a:t>Slaves bought to work canoes</a:t>
            </a:r>
          </a:p>
          <a:p>
            <a:pPr lvl="1"/>
            <a:r>
              <a:rPr lang="en-US" dirty="0" smtClean="0"/>
              <a:t>Male slaves could control entire canoe houses</a:t>
            </a:r>
          </a:p>
        </p:txBody>
      </p:sp>
    </p:spTree>
    <p:extLst>
      <p:ext uri="{BB962C8B-B14F-4D97-AF65-F5344CB8AC3E}">
        <p14:creationId xmlns:p14="http://schemas.microsoft.com/office/powerpoint/2010/main" val="3271172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Niger Delta</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Becomes </a:t>
            </a:r>
            <a:r>
              <a:rPr lang="en-US" dirty="0"/>
              <a:t>leading exporter of palm oil</a:t>
            </a:r>
          </a:p>
          <a:p>
            <a:r>
              <a:rPr lang="en-US" dirty="0"/>
              <a:t>Brutal conditions for slaves BUT ability for wealth and power</a:t>
            </a:r>
          </a:p>
          <a:p>
            <a:pPr lvl="1"/>
            <a:r>
              <a:rPr lang="en-US" dirty="0" err="1"/>
              <a:t>Jaja</a:t>
            </a:r>
            <a:r>
              <a:rPr lang="en-US" dirty="0"/>
              <a:t> of </a:t>
            </a:r>
            <a:r>
              <a:rPr lang="en-US" dirty="0" err="1" smtClean="0"/>
              <a:t>Opobo</a:t>
            </a:r>
            <a:endParaRPr lang="en-US" dirty="0" smtClean="0"/>
          </a:p>
          <a:p>
            <a:pPr lvl="2"/>
            <a:r>
              <a:rPr lang="en-US" dirty="0" smtClean="0"/>
              <a:t>Canoe </a:t>
            </a:r>
            <a:r>
              <a:rPr lang="en-US" dirty="0"/>
              <a:t>slave rose to head of canoe house (palm oil company)</a:t>
            </a:r>
          </a:p>
          <a:p>
            <a:pPr lvl="2"/>
            <a:r>
              <a:rPr lang="en-US" dirty="0"/>
              <a:t>Established his own port of </a:t>
            </a:r>
            <a:r>
              <a:rPr lang="en-US" dirty="0" err="1"/>
              <a:t>Opobo</a:t>
            </a:r>
            <a:endParaRPr lang="en-US" dirty="0"/>
          </a:p>
          <a:p>
            <a:pPr lvl="2"/>
            <a:r>
              <a:rPr lang="en-US" dirty="0"/>
              <a:t>Became king of </a:t>
            </a:r>
            <a:r>
              <a:rPr lang="en-US" dirty="0" err="1"/>
              <a:t>Opobo</a:t>
            </a:r>
            <a:endParaRPr lang="en-US" dirty="0"/>
          </a:p>
          <a:p>
            <a:endParaRPr lang="en-US" dirty="0"/>
          </a:p>
        </p:txBody>
      </p:sp>
      <p:pic>
        <p:nvPicPr>
          <p:cNvPr id="5" name="Picture 2" descr="https://encrypted-tbn1.gstatic.com/images?q=tbn:ANd9GcQ8Id3nNIe5mD4luPz1Pt2qTJa8nyY6tKax_-xH7fFppRpxCih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952214"/>
            <a:ext cx="3352800" cy="4953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871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Recaptives</a:t>
            </a:r>
            <a:endParaRPr lang="en-US" dirty="0"/>
          </a:p>
        </p:txBody>
      </p:sp>
      <p:sp>
        <p:nvSpPr>
          <p:cNvPr id="3" name="Content Placeholder 2"/>
          <p:cNvSpPr>
            <a:spLocks noGrp="1"/>
          </p:cNvSpPr>
          <p:nvPr>
            <p:ph sz="half" idx="1"/>
          </p:nvPr>
        </p:nvSpPr>
        <p:spPr/>
        <p:txBody>
          <a:bodyPr>
            <a:normAutofit fontScale="85000" lnSpcReduction="20000"/>
          </a:bodyPr>
          <a:lstStyle/>
          <a:p>
            <a:endParaRPr lang="en-US" dirty="0"/>
          </a:p>
        </p:txBody>
      </p:sp>
      <p:sp>
        <p:nvSpPr>
          <p:cNvPr id="4" name="Content Placeholder 3"/>
          <p:cNvSpPr>
            <a:spLocks noGrp="1"/>
          </p:cNvSpPr>
          <p:nvPr>
            <p:ph sz="half" idx="2"/>
          </p:nvPr>
        </p:nvSpPr>
        <p:spPr/>
        <p:txBody>
          <a:bodyPr>
            <a:normAutofit fontScale="85000" lnSpcReduction="20000"/>
          </a:bodyPr>
          <a:lstStyle/>
          <a:p>
            <a:r>
              <a:rPr lang="en-US" dirty="0"/>
              <a:t>Republic of Liberia (1821)</a:t>
            </a:r>
          </a:p>
          <a:p>
            <a:pPr lvl="1"/>
            <a:r>
              <a:rPr lang="en-US" dirty="0"/>
              <a:t>Free black American settlement</a:t>
            </a:r>
          </a:p>
          <a:p>
            <a:pPr lvl="1"/>
            <a:r>
              <a:rPr lang="en-US" dirty="0"/>
              <a:t>1865: Emancipation of US slaves</a:t>
            </a:r>
          </a:p>
          <a:p>
            <a:pPr lvl="2"/>
            <a:r>
              <a:rPr lang="en-US" dirty="0"/>
              <a:t>Slaves return to Africa and Liberia</a:t>
            </a:r>
          </a:p>
          <a:p>
            <a:pPr lvl="1"/>
            <a:r>
              <a:rPr lang="en-US" dirty="0"/>
              <a:t>Emma White</a:t>
            </a:r>
          </a:p>
          <a:p>
            <a:pPr lvl="2"/>
            <a:r>
              <a:rPr lang="en-US" dirty="0"/>
              <a:t>Kentucky slave</a:t>
            </a:r>
          </a:p>
          <a:p>
            <a:pPr lvl="2"/>
            <a:r>
              <a:rPr lang="en-US" dirty="0"/>
              <a:t>Liberia to </a:t>
            </a:r>
            <a:r>
              <a:rPr lang="en-US" dirty="0" err="1"/>
              <a:t>Opobo</a:t>
            </a:r>
            <a:endParaRPr lang="en-US" dirty="0"/>
          </a:p>
          <a:p>
            <a:pPr lvl="2"/>
            <a:r>
              <a:rPr lang="en-US" dirty="0"/>
              <a:t>Secretary to </a:t>
            </a:r>
            <a:r>
              <a:rPr lang="en-US" dirty="0" err="1"/>
              <a:t>Jaja</a:t>
            </a:r>
            <a:endParaRPr lang="en-US" dirty="0"/>
          </a:p>
          <a:p>
            <a:r>
              <a:rPr lang="en-US" dirty="0"/>
              <a:t>Free blacks from Brazil and Cuba</a:t>
            </a:r>
          </a:p>
          <a:p>
            <a:pPr lvl="1"/>
            <a:r>
              <a:rPr lang="en-US" dirty="0"/>
              <a:t>Roman Catholicism</a:t>
            </a:r>
          </a:p>
          <a:p>
            <a:pPr lvl="1"/>
            <a:r>
              <a:rPr lang="en-US" dirty="0"/>
              <a:t>Architecture</a:t>
            </a:r>
          </a:p>
          <a:p>
            <a:pPr lvl="1"/>
            <a:r>
              <a:rPr lang="en-US" dirty="0"/>
              <a:t>Clothing </a:t>
            </a:r>
          </a:p>
          <a:p>
            <a:endParaRPr lang="en-US" dirty="0"/>
          </a:p>
        </p:txBody>
      </p:sp>
      <p:pic>
        <p:nvPicPr>
          <p:cNvPr id="2052" name="Picture 4" descr="http://africaphotography.org/sites/default/files/styles/media_gallery_large/public/Passavant%20Grey%20Album%20237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3810000" cy="50245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1694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26map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2700" y="76200"/>
            <a:ext cx="6577013" cy="670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Rectangle 2" hidden="1"/>
          <p:cNvSpPr>
            <a:spLocks noGrp="1" noChangeArrowheads="1"/>
          </p:cNvSpPr>
          <p:nvPr>
            <p:ph type="title"/>
          </p:nvPr>
        </p:nvSpPr>
        <p:spPr/>
        <p:txBody>
          <a:bodyPr/>
          <a:lstStyle/>
          <a:p>
            <a:endParaRPr lang="en-US" altLang="en-US"/>
          </a:p>
        </p:txBody>
      </p:sp>
      <p:sp>
        <p:nvSpPr>
          <p:cNvPr id="11267" name="Rectangle 3"/>
          <p:cNvSpPr>
            <a:spLocks noChangeArrowheads="1"/>
          </p:cNvSpPr>
          <p:nvPr/>
        </p:nvSpPr>
        <p:spPr bwMode="auto">
          <a:xfrm>
            <a:off x="7812088" y="6584950"/>
            <a:ext cx="13319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charset="0"/>
                <a:cs typeface="Arial" charset="0"/>
              </a:defRPr>
            </a:lvl1pPr>
            <a:lvl2pPr marL="409575" defTabSz="820738">
              <a:defRPr>
                <a:solidFill>
                  <a:schemeClr val="tx1"/>
                </a:solidFill>
                <a:latin typeface="Arial" charset="0"/>
                <a:cs typeface="Arial" charset="0"/>
              </a:defRPr>
            </a:lvl2pPr>
            <a:lvl3pPr marL="820738" defTabSz="820738">
              <a:defRPr>
                <a:solidFill>
                  <a:schemeClr val="tx1"/>
                </a:solidFill>
                <a:latin typeface="Arial" charset="0"/>
                <a:cs typeface="Arial" charset="0"/>
              </a:defRPr>
            </a:lvl3pPr>
            <a:lvl4pPr marL="1230313" defTabSz="820738">
              <a:defRPr>
                <a:solidFill>
                  <a:schemeClr val="tx1"/>
                </a:solidFill>
                <a:latin typeface="Arial" charset="0"/>
                <a:cs typeface="Arial" charset="0"/>
              </a:defRPr>
            </a:lvl4pPr>
            <a:lvl5pPr marL="1641475" defTabSz="820738">
              <a:defRPr>
                <a:solidFill>
                  <a:schemeClr val="tx1"/>
                </a:solidFill>
                <a:latin typeface="Arial" charset="0"/>
                <a:cs typeface="Arial" charset="0"/>
              </a:defRPr>
            </a:lvl5pPr>
            <a:lvl6pPr marL="2098675" defTabSz="820738" fontAlgn="base">
              <a:spcBef>
                <a:spcPct val="0"/>
              </a:spcBef>
              <a:spcAft>
                <a:spcPct val="0"/>
              </a:spcAft>
              <a:defRPr>
                <a:solidFill>
                  <a:schemeClr val="tx1"/>
                </a:solidFill>
                <a:latin typeface="Arial" charset="0"/>
                <a:cs typeface="Arial" charset="0"/>
              </a:defRPr>
            </a:lvl6pPr>
            <a:lvl7pPr marL="2555875" defTabSz="820738" fontAlgn="base">
              <a:spcBef>
                <a:spcPct val="0"/>
              </a:spcBef>
              <a:spcAft>
                <a:spcPct val="0"/>
              </a:spcAft>
              <a:defRPr>
                <a:solidFill>
                  <a:schemeClr val="tx1"/>
                </a:solidFill>
                <a:latin typeface="Arial" charset="0"/>
                <a:cs typeface="Arial" charset="0"/>
              </a:defRPr>
            </a:lvl7pPr>
            <a:lvl8pPr marL="3013075" defTabSz="820738" fontAlgn="base">
              <a:spcBef>
                <a:spcPct val="0"/>
              </a:spcBef>
              <a:spcAft>
                <a:spcPct val="0"/>
              </a:spcAft>
              <a:defRPr>
                <a:solidFill>
                  <a:schemeClr val="tx1"/>
                </a:solidFill>
                <a:latin typeface="Arial" charset="0"/>
                <a:cs typeface="Arial" charset="0"/>
              </a:defRPr>
            </a:lvl8pPr>
            <a:lvl9pPr marL="3470275" defTabSz="820738" fontAlgn="base">
              <a:spcBef>
                <a:spcPct val="0"/>
              </a:spcBef>
              <a:spcAft>
                <a:spcPct val="0"/>
              </a:spcAft>
              <a:defRPr>
                <a:solidFill>
                  <a:schemeClr val="tx1"/>
                </a:solidFill>
                <a:latin typeface="Arial" charset="0"/>
                <a:cs typeface="Arial" charset="0"/>
              </a:defRPr>
            </a:lvl9pPr>
          </a:lstStyle>
          <a:p>
            <a:pPr algn="r" eaLnBrk="0" hangingPunct="0"/>
            <a:r>
              <a:rPr lang="en-US" altLang="en-US" sz="1200" b="1"/>
              <a:t>Map 26-1, p. 689</a:t>
            </a:r>
          </a:p>
        </p:txBody>
      </p:sp>
    </p:spTree>
    <p:extLst>
      <p:ext uri="{BB962C8B-B14F-4D97-AF65-F5344CB8AC3E}">
        <p14:creationId xmlns:p14="http://schemas.microsoft.com/office/powerpoint/2010/main" val="2421184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dirty="0"/>
          </a:p>
        </p:txBody>
      </p:sp>
      <p:sp>
        <p:nvSpPr>
          <p:cNvPr id="5" name="Title 4"/>
          <p:cNvSpPr>
            <a:spLocks noGrp="1"/>
          </p:cNvSpPr>
          <p:nvPr>
            <p:ph type="title"/>
          </p:nvPr>
        </p:nvSpPr>
        <p:spPr/>
        <p:txBody>
          <a:bodyPr/>
          <a:lstStyle/>
          <a:p>
            <a:pPr algn="ctr"/>
            <a:r>
              <a:rPr lang="en-US" dirty="0" smtClean="0"/>
              <a:t>India</a:t>
            </a:r>
            <a:endParaRPr lang="en-US" dirty="0"/>
          </a:p>
        </p:txBody>
      </p:sp>
    </p:spTree>
    <p:extLst>
      <p:ext uri="{BB962C8B-B14F-4D97-AF65-F5344CB8AC3E}">
        <p14:creationId xmlns:p14="http://schemas.microsoft.com/office/powerpoint/2010/main" val="2163715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British East India Company </a:t>
            </a:r>
            <a:endParaRPr lang="en-US" dirty="0"/>
          </a:p>
        </p:txBody>
      </p:sp>
      <p:sp>
        <p:nvSpPr>
          <p:cNvPr id="7" name="Content Placeholder 6"/>
          <p:cNvSpPr>
            <a:spLocks noGrp="1"/>
          </p:cNvSpPr>
          <p:nvPr>
            <p:ph sz="half" idx="2"/>
          </p:nvPr>
        </p:nvSpPr>
        <p:spPr>
          <a:xfrm>
            <a:off x="4343400" y="1600200"/>
            <a:ext cx="4648200" cy="5105400"/>
          </a:xfrm>
        </p:spPr>
        <p:txBody>
          <a:bodyPr/>
          <a:lstStyle/>
          <a:p>
            <a:r>
              <a:rPr lang="en-US" dirty="0" smtClean="0"/>
              <a:t>1691: EIC establishes fort in Calcutta, India</a:t>
            </a:r>
          </a:p>
          <a:p>
            <a:pPr lvl="1"/>
            <a:r>
              <a:rPr lang="en-US" dirty="0" err="1" smtClean="0"/>
              <a:t>Nawab</a:t>
            </a:r>
            <a:r>
              <a:rPr lang="en-US" dirty="0" smtClean="0"/>
              <a:t> of Bengal agrees</a:t>
            </a:r>
          </a:p>
          <a:p>
            <a:pPr lvl="2"/>
            <a:r>
              <a:rPr lang="en-US" dirty="0" smtClean="0"/>
              <a:t>Muslim </a:t>
            </a:r>
            <a:r>
              <a:rPr lang="en-US" dirty="0"/>
              <a:t>deputy prince of Mughal </a:t>
            </a:r>
            <a:r>
              <a:rPr lang="en-US" dirty="0" smtClean="0"/>
              <a:t>emperor</a:t>
            </a:r>
          </a:p>
          <a:p>
            <a:pPr lvl="1"/>
            <a:r>
              <a:rPr lang="en-US" dirty="0" smtClean="0"/>
              <a:t>1756: Black Hole of Calcutta</a:t>
            </a:r>
          </a:p>
          <a:p>
            <a:pPr lvl="2"/>
            <a:r>
              <a:rPr lang="en-US" dirty="0" smtClean="0"/>
              <a:t>New </a:t>
            </a:r>
            <a:r>
              <a:rPr lang="en-US" dirty="0" err="1" smtClean="0"/>
              <a:t>nawab</a:t>
            </a:r>
            <a:r>
              <a:rPr lang="en-US" dirty="0" smtClean="0"/>
              <a:t> imprisons EIC men</a:t>
            </a:r>
          </a:p>
          <a:p>
            <a:pPr lvl="2"/>
            <a:r>
              <a:rPr lang="en-US" dirty="0" smtClean="0"/>
              <a:t>Many die of suffocation</a:t>
            </a:r>
          </a:p>
          <a:p>
            <a:pPr lvl="2"/>
            <a:r>
              <a:rPr lang="en-US" dirty="0" smtClean="0"/>
              <a:t>Robert Clive avenges death and overthrows </a:t>
            </a:r>
            <a:r>
              <a:rPr lang="en-US" dirty="0" err="1" smtClean="0"/>
              <a:t>nawab</a:t>
            </a:r>
            <a:endParaRPr lang="en-US" dirty="0" smtClean="0"/>
          </a:p>
          <a:p>
            <a:pPr lvl="2"/>
            <a:r>
              <a:rPr lang="en-US" dirty="0" smtClean="0"/>
              <a:t>1765: Mughal emperor recognizes EIC right to rule Bengal</a:t>
            </a:r>
            <a:endParaRPr lang="en-US" dirty="0"/>
          </a:p>
        </p:txBody>
      </p:sp>
      <p:pic>
        <p:nvPicPr>
          <p:cNvPr id="6146" name="Picture 2" descr="http://upload.wikimedia.org/wikipedia/commons/thumb/2/23/Coat_of_arms_of_the_East_India_Company.svg/2000px-Coat_of_arms_of_the_East_India_Company.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52625"/>
            <a:ext cx="40386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5560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British East India Company </a:t>
            </a:r>
            <a:endParaRPr lang="en-US" dirty="0"/>
          </a:p>
        </p:txBody>
      </p:sp>
      <p:sp>
        <p:nvSpPr>
          <p:cNvPr id="6" name="Content Placeholder 5"/>
          <p:cNvSpPr>
            <a:spLocks noGrp="1"/>
          </p:cNvSpPr>
          <p:nvPr>
            <p:ph sz="half" idx="1"/>
          </p:nvPr>
        </p:nvSpPr>
        <p:spPr/>
        <p:txBody>
          <a:bodyPr>
            <a:normAutofit lnSpcReduction="10000"/>
          </a:bodyPr>
          <a:lstStyle/>
          <a:p>
            <a:r>
              <a:rPr lang="en-US" dirty="0" smtClean="0"/>
              <a:t>Madras</a:t>
            </a:r>
          </a:p>
          <a:p>
            <a:pPr lvl="1"/>
            <a:r>
              <a:rPr lang="en-US" dirty="0" smtClean="0"/>
              <a:t>Southern India</a:t>
            </a:r>
          </a:p>
          <a:p>
            <a:pPr lvl="1"/>
            <a:r>
              <a:rPr lang="en-US" dirty="0" smtClean="0"/>
              <a:t>Clive ensures that </a:t>
            </a:r>
            <a:r>
              <a:rPr lang="en-US" dirty="0" err="1" smtClean="0"/>
              <a:t>nawab</a:t>
            </a:r>
            <a:r>
              <a:rPr lang="en-US" dirty="0" smtClean="0"/>
              <a:t> is sympathetic to EIC</a:t>
            </a:r>
          </a:p>
          <a:p>
            <a:pPr lvl="2"/>
            <a:r>
              <a:rPr lang="en-US" dirty="0" smtClean="0"/>
              <a:t>Gain advantage over the French</a:t>
            </a:r>
          </a:p>
          <a:p>
            <a:r>
              <a:rPr lang="en-US" dirty="0" smtClean="0"/>
              <a:t>Bombay</a:t>
            </a:r>
          </a:p>
          <a:p>
            <a:pPr lvl="1"/>
            <a:r>
              <a:rPr lang="en-US" dirty="0"/>
              <a:t>3</a:t>
            </a:r>
            <a:r>
              <a:rPr lang="en-US" baseline="30000" dirty="0"/>
              <a:t>rd</a:t>
            </a:r>
            <a:r>
              <a:rPr lang="en-US" dirty="0"/>
              <a:t> major power center for Britain in India</a:t>
            </a:r>
          </a:p>
          <a:p>
            <a:pPr lvl="1"/>
            <a:r>
              <a:rPr lang="en-US" dirty="0"/>
              <a:t>Bombay Presidency</a:t>
            </a:r>
          </a:p>
          <a:p>
            <a:pPr lvl="2"/>
            <a:r>
              <a:rPr lang="en-US" dirty="0" err="1"/>
              <a:t>Nawabs</a:t>
            </a:r>
            <a:r>
              <a:rPr lang="en-US" dirty="0"/>
              <a:t> accept control of EIC</a:t>
            </a:r>
          </a:p>
          <a:p>
            <a:endParaRPr lang="en-US" dirty="0"/>
          </a:p>
        </p:txBody>
      </p:sp>
      <p:sp>
        <p:nvSpPr>
          <p:cNvPr id="10" name="Content Placeholder 9"/>
          <p:cNvSpPr>
            <a:spLocks noGrp="1"/>
          </p:cNvSpPr>
          <p:nvPr>
            <p:ph sz="half" idx="2"/>
          </p:nvPr>
        </p:nvSpPr>
        <p:spPr/>
        <p:txBody>
          <a:bodyPr>
            <a:normAutofit lnSpcReduction="10000"/>
          </a:bodyPr>
          <a:lstStyle/>
          <a:p>
            <a:endParaRPr lang="en-US"/>
          </a:p>
        </p:txBody>
      </p:sp>
      <p:pic>
        <p:nvPicPr>
          <p:cNvPr id="12" name="Picture 4" descr="26map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405422"/>
            <a:ext cx="4572000" cy="4995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p:nvPr/>
        </p:nvCxnSpPr>
        <p:spPr>
          <a:xfrm flipV="1">
            <a:off x="5410200" y="4495800"/>
            <a:ext cx="228600" cy="60960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7554036" y="3932830"/>
            <a:ext cx="65964" cy="41057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a:off x="7239000" y="5181600"/>
            <a:ext cx="68580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958670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British Raj (1818)</a:t>
            </a:r>
            <a:endParaRPr lang="en-US" dirty="0"/>
          </a:p>
        </p:txBody>
      </p:sp>
      <p:sp>
        <p:nvSpPr>
          <p:cNvPr id="8" name="Content Placeholder 7"/>
          <p:cNvSpPr>
            <a:spLocks noGrp="1"/>
          </p:cNvSpPr>
          <p:nvPr>
            <p:ph idx="1"/>
          </p:nvPr>
        </p:nvSpPr>
        <p:spPr>
          <a:xfrm>
            <a:off x="457200" y="1600200"/>
            <a:ext cx="8229600" cy="4953000"/>
          </a:xfrm>
        </p:spPr>
        <p:txBody>
          <a:bodyPr>
            <a:normAutofit lnSpcReduction="10000"/>
          </a:bodyPr>
          <a:lstStyle/>
          <a:p>
            <a:r>
              <a:rPr lang="en-US" dirty="0" smtClean="0"/>
              <a:t>More </a:t>
            </a:r>
            <a:r>
              <a:rPr lang="en-US" dirty="0"/>
              <a:t>people than all of Western Europe</a:t>
            </a:r>
          </a:p>
          <a:p>
            <a:r>
              <a:rPr lang="en-US" dirty="0"/>
              <a:t>50x population of American colonies</a:t>
            </a:r>
          </a:p>
          <a:p>
            <a:r>
              <a:rPr lang="en-US" dirty="0"/>
              <a:t>Create a new Britain in India</a:t>
            </a:r>
          </a:p>
          <a:p>
            <a:pPr lvl="1"/>
            <a:r>
              <a:rPr lang="en-US" dirty="0"/>
              <a:t>Social, economic, technology</a:t>
            </a:r>
          </a:p>
          <a:p>
            <a:pPr lvl="1"/>
            <a:r>
              <a:rPr lang="en-US" dirty="0"/>
              <a:t>Military power</a:t>
            </a:r>
          </a:p>
          <a:p>
            <a:r>
              <a:rPr lang="en-US" dirty="0" smtClean="0"/>
              <a:t>“Traditions” (new and old)</a:t>
            </a:r>
          </a:p>
          <a:p>
            <a:pPr lvl="1"/>
            <a:r>
              <a:rPr lang="en-US" dirty="0" smtClean="0"/>
              <a:t>Indian princes got greater power than ever before under Mughals</a:t>
            </a:r>
          </a:p>
          <a:p>
            <a:pPr lvl="1"/>
            <a:r>
              <a:rPr lang="en-US" dirty="0" smtClean="0"/>
              <a:t>Elaborate parades that showcased the splendor of the empire</a:t>
            </a:r>
          </a:p>
          <a:p>
            <a:pPr lvl="1"/>
            <a:r>
              <a:rPr lang="en-US" dirty="0" smtClean="0"/>
              <a:t>Oppression and new jobs</a:t>
            </a:r>
          </a:p>
          <a:p>
            <a:pPr lvl="2"/>
            <a:r>
              <a:rPr lang="en-US" dirty="0" smtClean="0"/>
              <a:t>Bengal: opium</a:t>
            </a:r>
          </a:p>
          <a:p>
            <a:pPr lvl="2"/>
            <a:r>
              <a:rPr lang="en-US" dirty="0" smtClean="0"/>
              <a:t>Ceylon: coffee</a:t>
            </a:r>
          </a:p>
          <a:p>
            <a:pPr lvl="2"/>
            <a:r>
              <a:rPr lang="en-US" dirty="0" smtClean="0"/>
              <a:t>Assam: tea</a:t>
            </a:r>
          </a:p>
          <a:p>
            <a:pPr lvl="2"/>
            <a:r>
              <a:rPr lang="en-US" dirty="0" smtClean="0"/>
              <a:t>Death of Indian textile industry</a:t>
            </a:r>
            <a:endParaRPr lang="en-US" dirty="0"/>
          </a:p>
          <a:p>
            <a:endParaRPr lang="en-US" dirty="0"/>
          </a:p>
        </p:txBody>
      </p:sp>
    </p:spTree>
    <p:extLst>
      <p:ext uri="{BB962C8B-B14F-4D97-AF65-F5344CB8AC3E}">
        <p14:creationId xmlns:p14="http://schemas.microsoft.com/office/powerpoint/2010/main" val="1510588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26p6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438150"/>
            <a:ext cx="8991600" cy="598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2" name="Rectangle 2" hidden="1"/>
          <p:cNvSpPr>
            <a:spLocks noGrp="1" noChangeArrowheads="1"/>
          </p:cNvSpPr>
          <p:nvPr>
            <p:ph type="title"/>
          </p:nvPr>
        </p:nvSpPr>
        <p:spPr/>
        <p:txBody>
          <a:bodyPr/>
          <a:lstStyle/>
          <a:p>
            <a:endParaRPr lang="en-US" altLang="en-US"/>
          </a:p>
        </p:txBody>
      </p:sp>
      <p:sp>
        <p:nvSpPr>
          <p:cNvPr id="15363" name="Rectangle 3"/>
          <p:cNvSpPr>
            <a:spLocks noChangeArrowheads="1"/>
          </p:cNvSpPr>
          <p:nvPr/>
        </p:nvSpPr>
        <p:spPr bwMode="auto">
          <a:xfrm>
            <a:off x="8548688" y="6584950"/>
            <a:ext cx="5953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charset="0"/>
                <a:cs typeface="Arial" charset="0"/>
              </a:defRPr>
            </a:lvl1pPr>
            <a:lvl2pPr marL="409575" defTabSz="820738">
              <a:defRPr>
                <a:solidFill>
                  <a:schemeClr val="tx1"/>
                </a:solidFill>
                <a:latin typeface="Arial" charset="0"/>
                <a:cs typeface="Arial" charset="0"/>
              </a:defRPr>
            </a:lvl2pPr>
            <a:lvl3pPr marL="820738" defTabSz="820738">
              <a:defRPr>
                <a:solidFill>
                  <a:schemeClr val="tx1"/>
                </a:solidFill>
                <a:latin typeface="Arial" charset="0"/>
                <a:cs typeface="Arial" charset="0"/>
              </a:defRPr>
            </a:lvl3pPr>
            <a:lvl4pPr marL="1230313" defTabSz="820738">
              <a:defRPr>
                <a:solidFill>
                  <a:schemeClr val="tx1"/>
                </a:solidFill>
                <a:latin typeface="Arial" charset="0"/>
                <a:cs typeface="Arial" charset="0"/>
              </a:defRPr>
            </a:lvl4pPr>
            <a:lvl5pPr marL="1641475" defTabSz="820738">
              <a:defRPr>
                <a:solidFill>
                  <a:schemeClr val="tx1"/>
                </a:solidFill>
                <a:latin typeface="Arial" charset="0"/>
                <a:cs typeface="Arial" charset="0"/>
              </a:defRPr>
            </a:lvl5pPr>
            <a:lvl6pPr marL="2098675" defTabSz="820738" fontAlgn="base">
              <a:spcBef>
                <a:spcPct val="0"/>
              </a:spcBef>
              <a:spcAft>
                <a:spcPct val="0"/>
              </a:spcAft>
              <a:defRPr>
                <a:solidFill>
                  <a:schemeClr val="tx1"/>
                </a:solidFill>
                <a:latin typeface="Arial" charset="0"/>
                <a:cs typeface="Arial" charset="0"/>
              </a:defRPr>
            </a:lvl6pPr>
            <a:lvl7pPr marL="2555875" defTabSz="820738" fontAlgn="base">
              <a:spcBef>
                <a:spcPct val="0"/>
              </a:spcBef>
              <a:spcAft>
                <a:spcPct val="0"/>
              </a:spcAft>
              <a:defRPr>
                <a:solidFill>
                  <a:schemeClr val="tx1"/>
                </a:solidFill>
                <a:latin typeface="Arial" charset="0"/>
                <a:cs typeface="Arial" charset="0"/>
              </a:defRPr>
            </a:lvl7pPr>
            <a:lvl8pPr marL="3013075" defTabSz="820738" fontAlgn="base">
              <a:spcBef>
                <a:spcPct val="0"/>
              </a:spcBef>
              <a:spcAft>
                <a:spcPct val="0"/>
              </a:spcAft>
              <a:defRPr>
                <a:solidFill>
                  <a:schemeClr val="tx1"/>
                </a:solidFill>
                <a:latin typeface="Arial" charset="0"/>
                <a:cs typeface="Arial" charset="0"/>
              </a:defRPr>
            </a:lvl8pPr>
            <a:lvl9pPr marL="3470275" defTabSz="820738" fontAlgn="base">
              <a:spcBef>
                <a:spcPct val="0"/>
              </a:spcBef>
              <a:spcAft>
                <a:spcPct val="0"/>
              </a:spcAft>
              <a:defRPr>
                <a:solidFill>
                  <a:schemeClr val="tx1"/>
                </a:solidFill>
                <a:latin typeface="Arial" charset="0"/>
                <a:cs typeface="Arial" charset="0"/>
              </a:defRPr>
            </a:lvl9pPr>
          </a:lstStyle>
          <a:p>
            <a:pPr algn="r" eaLnBrk="0" hangingPunct="0"/>
            <a:r>
              <a:rPr lang="en-US" altLang="en-US" sz="1200" b="1"/>
              <a:t>p. 698</a:t>
            </a:r>
          </a:p>
        </p:txBody>
      </p:sp>
    </p:spTree>
    <p:extLst>
      <p:ext uri="{BB962C8B-B14F-4D97-AF65-F5344CB8AC3E}">
        <p14:creationId xmlns:p14="http://schemas.microsoft.com/office/powerpoint/2010/main" val="5616661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Imperial Policies</a:t>
            </a:r>
            <a:endParaRPr lang="en-US" dirty="0"/>
          </a:p>
        </p:txBody>
      </p:sp>
      <p:sp>
        <p:nvSpPr>
          <p:cNvPr id="5" name="Content Placeholder 4"/>
          <p:cNvSpPr>
            <a:spLocks noGrp="1"/>
          </p:cNvSpPr>
          <p:nvPr>
            <p:ph idx="1"/>
          </p:nvPr>
        </p:nvSpPr>
        <p:spPr/>
        <p:txBody>
          <a:bodyPr/>
          <a:lstStyle/>
          <a:p>
            <a:r>
              <a:rPr lang="en-US" dirty="0" smtClean="0"/>
              <a:t>Emphasis on trade rather than territory</a:t>
            </a:r>
          </a:p>
          <a:p>
            <a:r>
              <a:rPr lang="en-US" dirty="0" smtClean="0"/>
              <a:t>Colonies were to serve as ports</a:t>
            </a:r>
          </a:p>
          <a:p>
            <a:r>
              <a:rPr lang="en-US" dirty="0" smtClean="0"/>
              <a:t>Emphasis on free trade rather than mercantilism</a:t>
            </a:r>
          </a:p>
          <a:p>
            <a:pPr lvl="1"/>
            <a:r>
              <a:rPr lang="en-US" dirty="0" smtClean="0"/>
              <a:t>Mercantilism: government regulation of trade</a:t>
            </a:r>
          </a:p>
          <a:p>
            <a:pPr lvl="1"/>
            <a:r>
              <a:rPr lang="en-US" dirty="0" smtClean="0"/>
              <a:t>Laissez faire: no / little government intervention in trade</a:t>
            </a:r>
          </a:p>
          <a:p>
            <a:r>
              <a:rPr lang="en-US" dirty="0" smtClean="0"/>
              <a:t>African exports</a:t>
            </a:r>
          </a:p>
          <a:p>
            <a:pPr lvl="1"/>
            <a:r>
              <a:rPr lang="en-US" dirty="0" smtClean="0"/>
              <a:t>Oils, ivory, coffee, cocoa, tea, sugar, cotton</a:t>
            </a:r>
          </a:p>
          <a:p>
            <a:pPr lvl="1"/>
            <a:r>
              <a:rPr lang="en-US" dirty="0" smtClean="0"/>
              <a:t>Received cheap manufactured goods in return</a:t>
            </a:r>
          </a:p>
          <a:p>
            <a:r>
              <a:rPr lang="en-US" dirty="0" smtClean="0"/>
              <a:t>Clipper ships</a:t>
            </a:r>
          </a:p>
          <a:p>
            <a:pPr lvl="1"/>
            <a:r>
              <a:rPr lang="en-US" dirty="0" smtClean="0"/>
              <a:t>Faster, larger ships constructed with iron and wood</a:t>
            </a:r>
          </a:p>
          <a:p>
            <a:pPr lvl="1"/>
            <a:r>
              <a:rPr lang="en-US" dirty="0" smtClean="0"/>
              <a:t>Lowered shipping costs</a:t>
            </a:r>
            <a:endParaRPr lang="en-US" dirty="0"/>
          </a:p>
        </p:txBody>
      </p:sp>
    </p:spTree>
    <p:extLst>
      <p:ext uri="{BB962C8B-B14F-4D97-AF65-F5344CB8AC3E}">
        <p14:creationId xmlns:p14="http://schemas.microsoft.com/office/powerpoint/2010/main" val="10692322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Indian Civil Service and Nationalism</a:t>
            </a:r>
            <a:endParaRPr lang="en-US" dirty="0"/>
          </a:p>
        </p:txBody>
      </p:sp>
      <p:sp>
        <p:nvSpPr>
          <p:cNvPr id="7" name="Text Placeholder 6"/>
          <p:cNvSpPr>
            <a:spLocks noGrp="1"/>
          </p:cNvSpPr>
          <p:nvPr>
            <p:ph type="body" idx="1"/>
          </p:nvPr>
        </p:nvSpPr>
        <p:spPr/>
        <p:txBody>
          <a:bodyPr/>
          <a:lstStyle/>
          <a:p>
            <a:r>
              <a:rPr lang="en-US" dirty="0" smtClean="0"/>
              <a:t>Civil Service</a:t>
            </a:r>
            <a:endParaRPr lang="en-US" dirty="0"/>
          </a:p>
        </p:txBody>
      </p:sp>
      <p:sp>
        <p:nvSpPr>
          <p:cNvPr id="8" name="Content Placeholder 7"/>
          <p:cNvSpPr>
            <a:spLocks noGrp="1"/>
          </p:cNvSpPr>
          <p:nvPr>
            <p:ph sz="half" idx="2"/>
          </p:nvPr>
        </p:nvSpPr>
        <p:spPr/>
        <p:txBody>
          <a:bodyPr/>
          <a:lstStyle/>
          <a:p>
            <a:r>
              <a:rPr lang="en-US" dirty="0" smtClean="0"/>
              <a:t>Powerful bureaucracy </a:t>
            </a:r>
          </a:p>
          <a:p>
            <a:r>
              <a:rPr lang="en-US" dirty="0" smtClean="0"/>
              <a:t>Recruitment by open examination</a:t>
            </a:r>
          </a:p>
          <a:p>
            <a:pPr lvl="1"/>
            <a:r>
              <a:rPr lang="en-US" dirty="0" smtClean="0"/>
              <a:t>BUT exam given in England</a:t>
            </a:r>
          </a:p>
          <a:p>
            <a:pPr lvl="1"/>
            <a:r>
              <a:rPr lang="en-US" dirty="0" smtClean="0"/>
              <a:t>1870: only one member of ICS was Indian</a:t>
            </a:r>
          </a:p>
          <a:p>
            <a:pPr lvl="1"/>
            <a:endParaRPr lang="en-US" dirty="0"/>
          </a:p>
        </p:txBody>
      </p:sp>
      <p:sp>
        <p:nvSpPr>
          <p:cNvPr id="9" name="Text Placeholder 8"/>
          <p:cNvSpPr>
            <a:spLocks noGrp="1"/>
          </p:cNvSpPr>
          <p:nvPr>
            <p:ph type="body" sz="quarter" idx="3"/>
          </p:nvPr>
        </p:nvSpPr>
        <p:spPr/>
        <p:txBody>
          <a:bodyPr/>
          <a:lstStyle/>
          <a:p>
            <a:r>
              <a:rPr lang="en-US" dirty="0" smtClean="0"/>
              <a:t>Nationalism</a:t>
            </a:r>
            <a:endParaRPr lang="en-US" dirty="0"/>
          </a:p>
        </p:txBody>
      </p:sp>
      <p:sp>
        <p:nvSpPr>
          <p:cNvPr id="10" name="Content Placeholder 9"/>
          <p:cNvSpPr>
            <a:spLocks noGrp="1"/>
          </p:cNvSpPr>
          <p:nvPr>
            <p:ph sz="quarter" idx="4"/>
          </p:nvPr>
        </p:nvSpPr>
        <p:spPr/>
        <p:txBody>
          <a:bodyPr/>
          <a:lstStyle/>
          <a:p>
            <a:r>
              <a:rPr lang="en-US" dirty="0" smtClean="0"/>
              <a:t>Pan-Indian nationalism</a:t>
            </a:r>
          </a:p>
          <a:p>
            <a:r>
              <a:rPr lang="en-US" dirty="0" err="1" smtClean="0"/>
              <a:t>Rammohun</a:t>
            </a:r>
            <a:r>
              <a:rPr lang="en-US" dirty="0" smtClean="0"/>
              <a:t> Roy</a:t>
            </a:r>
          </a:p>
          <a:p>
            <a:pPr lvl="1"/>
            <a:r>
              <a:rPr lang="en-US" dirty="0" smtClean="0"/>
              <a:t>Reconcile West with Indian/Hindu traditions</a:t>
            </a:r>
          </a:p>
          <a:p>
            <a:pPr lvl="2"/>
            <a:r>
              <a:rPr lang="en-US" dirty="0" smtClean="0"/>
              <a:t>Caste system reform</a:t>
            </a:r>
          </a:p>
          <a:p>
            <a:pPr lvl="2"/>
            <a:r>
              <a:rPr lang="en-US" dirty="0" smtClean="0"/>
              <a:t>Sati outlawed</a:t>
            </a:r>
          </a:p>
          <a:p>
            <a:pPr lvl="1"/>
            <a:r>
              <a:rPr lang="en-US" dirty="0" smtClean="0"/>
              <a:t>Established schools</a:t>
            </a:r>
          </a:p>
          <a:p>
            <a:r>
              <a:rPr lang="en-US" dirty="0" smtClean="0"/>
              <a:t>Indian National Congress</a:t>
            </a:r>
            <a:endParaRPr lang="en-US" dirty="0"/>
          </a:p>
        </p:txBody>
      </p:sp>
      <p:sp>
        <p:nvSpPr>
          <p:cNvPr id="11" name="TextBox 10"/>
          <p:cNvSpPr txBox="1"/>
          <p:nvPr/>
        </p:nvSpPr>
        <p:spPr>
          <a:xfrm>
            <a:off x="304800" y="5429071"/>
            <a:ext cx="8610600" cy="1200329"/>
          </a:xfrm>
          <a:prstGeom prst="rect">
            <a:avLst/>
          </a:prstGeom>
          <a:noFill/>
        </p:spPr>
        <p:txBody>
          <a:bodyPr wrap="square" rtlCol="0">
            <a:spAutoFit/>
          </a:bodyPr>
          <a:lstStyle/>
          <a:p>
            <a:r>
              <a:rPr lang="en-US" dirty="0" smtClean="0"/>
              <a:t>“It is this consciousness of the inherent superiority of the European which had won for us India.  However well educated…a native may be…no rank we can bestow on him would cause him to be…an equal of the British officer”</a:t>
            </a:r>
          </a:p>
          <a:p>
            <a:pPr algn="r"/>
            <a:r>
              <a:rPr lang="en-US" dirty="0" smtClean="0"/>
              <a:t>-Lord Kitchener, Commander in Chief of Indian Army (1892)</a:t>
            </a:r>
            <a:endParaRPr lang="en-US" dirty="0"/>
          </a:p>
        </p:txBody>
      </p:sp>
    </p:spTree>
    <p:extLst>
      <p:ext uri="{BB962C8B-B14F-4D97-AF65-F5344CB8AC3E}">
        <p14:creationId xmlns:p14="http://schemas.microsoft.com/office/powerpoint/2010/main" val="3307879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Sepoy</a:t>
            </a:r>
            <a:r>
              <a:rPr lang="en-US" dirty="0" smtClean="0"/>
              <a:t> Rebellion</a:t>
            </a:r>
            <a:endParaRPr lang="en-US" dirty="0"/>
          </a:p>
        </p:txBody>
      </p:sp>
      <p:sp>
        <p:nvSpPr>
          <p:cNvPr id="4" name="Content Placeholder 3"/>
          <p:cNvSpPr>
            <a:spLocks noGrp="1"/>
          </p:cNvSpPr>
          <p:nvPr>
            <p:ph sz="half" idx="1"/>
          </p:nvPr>
        </p:nvSpPr>
        <p:spPr>
          <a:xfrm>
            <a:off x="457200" y="1600200"/>
            <a:ext cx="4038600" cy="5105400"/>
          </a:xfrm>
        </p:spPr>
        <p:txBody>
          <a:bodyPr>
            <a:normAutofit fontScale="85000" lnSpcReduction="20000"/>
          </a:bodyPr>
          <a:lstStyle/>
          <a:p>
            <a:r>
              <a:rPr lang="en-US" dirty="0" err="1" smtClean="0"/>
              <a:t>Sepoy</a:t>
            </a:r>
            <a:r>
              <a:rPr lang="en-US" dirty="0" smtClean="0"/>
              <a:t>: trained Indian troops</a:t>
            </a:r>
          </a:p>
          <a:p>
            <a:pPr lvl="1"/>
            <a:r>
              <a:rPr lang="en-US" dirty="0" smtClean="0"/>
              <a:t>Used </a:t>
            </a:r>
            <a:r>
              <a:rPr lang="en-US" dirty="0"/>
              <a:t>by the </a:t>
            </a:r>
            <a:r>
              <a:rPr lang="en-US" dirty="0" smtClean="0"/>
              <a:t>British to protect warehouses from attack</a:t>
            </a:r>
          </a:p>
          <a:p>
            <a:pPr lvl="1"/>
            <a:r>
              <a:rPr lang="en-US" dirty="0" smtClean="0"/>
              <a:t>Modern weapons and fighting techniques</a:t>
            </a:r>
          </a:p>
          <a:p>
            <a:pPr lvl="1"/>
            <a:r>
              <a:rPr lang="en-US" dirty="0" smtClean="0"/>
              <a:t>Most came from Bengal</a:t>
            </a:r>
          </a:p>
          <a:p>
            <a:r>
              <a:rPr lang="en-US" dirty="0" smtClean="0"/>
              <a:t>1848: other ethnicities added to ranks</a:t>
            </a:r>
          </a:p>
          <a:p>
            <a:pPr lvl="1"/>
            <a:r>
              <a:rPr lang="en-US" dirty="0" smtClean="0"/>
              <a:t>Resentment of Indians</a:t>
            </a:r>
          </a:p>
          <a:p>
            <a:pPr lvl="1"/>
            <a:r>
              <a:rPr lang="en-US" dirty="0" smtClean="0"/>
              <a:t>Hindus and Muslims offended</a:t>
            </a:r>
          </a:p>
          <a:p>
            <a:pPr lvl="2"/>
            <a:r>
              <a:rPr lang="en-US" dirty="0" smtClean="0"/>
              <a:t>Ocean travel</a:t>
            </a:r>
          </a:p>
          <a:p>
            <a:pPr lvl="2"/>
            <a:r>
              <a:rPr lang="en-US" dirty="0" smtClean="0"/>
              <a:t>Animal fat greased ammo cartridges </a:t>
            </a:r>
          </a:p>
          <a:p>
            <a:r>
              <a:rPr lang="en-US" dirty="0" smtClean="0"/>
              <a:t>Hindus, Muslims, peasants, elites rise against the British Empire</a:t>
            </a:r>
          </a:p>
          <a:p>
            <a:pPr lvl="1"/>
            <a:endParaRPr lang="en-US" dirty="0"/>
          </a:p>
        </p:txBody>
      </p:sp>
      <p:sp>
        <p:nvSpPr>
          <p:cNvPr id="5" name="Content Placeholder 4"/>
          <p:cNvSpPr>
            <a:spLocks noGrp="1"/>
          </p:cNvSpPr>
          <p:nvPr>
            <p:ph sz="half" idx="2"/>
          </p:nvPr>
        </p:nvSpPr>
        <p:spPr/>
        <p:txBody>
          <a:bodyPr>
            <a:normAutofit fontScale="85000" lnSpcReduction="20000"/>
          </a:bodyPr>
          <a:lstStyle/>
          <a:p>
            <a:endParaRPr lang="en-US"/>
          </a:p>
        </p:txBody>
      </p:sp>
      <p:pic>
        <p:nvPicPr>
          <p:cNvPr id="6" name="Picture 4" descr="26p69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0" y="76200"/>
            <a:ext cx="4016375"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65519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Railroads</a:t>
            </a:r>
            <a:endParaRPr lang="en-US" dirty="0"/>
          </a:p>
        </p:txBody>
      </p:sp>
      <p:sp>
        <p:nvSpPr>
          <p:cNvPr id="3" name="Content Placeholder 2"/>
          <p:cNvSpPr>
            <a:spLocks noGrp="1"/>
          </p:cNvSpPr>
          <p:nvPr>
            <p:ph idx="1"/>
          </p:nvPr>
        </p:nvSpPr>
        <p:spPr/>
        <p:txBody>
          <a:bodyPr/>
          <a:lstStyle/>
          <a:p>
            <a:r>
              <a:rPr lang="en-US" dirty="0" smtClean="0"/>
              <a:t>1840s: first national transportation network</a:t>
            </a:r>
          </a:p>
          <a:p>
            <a:r>
              <a:rPr lang="en-US" dirty="0" smtClean="0"/>
              <a:t>Owned by British companies</a:t>
            </a:r>
          </a:p>
          <a:p>
            <a:r>
              <a:rPr lang="en-US" dirty="0" smtClean="0"/>
              <a:t>Opposition: Mixing of castes, races, genders</a:t>
            </a:r>
          </a:p>
          <a:p>
            <a:r>
              <a:rPr lang="en-US" dirty="0" smtClean="0"/>
              <a:t>Cholera</a:t>
            </a:r>
          </a:p>
          <a:p>
            <a:pPr lvl="1"/>
            <a:r>
              <a:rPr lang="en-US" dirty="0" smtClean="0"/>
              <a:t>Spread by contaminated water</a:t>
            </a:r>
          </a:p>
          <a:p>
            <a:pPr lvl="1"/>
            <a:r>
              <a:rPr lang="en-US" dirty="0" smtClean="0"/>
              <a:t>Kala </a:t>
            </a:r>
            <a:r>
              <a:rPr lang="en-US" dirty="0" err="1" smtClean="0"/>
              <a:t>mari</a:t>
            </a:r>
            <a:r>
              <a:rPr lang="en-US" dirty="0" smtClean="0"/>
              <a:t> (black death)</a:t>
            </a:r>
          </a:p>
          <a:p>
            <a:pPr lvl="1"/>
            <a:r>
              <a:rPr lang="en-US" dirty="0" smtClean="0"/>
              <a:t>Punishment from being conquered by British</a:t>
            </a:r>
          </a:p>
          <a:p>
            <a:pPr lvl="1"/>
            <a:r>
              <a:rPr lang="en-US" dirty="0" smtClean="0"/>
              <a:t>New sewage system and water filtration system by 1860s</a:t>
            </a:r>
          </a:p>
        </p:txBody>
      </p:sp>
    </p:spTree>
    <p:extLst>
      <p:ext uri="{BB962C8B-B14F-4D97-AF65-F5344CB8AC3E}">
        <p14:creationId xmlns:p14="http://schemas.microsoft.com/office/powerpoint/2010/main" val="2243990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pPr algn="ctr"/>
            <a:r>
              <a:rPr lang="en-US" dirty="0" smtClean="0"/>
              <a:t>Eastern British Empire </a:t>
            </a:r>
            <a:endParaRPr lang="en-US" dirty="0"/>
          </a:p>
        </p:txBody>
      </p:sp>
    </p:spTree>
    <p:extLst>
      <p:ext uri="{BB962C8B-B14F-4D97-AF65-F5344CB8AC3E}">
        <p14:creationId xmlns:p14="http://schemas.microsoft.com/office/powerpoint/2010/main" val="6582914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British Domination (Indian Ocean)</a:t>
            </a:r>
            <a:endParaRPr lang="en-US" dirty="0"/>
          </a:p>
        </p:txBody>
      </p:sp>
      <p:sp>
        <p:nvSpPr>
          <p:cNvPr id="5" name="Content Placeholder 4"/>
          <p:cNvSpPr>
            <a:spLocks noGrp="1"/>
          </p:cNvSpPr>
          <p:nvPr>
            <p:ph idx="1"/>
          </p:nvPr>
        </p:nvSpPr>
        <p:spPr/>
        <p:txBody>
          <a:bodyPr/>
          <a:lstStyle/>
          <a:p>
            <a:pPr marL="0" indent="0" algn="ctr">
              <a:buNone/>
            </a:pPr>
            <a:r>
              <a:rPr lang="en-US" dirty="0" smtClean="0"/>
              <a:t>Destruction of former dominance</a:t>
            </a:r>
          </a:p>
          <a:p>
            <a:r>
              <a:rPr lang="en-US" dirty="0" smtClean="0"/>
              <a:t>France</a:t>
            </a:r>
          </a:p>
          <a:p>
            <a:pPr lvl="1"/>
            <a:r>
              <a:rPr lang="en-US" dirty="0" smtClean="0"/>
              <a:t>French Revolution</a:t>
            </a:r>
          </a:p>
          <a:p>
            <a:pPr lvl="1"/>
            <a:r>
              <a:rPr lang="en-US" dirty="0" smtClean="0"/>
              <a:t>Napoleon</a:t>
            </a:r>
          </a:p>
          <a:p>
            <a:pPr lvl="1"/>
            <a:r>
              <a:rPr lang="en-US" dirty="0" smtClean="0"/>
              <a:t>Mauritius and Reunion*</a:t>
            </a:r>
          </a:p>
          <a:p>
            <a:r>
              <a:rPr lang="en-US" dirty="0" smtClean="0"/>
              <a:t>Netherlands</a:t>
            </a:r>
          </a:p>
          <a:p>
            <a:pPr lvl="1"/>
            <a:r>
              <a:rPr lang="en-US" dirty="0" smtClean="0"/>
              <a:t>Allowed GB to take over to keep out of French hands</a:t>
            </a:r>
          </a:p>
          <a:p>
            <a:pPr lvl="1"/>
            <a:r>
              <a:rPr lang="en-US" dirty="0" smtClean="0"/>
              <a:t>Dutch Guiana and Trinidad</a:t>
            </a:r>
          </a:p>
          <a:p>
            <a:pPr lvl="1"/>
            <a:r>
              <a:rPr lang="en-US" dirty="0" smtClean="0"/>
              <a:t>Java* (Center of Dutch empire)</a:t>
            </a:r>
          </a:p>
          <a:p>
            <a:pPr marL="0" indent="0">
              <a:buNone/>
            </a:pPr>
            <a:endParaRPr lang="en-US" dirty="0"/>
          </a:p>
          <a:p>
            <a:pPr marL="0" indent="0">
              <a:buNone/>
            </a:pPr>
            <a:r>
              <a:rPr lang="en-US" sz="1400" dirty="0" smtClean="0"/>
              <a:t>*eventually returned to France/Netherlands</a:t>
            </a:r>
          </a:p>
          <a:p>
            <a:endParaRPr lang="en-US" dirty="0"/>
          </a:p>
        </p:txBody>
      </p:sp>
    </p:spTree>
    <p:extLst>
      <p:ext uri="{BB962C8B-B14F-4D97-AF65-F5344CB8AC3E}">
        <p14:creationId xmlns:p14="http://schemas.microsoft.com/office/powerpoint/2010/main" val="4121269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Afrikaners</a:t>
            </a:r>
            <a:endParaRPr lang="en-US" dirty="0"/>
          </a:p>
        </p:txBody>
      </p:sp>
      <p:sp>
        <p:nvSpPr>
          <p:cNvPr id="3" name="Content Placeholder 2"/>
          <p:cNvSpPr>
            <a:spLocks noGrp="1"/>
          </p:cNvSpPr>
          <p:nvPr>
            <p:ph idx="1"/>
          </p:nvPr>
        </p:nvSpPr>
        <p:spPr/>
        <p:txBody>
          <a:bodyPr/>
          <a:lstStyle/>
          <a:p>
            <a:r>
              <a:rPr lang="en-US" dirty="0" smtClean="0"/>
              <a:t>Settlers of European descent / permanent residents of Africa </a:t>
            </a:r>
          </a:p>
          <a:p>
            <a:r>
              <a:rPr lang="en-US" dirty="0" smtClean="0"/>
              <a:t>Cape Colony</a:t>
            </a:r>
          </a:p>
          <a:p>
            <a:pPr lvl="1"/>
            <a:r>
              <a:rPr lang="en-US" dirty="0" smtClean="0"/>
              <a:t>Cape Town</a:t>
            </a:r>
          </a:p>
          <a:p>
            <a:pPr lvl="1"/>
            <a:r>
              <a:rPr lang="en-US" dirty="0" smtClean="0"/>
              <a:t>Important port for travel to India</a:t>
            </a:r>
          </a:p>
          <a:p>
            <a:pPr lvl="1"/>
            <a:r>
              <a:rPr lang="en-US" dirty="0" smtClean="0"/>
              <a:t>Prohibition for whites to settle past Cape (fear of war)</a:t>
            </a:r>
          </a:p>
          <a:p>
            <a:r>
              <a:rPr lang="en-US" dirty="0" smtClean="0"/>
              <a:t>Great Trek (1836-1839)</a:t>
            </a:r>
          </a:p>
          <a:p>
            <a:pPr lvl="1"/>
            <a:r>
              <a:rPr lang="en-US" dirty="0" smtClean="0"/>
              <a:t>Afrikaners leave Cape for fertile lands to the north</a:t>
            </a:r>
          </a:p>
          <a:p>
            <a:pPr lvl="1"/>
            <a:r>
              <a:rPr lang="en-US" dirty="0" smtClean="0"/>
              <a:t>Orange Free State</a:t>
            </a:r>
          </a:p>
          <a:p>
            <a:pPr lvl="1"/>
            <a:r>
              <a:rPr lang="en-US" dirty="0" smtClean="0"/>
              <a:t>Transvaal</a:t>
            </a:r>
          </a:p>
          <a:p>
            <a:pPr lvl="1"/>
            <a:r>
              <a:rPr lang="en-US" dirty="0" smtClean="0"/>
              <a:t>Natal</a:t>
            </a:r>
            <a:endParaRPr lang="en-US" dirty="0"/>
          </a:p>
        </p:txBody>
      </p:sp>
    </p:spTree>
    <p:extLst>
      <p:ext uri="{BB962C8B-B14F-4D97-AF65-F5344CB8AC3E}">
        <p14:creationId xmlns:p14="http://schemas.microsoft.com/office/powerpoint/2010/main" val="32156390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26p7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84325" y="76200"/>
            <a:ext cx="5975350"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58" name="Rectangle 2" hidden="1"/>
          <p:cNvSpPr>
            <a:spLocks noGrp="1" noChangeArrowheads="1"/>
          </p:cNvSpPr>
          <p:nvPr>
            <p:ph type="title"/>
          </p:nvPr>
        </p:nvSpPr>
        <p:spPr/>
        <p:txBody>
          <a:bodyPr/>
          <a:lstStyle/>
          <a:p>
            <a:endParaRPr lang="en-US" altLang="en-US"/>
          </a:p>
        </p:txBody>
      </p:sp>
      <p:sp>
        <p:nvSpPr>
          <p:cNvPr id="19459" name="Rectangle 3"/>
          <p:cNvSpPr>
            <a:spLocks noChangeArrowheads="1"/>
          </p:cNvSpPr>
          <p:nvPr/>
        </p:nvSpPr>
        <p:spPr bwMode="auto">
          <a:xfrm>
            <a:off x="8548688" y="6584950"/>
            <a:ext cx="5953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charset="0"/>
                <a:cs typeface="Arial" charset="0"/>
              </a:defRPr>
            </a:lvl1pPr>
            <a:lvl2pPr marL="409575" defTabSz="820738">
              <a:defRPr>
                <a:solidFill>
                  <a:schemeClr val="tx1"/>
                </a:solidFill>
                <a:latin typeface="Arial" charset="0"/>
                <a:cs typeface="Arial" charset="0"/>
              </a:defRPr>
            </a:lvl2pPr>
            <a:lvl3pPr marL="820738" defTabSz="820738">
              <a:defRPr>
                <a:solidFill>
                  <a:schemeClr val="tx1"/>
                </a:solidFill>
                <a:latin typeface="Arial" charset="0"/>
                <a:cs typeface="Arial" charset="0"/>
              </a:defRPr>
            </a:lvl3pPr>
            <a:lvl4pPr marL="1230313" defTabSz="820738">
              <a:defRPr>
                <a:solidFill>
                  <a:schemeClr val="tx1"/>
                </a:solidFill>
                <a:latin typeface="Arial" charset="0"/>
                <a:cs typeface="Arial" charset="0"/>
              </a:defRPr>
            </a:lvl4pPr>
            <a:lvl5pPr marL="1641475" defTabSz="820738">
              <a:defRPr>
                <a:solidFill>
                  <a:schemeClr val="tx1"/>
                </a:solidFill>
                <a:latin typeface="Arial" charset="0"/>
                <a:cs typeface="Arial" charset="0"/>
              </a:defRPr>
            </a:lvl5pPr>
            <a:lvl6pPr marL="2098675" defTabSz="820738" fontAlgn="base">
              <a:spcBef>
                <a:spcPct val="0"/>
              </a:spcBef>
              <a:spcAft>
                <a:spcPct val="0"/>
              </a:spcAft>
              <a:defRPr>
                <a:solidFill>
                  <a:schemeClr val="tx1"/>
                </a:solidFill>
                <a:latin typeface="Arial" charset="0"/>
                <a:cs typeface="Arial" charset="0"/>
              </a:defRPr>
            </a:lvl6pPr>
            <a:lvl7pPr marL="2555875" defTabSz="820738" fontAlgn="base">
              <a:spcBef>
                <a:spcPct val="0"/>
              </a:spcBef>
              <a:spcAft>
                <a:spcPct val="0"/>
              </a:spcAft>
              <a:defRPr>
                <a:solidFill>
                  <a:schemeClr val="tx1"/>
                </a:solidFill>
                <a:latin typeface="Arial" charset="0"/>
                <a:cs typeface="Arial" charset="0"/>
              </a:defRPr>
            </a:lvl7pPr>
            <a:lvl8pPr marL="3013075" defTabSz="820738" fontAlgn="base">
              <a:spcBef>
                <a:spcPct val="0"/>
              </a:spcBef>
              <a:spcAft>
                <a:spcPct val="0"/>
              </a:spcAft>
              <a:defRPr>
                <a:solidFill>
                  <a:schemeClr val="tx1"/>
                </a:solidFill>
                <a:latin typeface="Arial" charset="0"/>
                <a:cs typeface="Arial" charset="0"/>
              </a:defRPr>
            </a:lvl8pPr>
            <a:lvl9pPr marL="3470275" defTabSz="820738" fontAlgn="base">
              <a:spcBef>
                <a:spcPct val="0"/>
              </a:spcBef>
              <a:spcAft>
                <a:spcPct val="0"/>
              </a:spcAft>
              <a:defRPr>
                <a:solidFill>
                  <a:schemeClr val="tx1"/>
                </a:solidFill>
                <a:latin typeface="Arial" charset="0"/>
                <a:cs typeface="Arial" charset="0"/>
              </a:defRPr>
            </a:lvl9pPr>
          </a:lstStyle>
          <a:p>
            <a:pPr algn="r" eaLnBrk="0" hangingPunct="0"/>
            <a:r>
              <a:rPr lang="en-US" altLang="en-US" sz="1200" b="1"/>
              <a:t>p. 701</a:t>
            </a:r>
          </a:p>
        </p:txBody>
      </p:sp>
    </p:spTree>
    <p:extLst>
      <p:ext uri="{BB962C8B-B14F-4D97-AF65-F5344CB8AC3E}">
        <p14:creationId xmlns:p14="http://schemas.microsoft.com/office/powerpoint/2010/main" val="39887058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descr="26map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06438"/>
            <a:ext cx="8991600" cy="544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6" name="Rectangle 2" hidden="1"/>
          <p:cNvSpPr>
            <a:spLocks noGrp="1" noChangeArrowheads="1"/>
          </p:cNvSpPr>
          <p:nvPr>
            <p:ph type="title"/>
          </p:nvPr>
        </p:nvSpPr>
        <p:spPr/>
        <p:txBody>
          <a:bodyPr/>
          <a:lstStyle/>
          <a:p>
            <a:endParaRPr lang="en-US" altLang="en-US"/>
          </a:p>
        </p:txBody>
      </p:sp>
      <p:sp>
        <p:nvSpPr>
          <p:cNvPr id="21507" name="Rectangle 3"/>
          <p:cNvSpPr>
            <a:spLocks noChangeArrowheads="1"/>
          </p:cNvSpPr>
          <p:nvPr/>
        </p:nvSpPr>
        <p:spPr bwMode="auto">
          <a:xfrm>
            <a:off x="7812088" y="6584950"/>
            <a:ext cx="13319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charset="0"/>
                <a:cs typeface="Arial" charset="0"/>
              </a:defRPr>
            </a:lvl1pPr>
            <a:lvl2pPr marL="409575" defTabSz="820738">
              <a:defRPr>
                <a:solidFill>
                  <a:schemeClr val="tx1"/>
                </a:solidFill>
                <a:latin typeface="Arial" charset="0"/>
                <a:cs typeface="Arial" charset="0"/>
              </a:defRPr>
            </a:lvl2pPr>
            <a:lvl3pPr marL="820738" defTabSz="820738">
              <a:defRPr>
                <a:solidFill>
                  <a:schemeClr val="tx1"/>
                </a:solidFill>
                <a:latin typeface="Arial" charset="0"/>
                <a:cs typeface="Arial" charset="0"/>
              </a:defRPr>
            </a:lvl3pPr>
            <a:lvl4pPr marL="1230313" defTabSz="820738">
              <a:defRPr>
                <a:solidFill>
                  <a:schemeClr val="tx1"/>
                </a:solidFill>
                <a:latin typeface="Arial" charset="0"/>
                <a:cs typeface="Arial" charset="0"/>
              </a:defRPr>
            </a:lvl4pPr>
            <a:lvl5pPr marL="1641475" defTabSz="820738">
              <a:defRPr>
                <a:solidFill>
                  <a:schemeClr val="tx1"/>
                </a:solidFill>
                <a:latin typeface="Arial" charset="0"/>
                <a:cs typeface="Arial" charset="0"/>
              </a:defRPr>
            </a:lvl5pPr>
            <a:lvl6pPr marL="2098675" defTabSz="820738" fontAlgn="base">
              <a:spcBef>
                <a:spcPct val="0"/>
              </a:spcBef>
              <a:spcAft>
                <a:spcPct val="0"/>
              </a:spcAft>
              <a:defRPr>
                <a:solidFill>
                  <a:schemeClr val="tx1"/>
                </a:solidFill>
                <a:latin typeface="Arial" charset="0"/>
                <a:cs typeface="Arial" charset="0"/>
              </a:defRPr>
            </a:lvl6pPr>
            <a:lvl7pPr marL="2555875" defTabSz="820738" fontAlgn="base">
              <a:spcBef>
                <a:spcPct val="0"/>
              </a:spcBef>
              <a:spcAft>
                <a:spcPct val="0"/>
              </a:spcAft>
              <a:defRPr>
                <a:solidFill>
                  <a:schemeClr val="tx1"/>
                </a:solidFill>
                <a:latin typeface="Arial" charset="0"/>
                <a:cs typeface="Arial" charset="0"/>
              </a:defRPr>
            </a:lvl7pPr>
            <a:lvl8pPr marL="3013075" defTabSz="820738" fontAlgn="base">
              <a:spcBef>
                <a:spcPct val="0"/>
              </a:spcBef>
              <a:spcAft>
                <a:spcPct val="0"/>
              </a:spcAft>
              <a:defRPr>
                <a:solidFill>
                  <a:schemeClr val="tx1"/>
                </a:solidFill>
                <a:latin typeface="Arial" charset="0"/>
                <a:cs typeface="Arial" charset="0"/>
              </a:defRPr>
            </a:lvl8pPr>
            <a:lvl9pPr marL="3470275" defTabSz="820738" fontAlgn="base">
              <a:spcBef>
                <a:spcPct val="0"/>
              </a:spcBef>
              <a:spcAft>
                <a:spcPct val="0"/>
              </a:spcAft>
              <a:defRPr>
                <a:solidFill>
                  <a:schemeClr val="tx1"/>
                </a:solidFill>
                <a:latin typeface="Arial" charset="0"/>
                <a:cs typeface="Arial" charset="0"/>
              </a:defRPr>
            </a:lvl9pPr>
          </a:lstStyle>
          <a:p>
            <a:pPr algn="r" eaLnBrk="0" hangingPunct="0"/>
            <a:r>
              <a:rPr lang="en-US" altLang="en-US" sz="1200" b="1"/>
              <a:t>Map 26-3, p. 702</a:t>
            </a:r>
          </a:p>
        </p:txBody>
      </p:sp>
    </p:spTree>
    <p:extLst>
      <p:ext uri="{BB962C8B-B14F-4D97-AF65-F5344CB8AC3E}">
        <p14:creationId xmlns:p14="http://schemas.microsoft.com/office/powerpoint/2010/main" val="2537512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 and New Zealand</a:t>
            </a:r>
            <a:endParaRPr lang="en-US" dirty="0"/>
          </a:p>
        </p:txBody>
      </p:sp>
      <p:sp>
        <p:nvSpPr>
          <p:cNvPr id="3" name="Content Placeholder 2"/>
          <p:cNvSpPr>
            <a:spLocks noGrp="1"/>
          </p:cNvSpPr>
          <p:nvPr>
            <p:ph idx="1"/>
          </p:nvPr>
        </p:nvSpPr>
        <p:spPr/>
        <p:txBody>
          <a:bodyPr>
            <a:normAutofit lnSpcReduction="10000"/>
          </a:bodyPr>
          <a:lstStyle/>
          <a:p>
            <a:r>
              <a:rPr lang="en-US" dirty="0" smtClean="0"/>
              <a:t>Islands inhabited by Melanesian descendants</a:t>
            </a:r>
          </a:p>
          <a:p>
            <a:pPr lvl="1"/>
            <a:r>
              <a:rPr lang="en-US" dirty="0" smtClean="0"/>
              <a:t>Vulnerable to diseases of Europeans</a:t>
            </a:r>
          </a:p>
          <a:p>
            <a:pPr lvl="1"/>
            <a:r>
              <a:rPr lang="en-US" dirty="0" smtClean="0"/>
              <a:t>Called “aborigines” by the British</a:t>
            </a:r>
          </a:p>
          <a:p>
            <a:r>
              <a:rPr lang="en-US" dirty="0" smtClean="0"/>
              <a:t>Captain James Cook</a:t>
            </a:r>
          </a:p>
          <a:p>
            <a:pPr lvl="1"/>
            <a:r>
              <a:rPr lang="en-US" dirty="0" smtClean="0"/>
              <a:t>Explored/discovered New Zealand</a:t>
            </a:r>
          </a:p>
          <a:p>
            <a:r>
              <a:rPr lang="en-US" dirty="0" smtClean="0"/>
              <a:t>Australia</a:t>
            </a:r>
          </a:p>
          <a:p>
            <a:pPr lvl="1"/>
            <a:r>
              <a:rPr lang="en-US" dirty="0" smtClean="0"/>
              <a:t>First permanent British settlers = 736 exiled convicts</a:t>
            </a:r>
          </a:p>
          <a:p>
            <a:pPr lvl="1"/>
            <a:r>
              <a:rPr lang="en-US" dirty="0" smtClean="0"/>
              <a:t>1851: GOLD!</a:t>
            </a:r>
          </a:p>
          <a:p>
            <a:pPr lvl="2"/>
            <a:r>
              <a:rPr lang="en-US" dirty="0" smtClean="0"/>
              <a:t>Free settlers come to find fortunes</a:t>
            </a:r>
          </a:p>
          <a:p>
            <a:r>
              <a:rPr lang="en-US" dirty="0" smtClean="0"/>
              <a:t>New Zealand</a:t>
            </a:r>
          </a:p>
          <a:p>
            <a:pPr lvl="1"/>
            <a:r>
              <a:rPr lang="en-US" dirty="0" smtClean="0"/>
              <a:t>Longer to settle</a:t>
            </a:r>
          </a:p>
          <a:p>
            <a:pPr lvl="1"/>
            <a:r>
              <a:rPr lang="en-US" dirty="0" smtClean="0"/>
              <a:t>Seal/whaling trade</a:t>
            </a:r>
            <a:endParaRPr lang="en-US" dirty="0"/>
          </a:p>
        </p:txBody>
      </p:sp>
    </p:spTree>
    <p:extLst>
      <p:ext uri="{BB962C8B-B14F-4D97-AF65-F5344CB8AC3E}">
        <p14:creationId xmlns:p14="http://schemas.microsoft.com/office/powerpoint/2010/main" val="13169523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26p7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5738"/>
            <a:ext cx="8991600" cy="6367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4" name="Rectangle 2" hidden="1"/>
          <p:cNvSpPr>
            <a:spLocks noGrp="1" noChangeArrowheads="1"/>
          </p:cNvSpPr>
          <p:nvPr>
            <p:ph type="title"/>
          </p:nvPr>
        </p:nvSpPr>
        <p:spPr/>
        <p:txBody>
          <a:bodyPr/>
          <a:lstStyle/>
          <a:p>
            <a:endParaRPr lang="en-US" altLang="en-US"/>
          </a:p>
        </p:txBody>
      </p:sp>
      <p:sp>
        <p:nvSpPr>
          <p:cNvPr id="23555" name="Rectangle 3"/>
          <p:cNvSpPr>
            <a:spLocks noChangeArrowheads="1"/>
          </p:cNvSpPr>
          <p:nvPr/>
        </p:nvSpPr>
        <p:spPr bwMode="auto">
          <a:xfrm>
            <a:off x="8548688" y="6584950"/>
            <a:ext cx="5953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charset="0"/>
                <a:cs typeface="Arial" charset="0"/>
              </a:defRPr>
            </a:lvl1pPr>
            <a:lvl2pPr marL="409575" defTabSz="820738">
              <a:defRPr>
                <a:solidFill>
                  <a:schemeClr val="tx1"/>
                </a:solidFill>
                <a:latin typeface="Arial" charset="0"/>
                <a:cs typeface="Arial" charset="0"/>
              </a:defRPr>
            </a:lvl2pPr>
            <a:lvl3pPr marL="820738" defTabSz="820738">
              <a:defRPr>
                <a:solidFill>
                  <a:schemeClr val="tx1"/>
                </a:solidFill>
                <a:latin typeface="Arial" charset="0"/>
                <a:cs typeface="Arial" charset="0"/>
              </a:defRPr>
            </a:lvl3pPr>
            <a:lvl4pPr marL="1230313" defTabSz="820738">
              <a:defRPr>
                <a:solidFill>
                  <a:schemeClr val="tx1"/>
                </a:solidFill>
                <a:latin typeface="Arial" charset="0"/>
                <a:cs typeface="Arial" charset="0"/>
              </a:defRPr>
            </a:lvl4pPr>
            <a:lvl5pPr marL="1641475" defTabSz="820738">
              <a:defRPr>
                <a:solidFill>
                  <a:schemeClr val="tx1"/>
                </a:solidFill>
                <a:latin typeface="Arial" charset="0"/>
                <a:cs typeface="Arial" charset="0"/>
              </a:defRPr>
            </a:lvl5pPr>
            <a:lvl6pPr marL="2098675" defTabSz="820738" fontAlgn="base">
              <a:spcBef>
                <a:spcPct val="0"/>
              </a:spcBef>
              <a:spcAft>
                <a:spcPct val="0"/>
              </a:spcAft>
              <a:defRPr>
                <a:solidFill>
                  <a:schemeClr val="tx1"/>
                </a:solidFill>
                <a:latin typeface="Arial" charset="0"/>
                <a:cs typeface="Arial" charset="0"/>
              </a:defRPr>
            </a:lvl6pPr>
            <a:lvl7pPr marL="2555875" defTabSz="820738" fontAlgn="base">
              <a:spcBef>
                <a:spcPct val="0"/>
              </a:spcBef>
              <a:spcAft>
                <a:spcPct val="0"/>
              </a:spcAft>
              <a:defRPr>
                <a:solidFill>
                  <a:schemeClr val="tx1"/>
                </a:solidFill>
                <a:latin typeface="Arial" charset="0"/>
                <a:cs typeface="Arial" charset="0"/>
              </a:defRPr>
            </a:lvl7pPr>
            <a:lvl8pPr marL="3013075" defTabSz="820738" fontAlgn="base">
              <a:spcBef>
                <a:spcPct val="0"/>
              </a:spcBef>
              <a:spcAft>
                <a:spcPct val="0"/>
              </a:spcAft>
              <a:defRPr>
                <a:solidFill>
                  <a:schemeClr val="tx1"/>
                </a:solidFill>
                <a:latin typeface="Arial" charset="0"/>
                <a:cs typeface="Arial" charset="0"/>
              </a:defRPr>
            </a:lvl8pPr>
            <a:lvl9pPr marL="3470275" defTabSz="820738" fontAlgn="base">
              <a:spcBef>
                <a:spcPct val="0"/>
              </a:spcBef>
              <a:spcAft>
                <a:spcPct val="0"/>
              </a:spcAft>
              <a:defRPr>
                <a:solidFill>
                  <a:schemeClr val="tx1"/>
                </a:solidFill>
                <a:latin typeface="Arial" charset="0"/>
                <a:cs typeface="Arial" charset="0"/>
              </a:defRPr>
            </a:lvl9pPr>
          </a:lstStyle>
          <a:p>
            <a:pPr algn="r" eaLnBrk="0" hangingPunct="0"/>
            <a:r>
              <a:rPr lang="en-US" altLang="en-US" sz="1200" b="1"/>
              <a:t>p. 705</a:t>
            </a:r>
          </a:p>
        </p:txBody>
      </p:sp>
    </p:spTree>
    <p:extLst>
      <p:ext uri="{BB962C8B-B14F-4D97-AF65-F5344CB8AC3E}">
        <p14:creationId xmlns:p14="http://schemas.microsoft.com/office/powerpoint/2010/main" val="742739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6626" name="Picture 2" descr="http://upload.wikimedia.org/wikipedia/commons/f/f9/Portrait_of_an_American_Clipper_Ship.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9351466" cy="693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371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sz="half" idx="1"/>
          </p:nvPr>
        </p:nvSpPr>
        <p:spPr/>
        <p:txBody>
          <a:bodyPr/>
          <a:lstStyle/>
          <a:p>
            <a:r>
              <a:rPr lang="en-US" dirty="0" smtClean="0"/>
              <a:t>India feels impact of European expansion more profoundly than Africa</a:t>
            </a: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1879855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pPr algn="ctr"/>
            <a:r>
              <a:rPr lang="en-US" dirty="0" smtClean="0"/>
              <a:t>Africa</a:t>
            </a:r>
            <a:endParaRPr lang="en-US" dirty="0"/>
          </a:p>
        </p:txBody>
      </p:sp>
    </p:spTree>
    <p:extLst>
      <p:ext uri="{BB962C8B-B14F-4D97-AF65-F5344CB8AC3E}">
        <p14:creationId xmlns:p14="http://schemas.microsoft.com/office/powerpoint/2010/main" val="29506174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Independent African Regions</a:t>
            </a:r>
            <a:endParaRPr lang="en-US" dirty="0"/>
          </a:p>
        </p:txBody>
      </p:sp>
      <p:sp>
        <p:nvSpPr>
          <p:cNvPr id="7" name="Text Placeholder 6"/>
          <p:cNvSpPr>
            <a:spLocks noGrp="1"/>
          </p:cNvSpPr>
          <p:nvPr>
            <p:ph type="body" idx="1"/>
          </p:nvPr>
        </p:nvSpPr>
        <p:spPr/>
        <p:txBody>
          <a:bodyPr/>
          <a:lstStyle/>
          <a:p>
            <a:r>
              <a:rPr lang="en-US" dirty="0" smtClean="0"/>
              <a:t>Zulu</a:t>
            </a:r>
            <a:endParaRPr lang="en-US" dirty="0"/>
          </a:p>
        </p:txBody>
      </p:sp>
      <p:sp>
        <p:nvSpPr>
          <p:cNvPr id="8" name="Content Placeholder 7"/>
          <p:cNvSpPr>
            <a:spLocks noGrp="1"/>
          </p:cNvSpPr>
          <p:nvPr>
            <p:ph sz="half" idx="2"/>
          </p:nvPr>
        </p:nvSpPr>
        <p:spPr>
          <a:xfrm>
            <a:off x="457200" y="2174874"/>
            <a:ext cx="4040188" cy="4302125"/>
          </a:xfrm>
        </p:spPr>
        <p:txBody>
          <a:bodyPr/>
          <a:lstStyle/>
          <a:p>
            <a:r>
              <a:rPr lang="en-US" dirty="0" smtClean="0"/>
              <a:t>1818: </a:t>
            </a:r>
            <a:r>
              <a:rPr lang="en-US" dirty="0" err="1" smtClean="0"/>
              <a:t>Shaka</a:t>
            </a:r>
            <a:r>
              <a:rPr lang="en-US" dirty="0" smtClean="0"/>
              <a:t> gains control of area</a:t>
            </a:r>
          </a:p>
          <a:p>
            <a:pPr lvl="1"/>
            <a:r>
              <a:rPr lang="en-US" dirty="0" smtClean="0"/>
              <a:t>Military genius</a:t>
            </a:r>
          </a:p>
          <a:p>
            <a:pPr lvl="1"/>
            <a:r>
              <a:rPr lang="en-US" dirty="0" smtClean="0"/>
              <a:t>Powerful and feared across southern Africa</a:t>
            </a:r>
          </a:p>
          <a:p>
            <a:pPr lvl="1"/>
            <a:r>
              <a:rPr lang="en-US" dirty="0" smtClean="0"/>
              <a:t>Raided neighboring countries</a:t>
            </a:r>
          </a:p>
          <a:p>
            <a:pPr lvl="2"/>
            <a:r>
              <a:rPr lang="en-US" dirty="0" smtClean="0"/>
              <a:t>Lesotho and Swaziland created to protect themselves from Zulu</a:t>
            </a:r>
          </a:p>
          <a:p>
            <a:pPr lvl="1"/>
            <a:r>
              <a:rPr lang="en-US" dirty="0" smtClean="0"/>
              <a:t>Created national identity</a:t>
            </a:r>
          </a:p>
        </p:txBody>
      </p:sp>
      <p:sp>
        <p:nvSpPr>
          <p:cNvPr id="9" name="Text Placeholder 8"/>
          <p:cNvSpPr>
            <a:spLocks noGrp="1"/>
          </p:cNvSpPr>
          <p:nvPr>
            <p:ph type="body" sz="quarter" idx="3"/>
          </p:nvPr>
        </p:nvSpPr>
        <p:spPr/>
        <p:txBody>
          <a:bodyPr/>
          <a:lstStyle/>
          <a:p>
            <a:r>
              <a:rPr lang="en-US" dirty="0" err="1" smtClean="0"/>
              <a:t>Sokoto</a:t>
            </a:r>
            <a:r>
              <a:rPr lang="en-US" dirty="0" smtClean="0"/>
              <a:t> Caliphate</a:t>
            </a:r>
            <a:endParaRPr lang="en-US" dirty="0"/>
          </a:p>
        </p:txBody>
      </p:sp>
      <p:sp>
        <p:nvSpPr>
          <p:cNvPr id="10" name="Content Placeholder 9"/>
          <p:cNvSpPr>
            <a:spLocks noGrp="1"/>
          </p:cNvSpPr>
          <p:nvPr>
            <p:ph sz="quarter" idx="4"/>
          </p:nvPr>
        </p:nvSpPr>
        <p:spPr>
          <a:xfrm>
            <a:off x="4645025" y="2174874"/>
            <a:ext cx="4041775" cy="4302125"/>
          </a:xfrm>
        </p:spPr>
        <p:txBody>
          <a:bodyPr>
            <a:normAutofit/>
          </a:bodyPr>
          <a:lstStyle/>
          <a:p>
            <a:r>
              <a:rPr lang="en-US" dirty="0" smtClean="0"/>
              <a:t>Largest Muslim state in West Africa </a:t>
            </a:r>
          </a:p>
          <a:p>
            <a:pPr lvl="1"/>
            <a:r>
              <a:rPr lang="en-US" dirty="0" smtClean="0"/>
              <a:t>Muslim reform movement</a:t>
            </a:r>
          </a:p>
          <a:p>
            <a:r>
              <a:rPr lang="en-US" dirty="0" err="1" smtClean="0"/>
              <a:t>Usuman</a:t>
            </a:r>
            <a:r>
              <a:rPr lang="en-US" dirty="0" smtClean="0"/>
              <a:t> </a:t>
            </a:r>
            <a:r>
              <a:rPr lang="en-US" dirty="0" err="1" smtClean="0"/>
              <a:t>dan</a:t>
            </a:r>
            <a:r>
              <a:rPr lang="en-US" dirty="0" smtClean="0"/>
              <a:t> </a:t>
            </a:r>
            <a:r>
              <a:rPr lang="en-US" dirty="0" err="1" smtClean="0"/>
              <a:t>Fodio</a:t>
            </a:r>
            <a:endParaRPr lang="en-US" dirty="0" smtClean="0"/>
          </a:p>
          <a:p>
            <a:pPr lvl="1"/>
            <a:r>
              <a:rPr lang="en-US" dirty="0" err="1" smtClean="0"/>
              <a:t>Housa</a:t>
            </a:r>
            <a:r>
              <a:rPr lang="en-US" dirty="0" smtClean="0"/>
              <a:t> (Nigerian) kings were not truly Muslim</a:t>
            </a:r>
          </a:p>
          <a:p>
            <a:pPr lvl="2"/>
            <a:r>
              <a:rPr lang="en-US" dirty="0" smtClean="0"/>
              <a:t>Jihad to overthrow rulers</a:t>
            </a:r>
          </a:p>
          <a:p>
            <a:r>
              <a:rPr lang="en-US" dirty="0" smtClean="0"/>
              <a:t>Center of learning and reform</a:t>
            </a:r>
          </a:p>
          <a:p>
            <a:r>
              <a:rPr lang="en-US" dirty="0" smtClean="0"/>
              <a:t>Participated in trans-Saharan slave trade</a:t>
            </a:r>
          </a:p>
          <a:p>
            <a:endParaRPr lang="en-US" dirty="0"/>
          </a:p>
        </p:txBody>
      </p:sp>
    </p:spTree>
    <p:extLst>
      <p:ext uri="{BB962C8B-B14F-4D97-AF65-F5344CB8AC3E}">
        <p14:creationId xmlns:p14="http://schemas.microsoft.com/office/powerpoint/2010/main" val="3121437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26p68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0263" y="76200"/>
            <a:ext cx="4941887"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2" hidden="1"/>
          <p:cNvSpPr>
            <a:spLocks noGrp="1" noChangeArrowheads="1"/>
          </p:cNvSpPr>
          <p:nvPr>
            <p:ph type="title"/>
          </p:nvPr>
        </p:nvSpPr>
        <p:spPr/>
        <p:txBody>
          <a:bodyPr/>
          <a:lstStyle/>
          <a:p>
            <a:endParaRPr lang="en-US" altLang="en-US"/>
          </a:p>
        </p:txBody>
      </p:sp>
      <p:sp>
        <p:nvSpPr>
          <p:cNvPr id="5123" name="Rectangle 3"/>
          <p:cNvSpPr>
            <a:spLocks noChangeArrowheads="1"/>
          </p:cNvSpPr>
          <p:nvPr/>
        </p:nvSpPr>
        <p:spPr bwMode="auto">
          <a:xfrm>
            <a:off x="8548688" y="6584950"/>
            <a:ext cx="5953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charset="0"/>
                <a:cs typeface="Arial" charset="0"/>
              </a:defRPr>
            </a:lvl1pPr>
            <a:lvl2pPr marL="409575" defTabSz="820738">
              <a:defRPr>
                <a:solidFill>
                  <a:schemeClr val="tx1"/>
                </a:solidFill>
                <a:latin typeface="Arial" charset="0"/>
                <a:cs typeface="Arial" charset="0"/>
              </a:defRPr>
            </a:lvl2pPr>
            <a:lvl3pPr marL="820738" defTabSz="820738">
              <a:defRPr>
                <a:solidFill>
                  <a:schemeClr val="tx1"/>
                </a:solidFill>
                <a:latin typeface="Arial" charset="0"/>
                <a:cs typeface="Arial" charset="0"/>
              </a:defRPr>
            </a:lvl3pPr>
            <a:lvl4pPr marL="1230313" defTabSz="820738">
              <a:defRPr>
                <a:solidFill>
                  <a:schemeClr val="tx1"/>
                </a:solidFill>
                <a:latin typeface="Arial" charset="0"/>
                <a:cs typeface="Arial" charset="0"/>
              </a:defRPr>
            </a:lvl4pPr>
            <a:lvl5pPr marL="1641475" defTabSz="820738">
              <a:defRPr>
                <a:solidFill>
                  <a:schemeClr val="tx1"/>
                </a:solidFill>
                <a:latin typeface="Arial" charset="0"/>
                <a:cs typeface="Arial" charset="0"/>
              </a:defRPr>
            </a:lvl5pPr>
            <a:lvl6pPr marL="2098675" defTabSz="820738" fontAlgn="base">
              <a:spcBef>
                <a:spcPct val="0"/>
              </a:spcBef>
              <a:spcAft>
                <a:spcPct val="0"/>
              </a:spcAft>
              <a:defRPr>
                <a:solidFill>
                  <a:schemeClr val="tx1"/>
                </a:solidFill>
                <a:latin typeface="Arial" charset="0"/>
                <a:cs typeface="Arial" charset="0"/>
              </a:defRPr>
            </a:lvl6pPr>
            <a:lvl7pPr marL="2555875" defTabSz="820738" fontAlgn="base">
              <a:spcBef>
                <a:spcPct val="0"/>
              </a:spcBef>
              <a:spcAft>
                <a:spcPct val="0"/>
              </a:spcAft>
              <a:defRPr>
                <a:solidFill>
                  <a:schemeClr val="tx1"/>
                </a:solidFill>
                <a:latin typeface="Arial" charset="0"/>
                <a:cs typeface="Arial" charset="0"/>
              </a:defRPr>
            </a:lvl7pPr>
            <a:lvl8pPr marL="3013075" defTabSz="820738" fontAlgn="base">
              <a:spcBef>
                <a:spcPct val="0"/>
              </a:spcBef>
              <a:spcAft>
                <a:spcPct val="0"/>
              </a:spcAft>
              <a:defRPr>
                <a:solidFill>
                  <a:schemeClr val="tx1"/>
                </a:solidFill>
                <a:latin typeface="Arial" charset="0"/>
                <a:cs typeface="Arial" charset="0"/>
              </a:defRPr>
            </a:lvl8pPr>
            <a:lvl9pPr marL="3470275" defTabSz="820738" fontAlgn="base">
              <a:spcBef>
                <a:spcPct val="0"/>
              </a:spcBef>
              <a:spcAft>
                <a:spcPct val="0"/>
              </a:spcAft>
              <a:defRPr>
                <a:solidFill>
                  <a:schemeClr val="tx1"/>
                </a:solidFill>
                <a:latin typeface="Arial" charset="0"/>
                <a:cs typeface="Arial" charset="0"/>
              </a:defRPr>
            </a:lvl9pPr>
          </a:lstStyle>
          <a:p>
            <a:pPr algn="r" eaLnBrk="0" hangingPunct="0"/>
            <a:r>
              <a:rPr lang="en-US" altLang="en-US" sz="1200" b="1"/>
              <a:t>p. 686</a:t>
            </a:r>
          </a:p>
        </p:txBody>
      </p:sp>
    </p:spTree>
    <p:extLst>
      <p:ext uri="{BB962C8B-B14F-4D97-AF65-F5344CB8AC3E}">
        <p14:creationId xmlns:p14="http://schemas.microsoft.com/office/powerpoint/2010/main" val="650960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26p6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539750"/>
            <a:ext cx="8991600" cy="577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18" name="Rectangle 2" hidden="1"/>
          <p:cNvSpPr>
            <a:spLocks noGrp="1" noChangeArrowheads="1"/>
          </p:cNvSpPr>
          <p:nvPr>
            <p:ph type="title"/>
          </p:nvPr>
        </p:nvSpPr>
        <p:spPr/>
        <p:txBody>
          <a:bodyPr/>
          <a:lstStyle/>
          <a:p>
            <a:endParaRPr lang="en-US" altLang="en-US"/>
          </a:p>
        </p:txBody>
      </p:sp>
      <p:sp>
        <p:nvSpPr>
          <p:cNvPr id="9219" name="Rectangle 3"/>
          <p:cNvSpPr>
            <a:spLocks noChangeArrowheads="1"/>
          </p:cNvSpPr>
          <p:nvPr/>
        </p:nvSpPr>
        <p:spPr bwMode="auto">
          <a:xfrm>
            <a:off x="8548688" y="6584950"/>
            <a:ext cx="595312" cy="265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spAutoFit/>
          </a:bodyPr>
          <a:lstStyle>
            <a:lvl1pPr defTabSz="820738">
              <a:defRPr>
                <a:solidFill>
                  <a:schemeClr val="tx1"/>
                </a:solidFill>
                <a:latin typeface="Arial" charset="0"/>
                <a:cs typeface="Arial" charset="0"/>
              </a:defRPr>
            </a:lvl1pPr>
            <a:lvl2pPr marL="409575" defTabSz="820738">
              <a:defRPr>
                <a:solidFill>
                  <a:schemeClr val="tx1"/>
                </a:solidFill>
                <a:latin typeface="Arial" charset="0"/>
                <a:cs typeface="Arial" charset="0"/>
              </a:defRPr>
            </a:lvl2pPr>
            <a:lvl3pPr marL="820738" defTabSz="820738">
              <a:defRPr>
                <a:solidFill>
                  <a:schemeClr val="tx1"/>
                </a:solidFill>
                <a:latin typeface="Arial" charset="0"/>
                <a:cs typeface="Arial" charset="0"/>
              </a:defRPr>
            </a:lvl3pPr>
            <a:lvl4pPr marL="1230313" defTabSz="820738">
              <a:defRPr>
                <a:solidFill>
                  <a:schemeClr val="tx1"/>
                </a:solidFill>
                <a:latin typeface="Arial" charset="0"/>
                <a:cs typeface="Arial" charset="0"/>
              </a:defRPr>
            </a:lvl4pPr>
            <a:lvl5pPr marL="1641475" defTabSz="820738">
              <a:defRPr>
                <a:solidFill>
                  <a:schemeClr val="tx1"/>
                </a:solidFill>
                <a:latin typeface="Arial" charset="0"/>
                <a:cs typeface="Arial" charset="0"/>
              </a:defRPr>
            </a:lvl5pPr>
            <a:lvl6pPr marL="2098675" defTabSz="820738" fontAlgn="base">
              <a:spcBef>
                <a:spcPct val="0"/>
              </a:spcBef>
              <a:spcAft>
                <a:spcPct val="0"/>
              </a:spcAft>
              <a:defRPr>
                <a:solidFill>
                  <a:schemeClr val="tx1"/>
                </a:solidFill>
                <a:latin typeface="Arial" charset="0"/>
                <a:cs typeface="Arial" charset="0"/>
              </a:defRPr>
            </a:lvl6pPr>
            <a:lvl7pPr marL="2555875" defTabSz="820738" fontAlgn="base">
              <a:spcBef>
                <a:spcPct val="0"/>
              </a:spcBef>
              <a:spcAft>
                <a:spcPct val="0"/>
              </a:spcAft>
              <a:defRPr>
                <a:solidFill>
                  <a:schemeClr val="tx1"/>
                </a:solidFill>
                <a:latin typeface="Arial" charset="0"/>
                <a:cs typeface="Arial" charset="0"/>
              </a:defRPr>
            </a:lvl7pPr>
            <a:lvl8pPr marL="3013075" defTabSz="820738" fontAlgn="base">
              <a:spcBef>
                <a:spcPct val="0"/>
              </a:spcBef>
              <a:spcAft>
                <a:spcPct val="0"/>
              </a:spcAft>
              <a:defRPr>
                <a:solidFill>
                  <a:schemeClr val="tx1"/>
                </a:solidFill>
                <a:latin typeface="Arial" charset="0"/>
                <a:cs typeface="Arial" charset="0"/>
              </a:defRPr>
            </a:lvl8pPr>
            <a:lvl9pPr marL="3470275" defTabSz="820738" fontAlgn="base">
              <a:spcBef>
                <a:spcPct val="0"/>
              </a:spcBef>
              <a:spcAft>
                <a:spcPct val="0"/>
              </a:spcAft>
              <a:defRPr>
                <a:solidFill>
                  <a:schemeClr val="tx1"/>
                </a:solidFill>
                <a:latin typeface="Arial" charset="0"/>
                <a:cs typeface="Arial" charset="0"/>
              </a:defRPr>
            </a:lvl9pPr>
          </a:lstStyle>
          <a:p>
            <a:pPr algn="r" eaLnBrk="0" hangingPunct="0"/>
            <a:r>
              <a:rPr lang="en-US" altLang="en-US" sz="1200" b="1"/>
              <a:t>p. 688</a:t>
            </a:r>
          </a:p>
        </p:txBody>
      </p:sp>
    </p:spTree>
    <p:extLst>
      <p:ext uri="{BB962C8B-B14F-4D97-AF65-F5344CB8AC3E}">
        <p14:creationId xmlns:p14="http://schemas.microsoft.com/office/powerpoint/2010/main" val="2366227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European Exploration</a:t>
            </a:r>
            <a:endParaRPr lang="en-US" dirty="0"/>
          </a:p>
        </p:txBody>
      </p:sp>
      <p:sp>
        <p:nvSpPr>
          <p:cNvPr id="7" name="Content Placeholder 6"/>
          <p:cNvSpPr>
            <a:spLocks noGrp="1"/>
          </p:cNvSpPr>
          <p:nvPr>
            <p:ph idx="1"/>
          </p:nvPr>
        </p:nvSpPr>
        <p:spPr/>
        <p:txBody>
          <a:bodyPr>
            <a:normAutofit fontScale="92500" lnSpcReduction="20000"/>
          </a:bodyPr>
          <a:lstStyle/>
          <a:p>
            <a:r>
              <a:rPr lang="en-US" dirty="0" smtClean="0"/>
              <a:t>Algeria</a:t>
            </a:r>
          </a:p>
          <a:p>
            <a:pPr lvl="1"/>
            <a:r>
              <a:rPr lang="en-US" dirty="0" smtClean="0"/>
              <a:t>Supplied Napoleon with grain during Egyptian conquest</a:t>
            </a:r>
          </a:p>
          <a:p>
            <a:pPr lvl="1"/>
            <a:r>
              <a:rPr lang="en-US" dirty="0" smtClean="0"/>
              <a:t>France fails to re-pay the debt</a:t>
            </a:r>
          </a:p>
          <a:p>
            <a:pPr lvl="1"/>
            <a:r>
              <a:rPr lang="en-US" dirty="0" smtClean="0"/>
              <a:t>France attacks in 1830</a:t>
            </a:r>
          </a:p>
          <a:p>
            <a:pPr lvl="2"/>
            <a:r>
              <a:rPr lang="en-US" dirty="0" smtClean="0"/>
              <a:t>Nationalism</a:t>
            </a:r>
          </a:p>
          <a:p>
            <a:pPr lvl="2"/>
            <a:r>
              <a:rPr lang="en-US" dirty="0" smtClean="0"/>
              <a:t>Easy target</a:t>
            </a:r>
          </a:p>
          <a:p>
            <a:r>
              <a:rPr lang="en-US" dirty="0" smtClean="0"/>
              <a:t>Inner Africa</a:t>
            </a:r>
          </a:p>
          <a:p>
            <a:pPr lvl="1"/>
            <a:r>
              <a:rPr lang="en-US" dirty="0" smtClean="0"/>
              <a:t>1770-1870</a:t>
            </a:r>
          </a:p>
          <a:p>
            <a:pPr lvl="1"/>
            <a:r>
              <a:rPr lang="en-US" dirty="0" smtClean="0"/>
              <a:t>Niger River</a:t>
            </a:r>
          </a:p>
          <a:p>
            <a:pPr lvl="1"/>
            <a:r>
              <a:rPr lang="en-US" dirty="0" smtClean="0"/>
              <a:t>David Livingstone</a:t>
            </a:r>
          </a:p>
          <a:p>
            <a:pPr lvl="2"/>
            <a:r>
              <a:rPr lang="en-US" dirty="0" smtClean="0"/>
              <a:t>Zambezi River</a:t>
            </a:r>
          </a:p>
          <a:p>
            <a:pPr lvl="2"/>
            <a:r>
              <a:rPr lang="en-US" dirty="0" smtClean="0"/>
              <a:t>Victoria Falls</a:t>
            </a:r>
          </a:p>
          <a:p>
            <a:pPr lvl="2"/>
            <a:r>
              <a:rPr lang="en-US" dirty="0" smtClean="0"/>
              <a:t>Missionaries </a:t>
            </a:r>
          </a:p>
          <a:p>
            <a:r>
              <a:rPr lang="en-US" dirty="0" smtClean="0"/>
              <a:t>Scramble for Africa</a:t>
            </a:r>
            <a:endParaRPr lang="en-US" dirty="0"/>
          </a:p>
        </p:txBody>
      </p:sp>
      <p:pic>
        <p:nvPicPr>
          <p:cNvPr id="1026" name="Picture 2" descr="http://airpano.ru/files/victoria_618x2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352800"/>
            <a:ext cx="557079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457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 Trade</a:t>
            </a:r>
            <a:endParaRPr lang="en-US" dirty="0"/>
          </a:p>
        </p:txBody>
      </p:sp>
      <p:sp>
        <p:nvSpPr>
          <p:cNvPr id="4" name="Text Placeholder 3"/>
          <p:cNvSpPr>
            <a:spLocks noGrp="1"/>
          </p:cNvSpPr>
          <p:nvPr>
            <p:ph type="body" idx="1"/>
          </p:nvPr>
        </p:nvSpPr>
        <p:spPr/>
        <p:txBody>
          <a:bodyPr/>
          <a:lstStyle/>
          <a:p>
            <a:r>
              <a:rPr lang="en-US" u="sng" dirty="0" smtClean="0"/>
              <a:t>Trans-Atlantic</a:t>
            </a:r>
            <a:endParaRPr lang="en-US" u="sng" dirty="0"/>
          </a:p>
        </p:txBody>
      </p:sp>
      <p:sp>
        <p:nvSpPr>
          <p:cNvPr id="3" name="Content Placeholder 2"/>
          <p:cNvSpPr>
            <a:spLocks noGrp="1"/>
          </p:cNvSpPr>
          <p:nvPr>
            <p:ph sz="half" idx="2"/>
          </p:nvPr>
        </p:nvSpPr>
        <p:spPr>
          <a:xfrm>
            <a:off x="457200" y="2174874"/>
            <a:ext cx="4040188" cy="4454525"/>
          </a:xfrm>
        </p:spPr>
        <p:txBody>
          <a:bodyPr>
            <a:normAutofit lnSpcReduction="10000"/>
          </a:bodyPr>
          <a:lstStyle/>
          <a:p>
            <a:r>
              <a:rPr lang="en-US" dirty="0" smtClean="0"/>
              <a:t>1807: GB and US make importing slaves illegal</a:t>
            </a:r>
          </a:p>
          <a:p>
            <a:pPr lvl="1"/>
            <a:r>
              <a:rPr lang="en-US" dirty="0" smtClean="0"/>
              <a:t>GB becomes “Slave Police”</a:t>
            </a:r>
          </a:p>
          <a:p>
            <a:pPr lvl="1"/>
            <a:r>
              <a:rPr lang="en-US" dirty="0"/>
              <a:t>Established a base in Sierra Leone to police the Atlantic</a:t>
            </a:r>
          </a:p>
          <a:p>
            <a:pPr lvl="2"/>
            <a:r>
              <a:rPr lang="en-US" dirty="0" smtClean="0"/>
              <a:t>Captured 1,635 slave ships / liberated 160,000 slaves</a:t>
            </a:r>
          </a:p>
          <a:p>
            <a:pPr lvl="2"/>
            <a:r>
              <a:rPr lang="en-US" dirty="0" smtClean="0"/>
              <a:t>“Recaptured” slaves populate the capital of Freetown</a:t>
            </a:r>
          </a:p>
          <a:p>
            <a:r>
              <a:rPr lang="en-US" dirty="0" smtClean="0"/>
              <a:t>Brazil and Cuba continue to import slaves</a:t>
            </a:r>
          </a:p>
          <a:p>
            <a:r>
              <a:rPr lang="en-US" dirty="0" smtClean="0"/>
              <a:t>1867:Trans-Atlantic slave trade finally ends</a:t>
            </a:r>
          </a:p>
          <a:p>
            <a:pPr lvl="1"/>
            <a:endParaRPr lang="en-US" dirty="0" smtClean="0"/>
          </a:p>
          <a:p>
            <a:endParaRPr lang="en-US" dirty="0" smtClean="0"/>
          </a:p>
        </p:txBody>
      </p:sp>
      <p:sp>
        <p:nvSpPr>
          <p:cNvPr id="5" name="Text Placeholder 4"/>
          <p:cNvSpPr>
            <a:spLocks noGrp="1"/>
          </p:cNvSpPr>
          <p:nvPr>
            <p:ph type="body" sz="quarter" idx="3"/>
          </p:nvPr>
        </p:nvSpPr>
        <p:spPr/>
        <p:txBody>
          <a:bodyPr/>
          <a:lstStyle/>
          <a:p>
            <a:r>
              <a:rPr lang="en-US" u="sng" dirty="0" smtClean="0"/>
              <a:t>Eastern Africa</a:t>
            </a:r>
            <a:endParaRPr lang="en-US" u="sng" dirty="0"/>
          </a:p>
        </p:txBody>
      </p:sp>
      <p:sp>
        <p:nvSpPr>
          <p:cNvPr id="6" name="Content Placeholder 5"/>
          <p:cNvSpPr>
            <a:spLocks noGrp="1"/>
          </p:cNvSpPr>
          <p:nvPr>
            <p:ph sz="quarter" idx="4"/>
          </p:nvPr>
        </p:nvSpPr>
        <p:spPr>
          <a:xfrm>
            <a:off x="4645025" y="2174874"/>
            <a:ext cx="4041775" cy="4454525"/>
          </a:xfrm>
        </p:spPr>
        <p:txBody>
          <a:bodyPr/>
          <a:lstStyle/>
          <a:p>
            <a:r>
              <a:rPr lang="en-US" dirty="0" smtClean="0"/>
              <a:t>Zanzibar Island</a:t>
            </a:r>
          </a:p>
          <a:p>
            <a:pPr lvl="1"/>
            <a:r>
              <a:rPr lang="en-US" dirty="0" smtClean="0"/>
              <a:t>Center of slave and ivory trade</a:t>
            </a:r>
          </a:p>
          <a:p>
            <a:pPr lvl="2"/>
            <a:r>
              <a:rPr lang="en-US" dirty="0" smtClean="0"/>
              <a:t>Ivory sent to India</a:t>
            </a:r>
          </a:p>
          <a:p>
            <a:pPr lvl="1"/>
            <a:r>
              <a:rPr lang="en-US" dirty="0" smtClean="0"/>
              <a:t>Clove plantations</a:t>
            </a:r>
          </a:p>
          <a:p>
            <a:r>
              <a:rPr lang="en-US" dirty="0" smtClean="0"/>
              <a:t>Secondary Empires</a:t>
            </a:r>
          </a:p>
          <a:p>
            <a:pPr lvl="1"/>
            <a:r>
              <a:rPr lang="en-US" dirty="0" smtClean="0"/>
              <a:t>“Empire” established through the supply of weapons, </a:t>
            </a:r>
            <a:r>
              <a:rPr lang="en-US" dirty="0" err="1" smtClean="0"/>
              <a:t>etc</a:t>
            </a:r>
            <a:r>
              <a:rPr lang="en-US" dirty="0" smtClean="0"/>
              <a:t> from Europe</a:t>
            </a:r>
          </a:p>
          <a:p>
            <a:pPr lvl="1"/>
            <a:r>
              <a:rPr lang="en-US" dirty="0" err="1" smtClean="0"/>
              <a:t>Tippu</a:t>
            </a:r>
            <a:r>
              <a:rPr lang="en-US" dirty="0" smtClean="0"/>
              <a:t> Tip</a:t>
            </a:r>
          </a:p>
          <a:p>
            <a:pPr lvl="2"/>
            <a:r>
              <a:rPr lang="en-US" dirty="0" smtClean="0"/>
              <a:t>Zanzibar trader</a:t>
            </a:r>
          </a:p>
          <a:p>
            <a:pPr lvl="2"/>
            <a:r>
              <a:rPr lang="en-US" dirty="0" smtClean="0"/>
              <a:t>Personal empire along Congo River</a:t>
            </a:r>
          </a:p>
          <a:p>
            <a:pPr lvl="1"/>
            <a:endParaRPr lang="en-US" dirty="0"/>
          </a:p>
        </p:txBody>
      </p:sp>
    </p:spTree>
    <p:extLst>
      <p:ext uri="{BB962C8B-B14F-4D97-AF65-F5344CB8AC3E}">
        <p14:creationId xmlns:p14="http://schemas.microsoft.com/office/powerpoint/2010/main" val="3369486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4257</TotalTime>
  <Words>1314</Words>
  <Application>Microsoft Office PowerPoint</Application>
  <PresentationFormat>On-screen Show (4:3)</PresentationFormat>
  <Paragraphs>239</Paragraphs>
  <Slides>30</Slides>
  <Notes>11</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Thatch</vt:lpstr>
      <vt:lpstr>Africa, India, and the New British Empire </vt:lpstr>
      <vt:lpstr>Imperial Policies</vt:lpstr>
      <vt:lpstr>PowerPoint Presentation</vt:lpstr>
      <vt:lpstr>Africa</vt:lpstr>
      <vt:lpstr>Independent African Regions</vt:lpstr>
      <vt:lpstr>PowerPoint Presentation</vt:lpstr>
      <vt:lpstr>PowerPoint Presentation</vt:lpstr>
      <vt:lpstr>European Exploration</vt:lpstr>
      <vt:lpstr>Slave Trade</vt:lpstr>
      <vt:lpstr>Ivory in Zanzibar</vt:lpstr>
      <vt:lpstr>Legitimate Trade</vt:lpstr>
      <vt:lpstr>Niger Delta</vt:lpstr>
      <vt:lpstr>Recaptives</vt:lpstr>
      <vt:lpstr>PowerPoint Presentation</vt:lpstr>
      <vt:lpstr>India</vt:lpstr>
      <vt:lpstr>British East India Company </vt:lpstr>
      <vt:lpstr>British East India Company </vt:lpstr>
      <vt:lpstr>British Raj (1818)</vt:lpstr>
      <vt:lpstr>PowerPoint Presentation</vt:lpstr>
      <vt:lpstr>Indian Civil Service and Nationalism</vt:lpstr>
      <vt:lpstr>Sepoy Rebellion</vt:lpstr>
      <vt:lpstr>Railroads</vt:lpstr>
      <vt:lpstr>Eastern British Empire </vt:lpstr>
      <vt:lpstr>British Domination (Indian Ocean)</vt:lpstr>
      <vt:lpstr>Afrikaners</vt:lpstr>
      <vt:lpstr>PowerPoint Presentation</vt:lpstr>
      <vt:lpstr>PowerPoint Presentation</vt:lpstr>
      <vt:lpstr>Australia and New Zealand</vt:lpstr>
      <vt:lpstr>PowerPoint Presentation</vt:lpstr>
      <vt:lpstr>Review</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Teacher</dc:creator>
  <cp:lastModifiedBy>Teacher</cp:lastModifiedBy>
  <cp:revision>18</cp:revision>
  <dcterms:created xsi:type="dcterms:W3CDTF">2015-03-13T02:30:12Z</dcterms:created>
  <dcterms:modified xsi:type="dcterms:W3CDTF">2015-03-16T01:27:32Z</dcterms:modified>
</cp:coreProperties>
</file>