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9" r:id="rId2"/>
    <p:sldId id="261" r:id="rId3"/>
    <p:sldId id="262" r:id="rId4"/>
    <p:sldId id="263" r:id="rId5"/>
    <p:sldId id="285" r:id="rId6"/>
    <p:sldId id="270" r:id="rId7"/>
    <p:sldId id="269" r:id="rId8"/>
    <p:sldId id="264" r:id="rId9"/>
    <p:sldId id="260" r:id="rId10"/>
    <p:sldId id="272" r:id="rId11"/>
    <p:sldId id="266" r:id="rId12"/>
    <p:sldId id="271" r:id="rId13"/>
    <p:sldId id="273" r:id="rId14"/>
    <p:sldId id="256" r:id="rId15"/>
    <p:sldId id="274" r:id="rId16"/>
    <p:sldId id="267" r:id="rId17"/>
    <p:sldId id="275" r:id="rId18"/>
    <p:sldId id="276" r:id="rId19"/>
    <p:sldId id="268" r:id="rId20"/>
    <p:sldId id="277" r:id="rId21"/>
    <p:sldId id="280" r:id="rId22"/>
    <p:sldId id="278" r:id="rId23"/>
    <p:sldId id="279" r:id="rId24"/>
    <p:sldId id="282" r:id="rId25"/>
    <p:sldId id="287" r:id="rId26"/>
    <p:sldId id="281" r:id="rId27"/>
    <p:sldId id="283" r:id="rId28"/>
    <p:sldId id="286" r:id="rId29"/>
    <p:sldId id="291" r:id="rId30"/>
    <p:sldId id="288" r:id="rId31"/>
    <p:sldId id="28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87814" autoAdjust="0"/>
  </p:normalViewPr>
  <p:slideViewPr>
    <p:cSldViewPr>
      <p:cViewPr varScale="1">
        <p:scale>
          <a:sx n="76" d="100"/>
          <a:sy n="76" d="100"/>
        </p:scale>
        <p:origin x="2432"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FF7B47-EAC8-44CD-8BB0-54760F4932FF}" type="datetimeFigureOut">
              <a:rPr lang="en-US" smtClean="0"/>
              <a:t>7/3/19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9EC9AB-4259-4189-9866-C95225337EEB}" type="slidenum">
              <a:rPr lang="en-US" smtClean="0"/>
              <a:t>‹#›</a:t>
            </a:fld>
            <a:endParaRPr lang="en-US"/>
          </a:p>
        </p:txBody>
      </p:sp>
    </p:spTree>
    <p:extLst>
      <p:ext uri="{BB962C8B-B14F-4D97-AF65-F5344CB8AC3E}">
        <p14:creationId xmlns:p14="http://schemas.microsoft.com/office/powerpoint/2010/main" val="264916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FE0B14-2B66-4957-9C40-CAB6F0EAF04C}" type="slidenum">
              <a:rPr lang="en-US" altLang="en-US"/>
              <a:pPr/>
              <a:t>5</a:t>
            </a:fld>
            <a:endParaRPr lang="en-US" altLang="en-US"/>
          </a:p>
        </p:txBody>
      </p:sp>
      <p:sp>
        <p:nvSpPr>
          <p:cNvPr id="22530" name="Rectangle 2"/>
          <p:cNvSpPr>
            <a:spLocks noGrp="1" noRot="1" noChangeAspect="1" noChangeArrowheads="1" noTextEdit="1"/>
          </p:cNvSpPr>
          <p:nvPr>
            <p:ph type="sldImg"/>
          </p:nvPr>
        </p:nvSpPr>
        <p:spPr>
          <a:xfrm>
            <a:off x="1143000" y="687388"/>
            <a:ext cx="4572000" cy="3429000"/>
          </a:xfrm>
          <a:ln/>
        </p:spPr>
      </p:sp>
      <p:sp>
        <p:nvSpPr>
          <p:cNvPr id="22531" name="Rectangle 3"/>
          <p:cNvSpPr>
            <a:spLocks noGrp="1" noChangeArrowheads="1"/>
          </p:cNvSpPr>
          <p:nvPr>
            <p:ph type="body" idx="1"/>
          </p:nvPr>
        </p:nvSpPr>
        <p:spPr>
          <a:xfrm>
            <a:off x="912813" y="4343400"/>
            <a:ext cx="5032375" cy="4113213"/>
          </a:xfrm>
        </p:spPr>
        <p:txBody>
          <a:bodyPr lIns="91426" tIns="45714" rIns="91426" bIns="45714"/>
          <a:lstStyle/>
          <a:p>
            <a:endParaRPr lang="el-GR" altLang="en-US"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86AE2-96D5-4243-AC35-0E07F97C890F}" type="slidenum">
              <a:rPr lang="en-US" altLang="en-US"/>
              <a:pPr/>
              <a:t>6</a:t>
            </a:fld>
            <a:endParaRPr lang="en-US" altLang="en-US"/>
          </a:p>
        </p:txBody>
      </p:sp>
      <p:sp>
        <p:nvSpPr>
          <p:cNvPr id="8194" name="Rectangle 2"/>
          <p:cNvSpPr>
            <a:spLocks noGrp="1" noRot="1" noChangeAspect="1" noChangeArrowheads="1" noTextEdit="1"/>
          </p:cNvSpPr>
          <p:nvPr>
            <p:ph type="sldImg"/>
          </p:nvPr>
        </p:nvSpPr>
        <p:spPr>
          <a:xfrm>
            <a:off x="1143000" y="687388"/>
            <a:ext cx="4572000" cy="3429000"/>
          </a:xfrm>
          <a:ln/>
        </p:spPr>
      </p:sp>
      <p:sp>
        <p:nvSpPr>
          <p:cNvPr id="8195"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The Battle of Omdurman.</a:t>
            </a:r>
          </a:p>
          <a:p>
            <a:r>
              <a:rPr lang="el-GR" altLang="en-US">
                <a:solidFill>
                  <a:srgbClr val="000000"/>
                </a:solidFill>
              </a:rPr>
              <a:t>In the late nineteenth century, most battles between European-led troops and African forces were one-sided encounters because of the disparity in the opponents’ firearms and tactics. The Battle of Omdurman in Sudan in 1898 is a dramatic example. The forces of the Mahdi, some on horseback, were armed with spears and single-shot muskets. The British troops and their Egyptian allies, lined up in the foreground, used repeating rifles and machine guns able to shoot much farther than the Sudanese weapons. As a result, there were many Sudanese casualties but very few British and Egyptian casualties.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FE872E-6D77-4DBB-AE52-AAF0E84DFDB3}" type="slidenum">
              <a:rPr lang="en-US" altLang="en-US"/>
              <a:pPr/>
              <a:t>11</a:t>
            </a:fld>
            <a:endParaRPr lang="en-US" altLang="en-US"/>
          </a:p>
        </p:txBody>
      </p:sp>
      <p:sp>
        <p:nvSpPr>
          <p:cNvPr id="4098" name="Rectangle 2"/>
          <p:cNvSpPr>
            <a:spLocks noGrp="1" noRot="1" noChangeAspect="1" noChangeArrowheads="1" noTextEdit="1"/>
          </p:cNvSpPr>
          <p:nvPr>
            <p:ph type="sldImg"/>
          </p:nvPr>
        </p:nvSpPr>
        <p:spPr>
          <a:xfrm>
            <a:off x="1143000" y="687388"/>
            <a:ext cx="4572000" cy="3429000"/>
          </a:xfrm>
          <a:ln/>
        </p:spPr>
      </p:sp>
      <p:sp>
        <p:nvSpPr>
          <p:cNvPr id="4099"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Opening the Suez Canal.</a:t>
            </a:r>
          </a:p>
          <a:p>
            <a:r>
              <a:rPr lang="el-GR" altLang="en-US">
                <a:solidFill>
                  <a:srgbClr val="000000"/>
                </a:solidFill>
              </a:rPr>
              <a:t>When the canal opened in 1869, thousands of dignitaries and ordinary people gathered to watch the ships go by.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Berlin Conference</a:t>
            </a:r>
          </a:p>
        </p:txBody>
      </p:sp>
      <p:sp>
        <p:nvSpPr>
          <p:cNvPr id="4" name="Slide Number Placeholder 3"/>
          <p:cNvSpPr>
            <a:spLocks noGrp="1"/>
          </p:cNvSpPr>
          <p:nvPr>
            <p:ph type="sldNum" sz="quarter" idx="10"/>
          </p:nvPr>
        </p:nvSpPr>
        <p:spPr/>
        <p:txBody>
          <a:bodyPr/>
          <a:lstStyle/>
          <a:p>
            <a:fld id="{1F9EC9AB-4259-4189-9866-C95225337EEB}" type="slidenum">
              <a:rPr lang="en-US" smtClean="0"/>
              <a:t>14</a:t>
            </a:fld>
            <a:endParaRPr lang="en-US"/>
          </a:p>
        </p:txBody>
      </p:sp>
    </p:spTree>
    <p:extLst>
      <p:ext uri="{BB962C8B-B14F-4D97-AF65-F5344CB8AC3E}">
        <p14:creationId xmlns:p14="http://schemas.microsoft.com/office/powerpoint/2010/main" val="576247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4FA895-A19D-4870-8FDE-1FAD4DAF4B74}" type="slidenum">
              <a:rPr lang="en-US" altLang="en-US"/>
              <a:pPr/>
              <a:t>16</a:t>
            </a:fld>
            <a:endParaRPr lang="en-US" altLang="en-US"/>
          </a:p>
        </p:txBody>
      </p:sp>
      <p:sp>
        <p:nvSpPr>
          <p:cNvPr id="12290" name="Rectangle 2"/>
          <p:cNvSpPr>
            <a:spLocks noGrp="1" noRot="1" noChangeAspect="1" noChangeArrowheads="1" noTextEdit="1"/>
          </p:cNvSpPr>
          <p:nvPr>
            <p:ph type="sldImg"/>
          </p:nvPr>
        </p:nvSpPr>
        <p:spPr>
          <a:xfrm>
            <a:off x="1143000" y="687388"/>
            <a:ext cx="4572000" cy="3429000"/>
          </a:xfrm>
          <a:ln/>
        </p:spPr>
      </p:sp>
      <p:sp>
        <p:nvSpPr>
          <p:cNvPr id="12291" name="Rectangle 3"/>
          <p:cNvSpPr>
            <a:spLocks noGrp="1" noChangeArrowheads="1"/>
          </p:cNvSpPr>
          <p:nvPr>
            <p:ph type="body" idx="1"/>
          </p:nvPr>
        </p:nvSpPr>
        <p:spPr>
          <a:xfrm>
            <a:off x="912813" y="4343400"/>
            <a:ext cx="5032375" cy="4113213"/>
          </a:xfrm>
        </p:spPr>
        <p:txBody>
          <a:bodyPr lIns="91426" tIns="45714" rIns="91426" bIns="45714"/>
          <a:lstStyle/>
          <a:p>
            <a:endParaRPr lang="el-GR" altLang="en-US"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Afrikaans ultimately become leaders of the new Union</a:t>
            </a:r>
            <a:r>
              <a:rPr lang="en-US" baseline="0" dirty="0"/>
              <a:t> of South Africa</a:t>
            </a:r>
          </a:p>
          <a:p>
            <a:endParaRPr lang="en-US" baseline="0" dirty="0"/>
          </a:p>
          <a:p>
            <a:r>
              <a:rPr lang="en-US" baseline="0" dirty="0"/>
              <a:t>Natives Land Act-moves Africans to reservations</a:t>
            </a:r>
            <a:endParaRPr lang="en-US" dirty="0"/>
          </a:p>
        </p:txBody>
      </p:sp>
      <p:sp>
        <p:nvSpPr>
          <p:cNvPr id="4" name="Slide Number Placeholder 3"/>
          <p:cNvSpPr>
            <a:spLocks noGrp="1"/>
          </p:cNvSpPr>
          <p:nvPr>
            <p:ph type="sldNum" sz="quarter" idx="10"/>
          </p:nvPr>
        </p:nvSpPr>
        <p:spPr/>
        <p:txBody>
          <a:bodyPr/>
          <a:lstStyle/>
          <a:p>
            <a:fld id="{1F9EC9AB-4259-4189-9866-C95225337EEB}" type="slidenum">
              <a:rPr lang="en-US" smtClean="0"/>
              <a:t>18</a:t>
            </a:fld>
            <a:endParaRPr lang="en-US"/>
          </a:p>
        </p:txBody>
      </p:sp>
    </p:spTree>
    <p:extLst>
      <p:ext uri="{BB962C8B-B14F-4D97-AF65-F5344CB8AC3E}">
        <p14:creationId xmlns:p14="http://schemas.microsoft.com/office/powerpoint/2010/main" val="515349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5F8815-A9E7-4513-AE88-BF8C2D45D6A3}" type="slidenum">
              <a:rPr lang="en-US" altLang="en-US"/>
              <a:pPr/>
              <a:t>25</a:t>
            </a:fld>
            <a:endParaRPr lang="en-US" altLang="en-US"/>
          </a:p>
        </p:txBody>
      </p:sp>
      <p:sp>
        <p:nvSpPr>
          <p:cNvPr id="20482" name="Rectangle 2"/>
          <p:cNvSpPr>
            <a:spLocks noGrp="1" noRot="1" noChangeAspect="1" noChangeArrowheads="1" noTextEdit="1"/>
          </p:cNvSpPr>
          <p:nvPr>
            <p:ph type="sldImg"/>
          </p:nvPr>
        </p:nvSpPr>
        <p:spPr>
          <a:xfrm>
            <a:off x="1143000" y="687388"/>
            <a:ext cx="4572000" cy="3429000"/>
          </a:xfrm>
          <a:ln/>
        </p:spPr>
      </p:sp>
      <p:sp>
        <p:nvSpPr>
          <p:cNvPr id="20483"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Map 28.2:</a:t>
            </a:r>
            <a:r>
              <a:rPr lang="el-GR" altLang="en-US">
                <a:solidFill>
                  <a:srgbClr val="000000"/>
                </a:solidFill>
              </a:rPr>
              <a:t> </a:t>
            </a:r>
            <a:r>
              <a:rPr lang="el-GR" altLang="en-US" b="1">
                <a:solidFill>
                  <a:srgbClr val="000000"/>
                </a:solidFill>
              </a:rPr>
              <a:t>Asia in 1914.</a:t>
            </a:r>
          </a:p>
          <a:p>
            <a:r>
              <a:rPr lang="el-GR" altLang="en-US">
                <a:solidFill>
                  <a:srgbClr val="000000"/>
                </a:solidFill>
              </a:rPr>
              <a:t>By 1914, much of Asia was claimed by colonial powers. The southern rim, from the Persian Gulf to the Pacific, was occupied by Great Britain, France, the Netherlands, and the United States. Central Asia had been incorporated into the Russian Empire. Japan, now industrialized, had joined the Western imperialist powers in expanding its territory and influence at the expense of China.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b="1" dirty="0">
                <a:solidFill>
                  <a:srgbClr val="000000"/>
                </a:solidFill>
              </a:rPr>
              <a:t>A Rubber Plantation.</a:t>
            </a:r>
          </a:p>
          <a:p>
            <a:r>
              <a:rPr lang="el-GR" altLang="en-US" dirty="0">
                <a:solidFill>
                  <a:srgbClr val="000000"/>
                </a:solidFill>
              </a:rPr>
              <a:t>As bicycles and automobiles proliferated in the early twentieth century, the demand for rubber outstripped the supply available from wild rubber trees in the Amazon forest. Rubber grown on plantations in Southeast Asia came on the market from 1910 on. The rubber trees had to be tapped very carefully and on a regular schedule to obtain the latex or sap from which rubber was extracted. In this picture a woman and a boy perform this operation on a plantation in British Malaya.</a:t>
            </a:r>
          </a:p>
          <a:p>
            <a:endParaRPr lang="en-US" dirty="0"/>
          </a:p>
        </p:txBody>
      </p:sp>
      <p:sp>
        <p:nvSpPr>
          <p:cNvPr id="4" name="Slide Number Placeholder 3"/>
          <p:cNvSpPr>
            <a:spLocks noGrp="1"/>
          </p:cNvSpPr>
          <p:nvPr>
            <p:ph type="sldNum" sz="quarter" idx="10"/>
          </p:nvPr>
        </p:nvSpPr>
        <p:spPr/>
        <p:txBody>
          <a:bodyPr/>
          <a:lstStyle/>
          <a:p>
            <a:fld id="{1F9EC9AB-4259-4189-9866-C95225337EEB}" type="slidenum">
              <a:rPr lang="en-US" smtClean="0"/>
              <a:t>27</a:t>
            </a:fld>
            <a:endParaRPr lang="en-US"/>
          </a:p>
        </p:txBody>
      </p:sp>
    </p:spTree>
    <p:extLst>
      <p:ext uri="{BB962C8B-B14F-4D97-AF65-F5344CB8AC3E}">
        <p14:creationId xmlns:p14="http://schemas.microsoft.com/office/powerpoint/2010/main" val="3069169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9ABA7-ACCA-43E0-9D27-1913FB165769}" type="slidenum">
              <a:rPr lang="en-US" altLang="en-US"/>
              <a:pPr/>
              <a:t>29</a:t>
            </a:fld>
            <a:endParaRPr lang="en-US" altLang="en-US"/>
          </a:p>
        </p:txBody>
      </p:sp>
      <p:sp>
        <p:nvSpPr>
          <p:cNvPr id="24578" name="Rectangle 2"/>
          <p:cNvSpPr>
            <a:spLocks noGrp="1" noRot="1" noChangeAspect="1" noChangeArrowheads="1" noTextEdit="1"/>
          </p:cNvSpPr>
          <p:nvPr>
            <p:ph type="sldImg"/>
          </p:nvPr>
        </p:nvSpPr>
        <p:spPr>
          <a:xfrm>
            <a:off x="1143000" y="687388"/>
            <a:ext cx="4572000" cy="3429000"/>
          </a:xfrm>
          <a:ln/>
        </p:spPr>
      </p:sp>
      <p:sp>
        <p:nvSpPr>
          <p:cNvPr id="24579" name="Rectangle 3"/>
          <p:cNvSpPr>
            <a:spLocks noGrp="1" noChangeArrowheads="1"/>
          </p:cNvSpPr>
          <p:nvPr>
            <p:ph type="body" idx="1"/>
          </p:nvPr>
        </p:nvSpPr>
        <p:spPr>
          <a:xfrm>
            <a:off x="912813" y="4343400"/>
            <a:ext cx="5032375" cy="4113213"/>
          </a:xfrm>
        </p:spPr>
        <p:txBody>
          <a:bodyPr lIns="91426" tIns="45714" rIns="91426" bIns="45714"/>
          <a:lstStyle/>
          <a:p>
            <a:endParaRPr lang="el-GR" altLang="en-US"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E2EE492E-D6C7-4E30-964E-60C52D35B638}" type="datetimeFigureOut">
              <a:rPr lang="en-US" smtClean="0"/>
              <a:t>7/3/19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9E3199B-E358-4198-9763-D37C8EACCAC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EE492E-D6C7-4E30-964E-60C52D35B638}" type="datetimeFigureOut">
              <a:rPr lang="en-US" smtClean="0"/>
              <a:t>7/3/19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3199B-E358-4198-9763-D37C8EACCA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EE492E-D6C7-4E30-964E-60C52D35B638}" type="datetimeFigureOut">
              <a:rPr lang="en-US" smtClean="0"/>
              <a:t>7/3/19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3199B-E358-4198-9763-D37C8EACCA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E2EE492E-D6C7-4E30-964E-60C52D35B638}" type="datetimeFigureOut">
              <a:rPr lang="en-US" smtClean="0"/>
              <a:t>7/3/19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9E3199B-E358-4198-9763-D37C8EACCA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E2EE492E-D6C7-4E30-964E-60C52D35B638}" type="datetimeFigureOut">
              <a:rPr lang="en-US" smtClean="0"/>
              <a:t>7/3/19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9E3199B-E358-4198-9763-D37C8EACCAC4}"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E2EE492E-D6C7-4E30-964E-60C52D35B638}" type="datetimeFigureOut">
              <a:rPr lang="en-US" smtClean="0"/>
              <a:t>7/3/19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9E3199B-E358-4198-9763-D37C8EACCAC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E2EE492E-D6C7-4E30-964E-60C52D35B638}" type="datetimeFigureOut">
              <a:rPr lang="en-US" smtClean="0"/>
              <a:t>7/3/19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9E3199B-E358-4198-9763-D37C8EACCAC4}"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E2EE492E-D6C7-4E30-964E-60C52D35B638}" type="datetimeFigureOut">
              <a:rPr lang="en-US" smtClean="0"/>
              <a:t>7/3/19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3199B-E358-4198-9763-D37C8EACCA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2EE492E-D6C7-4E30-964E-60C52D35B638}" type="datetimeFigureOut">
              <a:rPr lang="en-US" smtClean="0"/>
              <a:t>7/3/19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3199B-E358-4198-9763-D37C8EACCA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E2EE492E-D6C7-4E30-964E-60C52D35B638}" type="datetimeFigureOut">
              <a:rPr lang="en-US" smtClean="0"/>
              <a:t>7/3/19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3199B-E358-4198-9763-D37C8EACCAC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E2EE492E-D6C7-4E30-964E-60C52D35B638}" type="datetimeFigureOut">
              <a:rPr lang="en-US" smtClean="0"/>
              <a:t>7/3/19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9E3199B-E358-4198-9763-D37C8EACCAC4}"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2EE492E-D6C7-4E30-964E-60C52D35B638}" type="datetimeFigureOut">
              <a:rPr lang="en-US" smtClean="0"/>
              <a:t>7/3/19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9E3199B-E358-4198-9763-D37C8EACCAC4}"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New Imperialism</a:t>
            </a:r>
          </a:p>
        </p:txBody>
      </p:sp>
      <p:sp>
        <p:nvSpPr>
          <p:cNvPr id="3" name="Subtitle 2"/>
          <p:cNvSpPr>
            <a:spLocks noGrp="1"/>
          </p:cNvSpPr>
          <p:nvPr>
            <p:ph type="subTitle" idx="1"/>
          </p:nvPr>
        </p:nvSpPr>
        <p:spPr/>
        <p:txBody>
          <a:bodyPr/>
          <a:lstStyle/>
          <a:p>
            <a:endParaRPr lang="en-US" dirty="0"/>
          </a:p>
          <a:p>
            <a:r>
              <a:rPr lang="en-US" dirty="0"/>
              <a:t>1869-1914</a:t>
            </a:r>
          </a:p>
        </p:txBody>
      </p:sp>
    </p:spTree>
    <p:extLst>
      <p:ext uri="{BB962C8B-B14F-4D97-AF65-F5344CB8AC3E}">
        <p14:creationId xmlns:p14="http://schemas.microsoft.com/office/powerpoint/2010/main" val="2621191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mideastcartoonhistory.com/1853-1916/PassageToIndia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02" y="0"/>
            <a:ext cx="624723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nrzam.org.uk/Site%20Resources/UnionCastle_odds/SuezCanalNor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384" y="152400"/>
            <a:ext cx="5143500" cy="196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109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28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88925"/>
            <a:ext cx="8991600" cy="627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2" hidden="1"/>
          <p:cNvSpPr>
            <a:spLocks noGrp="1" noChangeArrowheads="1"/>
          </p:cNvSpPr>
          <p:nvPr>
            <p:ph type="title"/>
          </p:nvPr>
        </p:nvSpPr>
        <p:spPr/>
        <p:txBody>
          <a:bodyPr/>
          <a:lstStyle/>
          <a:p>
            <a:endParaRPr lang="en-US" altLang="en-US"/>
          </a:p>
        </p:txBody>
      </p:sp>
      <p:sp>
        <p:nvSpPr>
          <p:cNvPr id="2051" name="Rectangle 3"/>
          <p:cNvSpPr>
            <a:spLocks noChangeArrowheads="1"/>
          </p:cNvSpPr>
          <p:nvPr/>
        </p:nvSpPr>
        <p:spPr bwMode="auto">
          <a:xfrm>
            <a:off x="8978217" y="6584950"/>
            <a:ext cx="165783" cy="2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charset="0"/>
                <a:cs typeface="Arial" charset="0"/>
              </a:defRPr>
            </a:lvl1pPr>
            <a:lvl2pPr marL="409575" defTabSz="820738">
              <a:defRPr>
                <a:solidFill>
                  <a:schemeClr val="tx1"/>
                </a:solidFill>
                <a:latin typeface="Arial" charset="0"/>
                <a:cs typeface="Arial" charset="0"/>
              </a:defRPr>
            </a:lvl2pPr>
            <a:lvl3pPr marL="820738" defTabSz="820738">
              <a:defRPr>
                <a:solidFill>
                  <a:schemeClr val="tx1"/>
                </a:solidFill>
                <a:latin typeface="Arial" charset="0"/>
                <a:cs typeface="Arial" charset="0"/>
              </a:defRPr>
            </a:lvl3pPr>
            <a:lvl4pPr marL="1230313" defTabSz="820738">
              <a:defRPr>
                <a:solidFill>
                  <a:schemeClr val="tx1"/>
                </a:solidFill>
                <a:latin typeface="Arial" charset="0"/>
                <a:cs typeface="Arial" charset="0"/>
              </a:defRPr>
            </a:lvl4pPr>
            <a:lvl5pPr marL="1641475" defTabSz="820738">
              <a:defRPr>
                <a:solidFill>
                  <a:schemeClr val="tx1"/>
                </a:solidFill>
                <a:latin typeface="Arial" charset="0"/>
                <a:cs typeface="Arial" charset="0"/>
              </a:defRPr>
            </a:lvl5pPr>
            <a:lvl6pPr marL="2098675" defTabSz="820738" fontAlgn="base">
              <a:spcBef>
                <a:spcPct val="0"/>
              </a:spcBef>
              <a:spcAft>
                <a:spcPct val="0"/>
              </a:spcAft>
              <a:defRPr>
                <a:solidFill>
                  <a:schemeClr val="tx1"/>
                </a:solidFill>
                <a:latin typeface="Arial" charset="0"/>
                <a:cs typeface="Arial" charset="0"/>
              </a:defRPr>
            </a:lvl6pPr>
            <a:lvl7pPr marL="2555875" defTabSz="820738" fontAlgn="base">
              <a:spcBef>
                <a:spcPct val="0"/>
              </a:spcBef>
              <a:spcAft>
                <a:spcPct val="0"/>
              </a:spcAft>
              <a:defRPr>
                <a:solidFill>
                  <a:schemeClr val="tx1"/>
                </a:solidFill>
                <a:latin typeface="Arial" charset="0"/>
                <a:cs typeface="Arial" charset="0"/>
              </a:defRPr>
            </a:lvl7pPr>
            <a:lvl8pPr marL="3013075" defTabSz="820738" fontAlgn="base">
              <a:spcBef>
                <a:spcPct val="0"/>
              </a:spcBef>
              <a:spcAft>
                <a:spcPct val="0"/>
              </a:spcAft>
              <a:defRPr>
                <a:solidFill>
                  <a:schemeClr val="tx1"/>
                </a:solidFill>
                <a:latin typeface="Arial" charset="0"/>
                <a:cs typeface="Arial" charset="0"/>
              </a:defRPr>
            </a:lvl8pPr>
            <a:lvl9pPr marL="3470275" defTabSz="820738" fontAlgn="base">
              <a:spcBef>
                <a:spcPct val="0"/>
              </a:spcBef>
              <a:spcAft>
                <a:spcPct val="0"/>
              </a:spcAft>
              <a:defRPr>
                <a:solidFill>
                  <a:schemeClr val="tx1"/>
                </a:solidFill>
                <a:latin typeface="Arial" charset="0"/>
                <a:cs typeface="Arial" charset="0"/>
              </a:defRPr>
            </a:lvl9pPr>
          </a:lstStyle>
          <a:p>
            <a:pPr algn="r" eaLnBrk="0" hangingPunct="0"/>
            <a:endParaRPr lang="en-US" altLang="en-US" sz="1200" b="1" dirty="0"/>
          </a:p>
        </p:txBody>
      </p:sp>
    </p:spTree>
    <p:extLst>
      <p:ext uri="{BB962C8B-B14F-4D97-AF65-F5344CB8AC3E}">
        <p14:creationId xmlns:p14="http://schemas.microsoft.com/office/powerpoint/2010/main" val="300200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Egypt</a:t>
            </a:r>
          </a:p>
        </p:txBody>
      </p:sp>
      <p:sp>
        <p:nvSpPr>
          <p:cNvPr id="3" name="Content Placeholder 2"/>
          <p:cNvSpPr>
            <a:spLocks noGrp="1"/>
          </p:cNvSpPr>
          <p:nvPr>
            <p:ph idx="1"/>
          </p:nvPr>
        </p:nvSpPr>
        <p:spPr>
          <a:xfrm>
            <a:off x="304800" y="1554162"/>
            <a:ext cx="8686800" cy="5227638"/>
          </a:xfrm>
        </p:spPr>
        <p:txBody>
          <a:bodyPr>
            <a:normAutofit lnSpcReduction="10000"/>
          </a:bodyPr>
          <a:lstStyle/>
          <a:p>
            <a:r>
              <a:rPr lang="en-US" dirty="0"/>
              <a:t>European involvement stems from Egyptian wishes to free itself from Ottoman Empire</a:t>
            </a:r>
          </a:p>
          <a:p>
            <a:r>
              <a:rPr lang="en-US" dirty="0"/>
              <a:t>Modernization = $$$$$$$$$$</a:t>
            </a:r>
          </a:p>
          <a:p>
            <a:pPr lvl="1"/>
            <a:r>
              <a:rPr lang="en-US" dirty="0"/>
              <a:t>Loans from Europe</a:t>
            </a:r>
          </a:p>
          <a:p>
            <a:pPr lvl="1"/>
            <a:r>
              <a:rPr lang="en-US" dirty="0"/>
              <a:t>Sells Suez Canal shares to GB</a:t>
            </a:r>
          </a:p>
          <a:p>
            <a:r>
              <a:rPr lang="en-US" dirty="0"/>
              <a:t>British rule indirectly</a:t>
            </a:r>
          </a:p>
          <a:p>
            <a:pPr lvl="1"/>
            <a:r>
              <a:rPr lang="en-US" dirty="0"/>
              <a:t>Build dam across Nile at Aswan</a:t>
            </a:r>
          </a:p>
          <a:p>
            <a:pPr lvl="1"/>
            <a:r>
              <a:rPr lang="en-US" dirty="0"/>
              <a:t>Cotton production</a:t>
            </a:r>
          </a:p>
          <a:p>
            <a:r>
              <a:rPr lang="en-US" dirty="0"/>
              <a:t>Egyptians view British rule as worse than Ottoman rule</a:t>
            </a:r>
          </a:p>
          <a:p>
            <a:pPr lvl="1"/>
            <a:endParaRPr lang="en-US" dirty="0"/>
          </a:p>
        </p:txBody>
      </p:sp>
    </p:spTree>
    <p:extLst>
      <p:ext uri="{BB962C8B-B14F-4D97-AF65-F5344CB8AC3E}">
        <p14:creationId xmlns:p14="http://schemas.microsoft.com/office/powerpoint/2010/main" val="1600042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Congo Basin</a:t>
            </a:r>
          </a:p>
        </p:txBody>
      </p:sp>
      <p:sp>
        <p:nvSpPr>
          <p:cNvPr id="3" name="Content Placeholder 2"/>
          <p:cNvSpPr>
            <a:spLocks noGrp="1"/>
          </p:cNvSpPr>
          <p:nvPr>
            <p:ph sz="half" idx="1"/>
          </p:nvPr>
        </p:nvSpPr>
        <p:spPr/>
        <p:txBody>
          <a:bodyPr>
            <a:normAutofit lnSpcReduction="10000"/>
          </a:bodyPr>
          <a:lstStyle/>
          <a:p>
            <a:endParaRPr lang="en-US" dirty="0"/>
          </a:p>
        </p:txBody>
      </p:sp>
      <p:sp>
        <p:nvSpPr>
          <p:cNvPr id="4" name="Content Placeholder 3"/>
          <p:cNvSpPr>
            <a:spLocks noGrp="1"/>
          </p:cNvSpPr>
          <p:nvPr>
            <p:ph sz="half" idx="2"/>
          </p:nvPr>
        </p:nvSpPr>
        <p:spPr/>
        <p:txBody>
          <a:bodyPr>
            <a:normAutofit lnSpcReduction="10000"/>
          </a:bodyPr>
          <a:lstStyle/>
          <a:p>
            <a:r>
              <a:rPr lang="en-US" dirty="0"/>
              <a:t>Henry Morton Stanley (US) and King Leopold II (Belgium)</a:t>
            </a:r>
          </a:p>
          <a:p>
            <a:pPr lvl="1"/>
            <a:r>
              <a:rPr lang="en-US" dirty="0"/>
              <a:t>Want to open up interior of equatorial Africa</a:t>
            </a:r>
          </a:p>
          <a:p>
            <a:pPr lvl="1"/>
            <a:r>
              <a:rPr lang="en-US" dirty="0"/>
              <a:t>Trading posts on Congo River</a:t>
            </a:r>
          </a:p>
          <a:p>
            <a:r>
              <a:rPr lang="en-US" dirty="0" err="1"/>
              <a:t>Savorgnan</a:t>
            </a:r>
            <a:r>
              <a:rPr lang="en-US" dirty="0"/>
              <a:t> de </a:t>
            </a:r>
            <a:r>
              <a:rPr lang="en-US" dirty="0" err="1"/>
              <a:t>Brazza</a:t>
            </a:r>
            <a:r>
              <a:rPr lang="en-US" dirty="0"/>
              <a:t> (Italian in French army)</a:t>
            </a:r>
          </a:p>
          <a:p>
            <a:pPr lvl="1"/>
            <a:r>
              <a:rPr lang="en-US" dirty="0"/>
              <a:t>Obtains treaty that places area under French protectorate</a:t>
            </a:r>
          </a:p>
          <a:p>
            <a:endParaRPr lang="en-US" dirty="0"/>
          </a:p>
          <a:p>
            <a:endParaRPr lang="en-US" dirty="0"/>
          </a:p>
        </p:txBody>
      </p:sp>
      <p:pic>
        <p:nvPicPr>
          <p:cNvPr id="12290" name="Picture 2" descr="http://www.fs.fed.us/global/globe/africa/images/map_bas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1676399"/>
            <a:ext cx="4572001"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37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upload.wikimedia.org/wikipedia/commons/5/5c/Afrikakonferen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7"/>
            <a:ext cx="9144000" cy="7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159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Berlin Conference</a:t>
            </a:r>
          </a:p>
        </p:txBody>
      </p:sp>
      <p:sp>
        <p:nvSpPr>
          <p:cNvPr id="3" name="Content Placeholder 2"/>
          <p:cNvSpPr>
            <a:spLocks noGrp="1"/>
          </p:cNvSpPr>
          <p:nvPr>
            <p:ph idx="1"/>
          </p:nvPr>
        </p:nvSpPr>
        <p:spPr/>
        <p:txBody>
          <a:bodyPr>
            <a:normAutofit/>
          </a:bodyPr>
          <a:lstStyle/>
          <a:p>
            <a:r>
              <a:rPr lang="en-US" dirty="0"/>
              <a:t>Called by Bismarck</a:t>
            </a:r>
          </a:p>
          <a:p>
            <a:r>
              <a:rPr lang="en-US" dirty="0"/>
              <a:t>Major powers agreed to “effective occupation”</a:t>
            </a:r>
          </a:p>
          <a:p>
            <a:pPr lvl="1"/>
            <a:r>
              <a:rPr lang="en-US" dirty="0"/>
              <a:t>Replaces old treaties between European powers and African nations</a:t>
            </a:r>
          </a:p>
          <a:p>
            <a:r>
              <a:rPr lang="en-US" dirty="0"/>
              <a:t>Countries with “colonial ambitions”</a:t>
            </a:r>
          </a:p>
          <a:p>
            <a:pPr lvl="1"/>
            <a:r>
              <a:rPr lang="en-US" dirty="0"/>
              <a:t>MUST send troops to Africa to participate in division</a:t>
            </a:r>
          </a:p>
          <a:p>
            <a:r>
              <a:rPr lang="en-US" dirty="0"/>
              <a:t>Leopold receives Congo Free State</a:t>
            </a:r>
          </a:p>
        </p:txBody>
      </p:sp>
    </p:spTree>
    <p:extLst>
      <p:ext uri="{BB962C8B-B14F-4D97-AF65-F5344CB8AC3E}">
        <p14:creationId xmlns:p14="http://schemas.microsoft.com/office/powerpoint/2010/main" val="1516168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28map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2875" y="76200"/>
            <a:ext cx="646112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Rectangle 2" hidden="1"/>
          <p:cNvSpPr>
            <a:spLocks noGrp="1" noChangeArrowheads="1"/>
          </p:cNvSpPr>
          <p:nvPr>
            <p:ph type="title"/>
          </p:nvPr>
        </p:nvSpPr>
        <p:spPr/>
        <p:txBody>
          <a:bodyPr/>
          <a:lstStyle/>
          <a:p>
            <a:endParaRPr lang="en-US" altLang="en-US"/>
          </a:p>
        </p:txBody>
      </p:sp>
      <p:sp>
        <p:nvSpPr>
          <p:cNvPr id="2" name="Rectangle 1"/>
          <p:cNvSpPr/>
          <p:nvPr/>
        </p:nvSpPr>
        <p:spPr>
          <a:xfrm>
            <a:off x="152400" y="1143000"/>
            <a:ext cx="2286000" cy="3970318"/>
          </a:xfrm>
          <a:prstGeom prst="rect">
            <a:avLst/>
          </a:prstGeom>
        </p:spPr>
        <p:txBody>
          <a:bodyPr wrap="square">
            <a:spAutoFit/>
          </a:bodyPr>
          <a:lstStyle/>
          <a:p>
            <a:r>
              <a:rPr lang="el-GR" altLang="en-US" b="1" dirty="0">
                <a:solidFill>
                  <a:srgbClr val="000000"/>
                </a:solidFill>
              </a:rPr>
              <a:t>Map 28.1:</a:t>
            </a:r>
            <a:r>
              <a:rPr lang="el-GR" altLang="en-US" dirty="0">
                <a:solidFill>
                  <a:srgbClr val="000000"/>
                </a:solidFill>
              </a:rPr>
              <a:t> </a:t>
            </a:r>
            <a:r>
              <a:rPr lang="el-GR" altLang="en-US" b="1" dirty="0">
                <a:solidFill>
                  <a:srgbClr val="000000"/>
                </a:solidFill>
              </a:rPr>
              <a:t>Africa in 1878 and 1914.</a:t>
            </a:r>
            <a:endParaRPr lang="en-US" altLang="en-US" b="1" dirty="0">
              <a:solidFill>
                <a:srgbClr val="000000"/>
              </a:solidFill>
            </a:endParaRPr>
          </a:p>
          <a:p>
            <a:endParaRPr lang="el-GR" altLang="en-US" b="1" dirty="0">
              <a:solidFill>
                <a:srgbClr val="000000"/>
              </a:solidFill>
            </a:endParaRPr>
          </a:p>
          <a:p>
            <a:r>
              <a:rPr lang="el-GR" altLang="en-US" dirty="0">
                <a:solidFill>
                  <a:srgbClr val="000000"/>
                </a:solidFill>
              </a:rPr>
              <a:t>In 1878 the European colonial presence was limited to a few coastal enclaves, plus portions of Algeria and South Africa. By 1914, Europeans had taken over all of Africa except Ethiopia and Liberia.</a:t>
            </a:r>
          </a:p>
        </p:txBody>
      </p:sp>
    </p:spTree>
    <p:extLst>
      <p:ext uri="{BB962C8B-B14F-4D97-AF65-F5344CB8AC3E}">
        <p14:creationId xmlns:p14="http://schemas.microsoft.com/office/powerpoint/2010/main" val="322029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a:t>
            </a:r>
          </a:p>
        </p:txBody>
      </p:sp>
      <p:sp>
        <p:nvSpPr>
          <p:cNvPr id="4" name="Text Placeholder 3"/>
          <p:cNvSpPr>
            <a:spLocks noGrp="1"/>
          </p:cNvSpPr>
          <p:nvPr>
            <p:ph type="body" idx="1"/>
          </p:nvPr>
        </p:nvSpPr>
        <p:spPr/>
        <p:txBody>
          <a:bodyPr/>
          <a:lstStyle/>
          <a:p>
            <a:r>
              <a:rPr lang="en-US" dirty="0"/>
              <a:t>West Africa</a:t>
            </a:r>
          </a:p>
        </p:txBody>
      </p:sp>
      <p:sp>
        <p:nvSpPr>
          <p:cNvPr id="5" name="Text Placeholder 4"/>
          <p:cNvSpPr>
            <a:spLocks noGrp="1"/>
          </p:cNvSpPr>
          <p:nvPr>
            <p:ph type="body" sz="half" idx="3"/>
          </p:nvPr>
        </p:nvSpPr>
        <p:spPr/>
        <p:txBody>
          <a:bodyPr/>
          <a:lstStyle/>
          <a:p>
            <a:r>
              <a:rPr lang="en-US" dirty="0"/>
              <a:t>Equatorial Africa</a:t>
            </a:r>
          </a:p>
        </p:txBody>
      </p:sp>
      <p:sp>
        <p:nvSpPr>
          <p:cNvPr id="3" name="Content Placeholder 2"/>
          <p:cNvSpPr>
            <a:spLocks noGrp="1"/>
          </p:cNvSpPr>
          <p:nvPr>
            <p:ph sz="quarter" idx="2"/>
          </p:nvPr>
        </p:nvSpPr>
        <p:spPr/>
        <p:txBody>
          <a:bodyPr>
            <a:normAutofit/>
          </a:bodyPr>
          <a:lstStyle/>
          <a:p>
            <a:r>
              <a:rPr lang="en-US" dirty="0"/>
              <a:t>Existing trade networks</a:t>
            </a:r>
          </a:p>
          <a:p>
            <a:r>
              <a:rPr lang="en-US" dirty="0"/>
              <a:t>Taxing of merchants/farmers</a:t>
            </a:r>
          </a:p>
          <a:p>
            <a:r>
              <a:rPr lang="en-US" dirty="0"/>
              <a:t>Gold Coast (GB) cocoa</a:t>
            </a:r>
          </a:p>
          <a:p>
            <a:pPr marL="0" indent="0">
              <a:buNone/>
            </a:pPr>
            <a:br>
              <a:rPr lang="en-US" dirty="0"/>
            </a:br>
            <a:endParaRPr lang="en-US" dirty="0"/>
          </a:p>
        </p:txBody>
      </p:sp>
      <p:sp>
        <p:nvSpPr>
          <p:cNvPr id="6" name="Content Placeholder 5"/>
          <p:cNvSpPr>
            <a:spLocks noGrp="1"/>
          </p:cNvSpPr>
          <p:nvPr>
            <p:ph sz="quarter" idx="4"/>
          </p:nvPr>
        </p:nvSpPr>
        <p:spPr/>
        <p:txBody>
          <a:bodyPr/>
          <a:lstStyle/>
          <a:p>
            <a:r>
              <a:rPr lang="en-US" dirty="0"/>
              <a:t>Little existing trade</a:t>
            </a:r>
          </a:p>
          <a:p>
            <a:r>
              <a:rPr lang="en-US" dirty="0"/>
              <a:t>Congo Free State, French Congo, Portuguese Mozambique/Angola</a:t>
            </a:r>
          </a:p>
          <a:p>
            <a:r>
              <a:rPr lang="en-US" dirty="0"/>
              <a:t>Private companies given land</a:t>
            </a:r>
          </a:p>
          <a:p>
            <a:r>
              <a:rPr lang="en-US" dirty="0"/>
              <a:t>Free from outside intervention</a:t>
            </a:r>
          </a:p>
          <a:p>
            <a:r>
              <a:rPr lang="en-US" dirty="0"/>
              <a:t>HORRIBLE treatment of natives</a:t>
            </a:r>
          </a:p>
          <a:p>
            <a:endParaRPr lang="en-US" dirty="0"/>
          </a:p>
        </p:txBody>
      </p:sp>
    </p:spTree>
    <p:extLst>
      <p:ext uri="{BB962C8B-B14F-4D97-AF65-F5344CB8AC3E}">
        <p14:creationId xmlns:p14="http://schemas.microsoft.com/office/powerpoint/2010/main" val="2093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DIAMONDS</a:t>
            </a:r>
          </a:p>
        </p:txBody>
      </p:sp>
      <p:sp>
        <p:nvSpPr>
          <p:cNvPr id="8" name="Content Placeholder 7"/>
          <p:cNvSpPr>
            <a:spLocks noGrp="1"/>
          </p:cNvSpPr>
          <p:nvPr>
            <p:ph sz="half" idx="1"/>
          </p:nvPr>
        </p:nvSpPr>
        <p:spPr/>
        <p:txBody>
          <a:bodyPr>
            <a:normAutofit lnSpcReduction="10000"/>
          </a:bodyPr>
          <a:lstStyle/>
          <a:p>
            <a:r>
              <a:rPr lang="en-US" dirty="0"/>
              <a:t>Southern Africa = El Dorado of Africa</a:t>
            </a:r>
          </a:p>
          <a:p>
            <a:r>
              <a:rPr lang="en-US" dirty="0"/>
              <a:t>1868: Kimberley annexed by GB</a:t>
            </a:r>
          </a:p>
          <a:p>
            <a:pPr lvl="1"/>
            <a:r>
              <a:rPr lang="en-US" dirty="0"/>
              <a:t>Angered Afrikaans</a:t>
            </a:r>
          </a:p>
          <a:p>
            <a:pPr lvl="1"/>
            <a:r>
              <a:rPr lang="en-US" dirty="0"/>
              <a:t>Confronted and defeated Xhosa and Zulu</a:t>
            </a:r>
          </a:p>
          <a:p>
            <a:r>
              <a:rPr lang="en-US" dirty="0"/>
              <a:t>Transvaal and Orange Free State</a:t>
            </a:r>
          </a:p>
          <a:p>
            <a:pPr lvl="1"/>
            <a:r>
              <a:rPr lang="en-US" dirty="0"/>
              <a:t>South African War</a:t>
            </a:r>
          </a:p>
          <a:p>
            <a:pPr lvl="1"/>
            <a:r>
              <a:rPr lang="en-US" dirty="0"/>
              <a:t>GB crushed Afrikaans</a:t>
            </a:r>
          </a:p>
        </p:txBody>
      </p:sp>
      <p:sp>
        <p:nvSpPr>
          <p:cNvPr id="9" name="Content Placeholder 8"/>
          <p:cNvSpPr>
            <a:spLocks noGrp="1"/>
          </p:cNvSpPr>
          <p:nvPr>
            <p:ph sz="half" idx="2"/>
          </p:nvPr>
        </p:nvSpPr>
        <p:spPr/>
        <p:txBody>
          <a:bodyPr>
            <a:normAutofit lnSpcReduction="10000"/>
          </a:bodyPr>
          <a:lstStyle/>
          <a:p>
            <a:r>
              <a:rPr lang="en-US" dirty="0"/>
              <a:t>Cecil Rhodes</a:t>
            </a:r>
          </a:p>
          <a:p>
            <a:pPr lvl="1"/>
            <a:r>
              <a:rPr lang="en-US" dirty="0"/>
              <a:t>Wanted to “annex the stars”</a:t>
            </a:r>
          </a:p>
          <a:p>
            <a:pPr lvl="1"/>
            <a:r>
              <a:rPr lang="en-US" dirty="0"/>
              <a:t>Founded De Beers Consolidated</a:t>
            </a:r>
          </a:p>
          <a:p>
            <a:pPr lvl="2"/>
            <a:r>
              <a:rPr lang="en-US" dirty="0"/>
              <a:t>STILL leading producer of diamonds</a:t>
            </a:r>
          </a:p>
          <a:p>
            <a:pPr lvl="1"/>
            <a:r>
              <a:rPr lang="en-US" dirty="0"/>
              <a:t>Northern and Southern Rhodesia (Zambia and Zimbabwe)</a:t>
            </a:r>
          </a:p>
          <a:p>
            <a:endParaRPr lang="en-US" dirty="0"/>
          </a:p>
        </p:txBody>
      </p:sp>
    </p:spTree>
    <p:extLst>
      <p:ext uri="{BB962C8B-B14F-4D97-AF65-F5344CB8AC3E}">
        <p14:creationId xmlns:p14="http://schemas.microsoft.com/office/powerpoint/2010/main" val="174921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lh4.ggpht.com/-zGBasSP_GIE/UXDzi6G08vI/AAAAAAAAne4/R-LUXk5EVYY/mir-diamond-mine-7%25255B6%25255D.jpg?imgmax=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44" y="533400"/>
            <a:ext cx="9254131"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99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imperialism</a:t>
            </a:r>
          </a:p>
        </p:txBody>
      </p:sp>
      <p:sp>
        <p:nvSpPr>
          <p:cNvPr id="3" name="Content Placeholder 2"/>
          <p:cNvSpPr>
            <a:spLocks noGrp="1"/>
          </p:cNvSpPr>
          <p:nvPr>
            <p:ph idx="1"/>
          </p:nvPr>
        </p:nvSpPr>
        <p:spPr/>
        <p:txBody>
          <a:bodyPr/>
          <a:lstStyle/>
          <a:p>
            <a:r>
              <a:rPr lang="en-US" dirty="0"/>
              <a:t>Explosion of TERRITORIAL conquest</a:t>
            </a:r>
          </a:p>
          <a:p>
            <a:r>
              <a:rPr lang="en-US" dirty="0"/>
              <a:t>1869-1914</a:t>
            </a:r>
          </a:p>
          <a:p>
            <a:pPr lvl="1"/>
            <a:r>
              <a:rPr lang="en-US" dirty="0"/>
              <a:t>10 million mi</a:t>
            </a:r>
            <a:r>
              <a:rPr lang="en-US" baseline="30000" dirty="0"/>
              <a:t>2</a:t>
            </a:r>
          </a:p>
          <a:p>
            <a:pPr lvl="1"/>
            <a:r>
              <a:rPr lang="en-US" dirty="0"/>
              <a:t>150 million people</a:t>
            </a:r>
          </a:p>
          <a:p>
            <a:pPr lvl="1"/>
            <a:r>
              <a:rPr lang="en-US" dirty="0"/>
              <a:t>More/quicker than Spanish conquistadores</a:t>
            </a:r>
          </a:p>
          <a:p>
            <a:r>
              <a:rPr lang="en-US" dirty="0"/>
              <a:t>Brought dependent countries into world economy</a:t>
            </a:r>
          </a:p>
          <a:p>
            <a:pPr lvl="1"/>
            <a:r>
              <a:rPr lang="en-US" dirty="0"/>
              <a:t>Producer of raw materials/food</a:t>
            </a:r>
          </a:p>
        </p:txBody>
      </p:sp>
    </p:spTree>
    <p:extLst>
      <p:ext uri="{BB962C8B-B14F-4D97-AF65-F5344CB8AC3E}">
        <p14:creationId xmlns:p14="http://schemas.microsoft.com/office/powerpoint/2010/main" val="4209573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http://www.rugusavay.com/wp-content/uploads/2013/06/Cecil-Rhodes-Quot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6864"/>
            <a:ext cx="5705475" cy="37242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rugusavay.com/wp-content/uploads/2013/06/Cecil-Rhodes-Quot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962400"/>
            <a:ext cx="4895850" cy="263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957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http://regentsprep.org/Regents/global/themes/imperialism/images/rhod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0969"/>
            <a:ext cx="4572000" cy="667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458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a:t>
            </a:r>
          </a:p>
        </p:txBody>
      </p:sp>
      <p:sp>
        <p:nvSpPr>
          <p:cNvPr id="3" name="Content Placeholder 2"/>
          <p:cNvSpPr>
            <a:spLocks noGrp="1"/>
          </p:cNvSpPr>
          <p:nvPr>
            <p:ph idx="1"/>
          </p:nvPr>
        </p:nvSpPr>
        <p:spPr/>
        <p:txBody>
          <a:bodyPr/>
          <a:lstStyle/>
          <a:p>
            <a:r>
              <a:rPr lang="en-US" dirty="0"/>
              <a:t>Welcome of European powers as allies against traditional enemies</a:t>
            </a:r>
          </a:p>
          <a:p>
            <a:r>
              <a:rPr lang="en-US" dirty="0"/>
              <a:t>Zulu and Herero</a:t>
            </a:r>
          </a:p>
          <a:p>
            <a:pPr lvl="1"/>
            <a:r>
              <a:rPr lang="en-US" dirty="0"/>
              <a:t>Traditional warrior nations</a:t>
            </a:r>
          </a:p>
          <a:p>
            <a:pPr lvl="1"/>
            <a:r>
              <a:rPr lang="en-US" dirty="0"/>
              <a:t>Fought against invaders</a:t>
            </a:r>
          </a:p>
          <a:p>
            <a:r>
              <a:rPr lang="en-US" dirty="0"/>
              <a:t>Ethiopia</a:t>
            </a:r>
          </a:p>
          <a:p>
            <a:pPr lvl="1"/>
            <a:r>
              <a:rPr lang="en-US" dirty="0" err="1"/>
              <a:t>Menelik</a:t>
            </a:r>
            <a:endParaRPr lang="en-US" dirty="0"/>
          </a:p>
          <a:p>
            <a:pPr lvl="1"/>
            <a:r>
              <a:rPr lang="en-US" dirty="0"/>
              <a:t>Modern weapons and trained armies</a:t>
            </a:r>
          </a:p>
        </p:txBody>
      </p:sp>
    </p:spTree>
    <p:extLst>
      <p:ext uri="{BB962C8B-B14F-4D97-AF65-F5344CB8AC3E}">
        <p14:creationId xmlns:p14="http://schemas.microsoft.com/office/powerpoint/2010/main" val="3941518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 and Labor</a:t>
            </a:r>
          </a:p>
        </p:txBody>
      </p:sp>
      <p:sp>
        <p:nvSpPr>
          <p:cNvPr id="3" name="Content Placeholder 2"/>
          <p:cNvSpPr>
            <a:spLocks noGrp="1"/>
          </p:cNvSpPr>
          <p:nvPr>
            <p:ph idx="1"/>
          </p:nvPr>
        </p:nvSpPr>
        <p:spPr>
          <a:xfrm>
            <a:off x="304800" y="1554162"/>
            <a:ext cx="8686800" cy="4999038"/>
          </a:xfrm>
        </p:spPr>
        <p:txBody>
          <a:bodyPr>
            <a:normAutofit/>
          </a:bodyPr>
          <a:lstStyle/>
          <a:p>
            <a:r>
              <a:rPr lang="en-US" dirty="0"/>
              <a:t>White settlers force Africans from land</a:t>
            </a:r>
          </a:p>
          <a:p>
            <a:pPr lvl="1"/>
            <a:r>
              <a:rPr lang="en-US" dirty="0"/>
              <a:t>Reservations</a:t>
            </a:r>
          </a:p>
          <a:p>
            <a:r>
              <a:rPr lang="en-US" dirty="0"/>
              <a:t>LOW payment for labor</a:t>
            </a:r>
          </a:p>
          <a:p>
            <a:pPr lvl="1"/>
            <a:r>
              <a:rPr lang="en-US" dirty="0"/>
              <a:t>High taxes</a:t>
            </a:r>
          </a:p>
          <a:p>
            <a:r>
              <a:rPr lang="en-US" dirty="0"/>
              <a:t>Migrants</a:t>
            </a:r>
          </a:p>
          <a:p>
            <a:pPr lvl="1"/>
            <a:r>
              <a:rPr lang="en-US" dirty="0"/>
              <a:t>Men</a:t>
            </a:r>
          </a:p>
          <a:p>
            <a:pPr lvl="1"/>
            <a:r>
              <a:rPr lang="en-US" dirty="0"/>
              <a:t>Women/children stayed home</a:t>
            </a:r>
          </a:p>
          <a:p>
            <a:pPr lvl="1"/>
            <a:r>
              <a:rPr lang="en-US" dirty="0"/>
              <a:t>Divisions in family unit</a:t>
            </a:r>
          </a:p>
          <a:p>
            <a:pPr lvl="1"/>
            <a:r>
              <a:rPr lang="en-US" dirty="0"/>
              <a:t>Prostitution and STDs</a:t>
            </a:r>
          </a:p>
        </p:txBody>
      </p:sp>
      <p:pic>
        <p:nvPicPr>
          <p:cNvPr id="15362" name="Picture 2" descr="http://forquignon.com/history/global/imperialism/africa/family_on_lit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133600"/>
            <a:ext cx="4019550" cy="2677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869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a:t>Asia and the Pacific</a:t>
            </a:r>
          </a:p>
        </p:txBody>
      </p:sp>
    </p:spTree>
    <p:extLst>
      <p:ext uri="{BB962C8B-B14F-4D97-AF65-F5344CB8AC3E}">
        <p14:creationId xmlns:p14="http://schemas.microsoft.com/office/powerpoint/2010/main" val="2893916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28map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17538"/>
            <a:ext cx="8991600" cy="562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8" name="Rectangle 2" hidden="1"/>
          <p:cNvSpPr>
            <a:spLocks noGrp="1" noChangeArrowheads="1"/>
          </p:cNvSpPr>
          <p:nvPr>
            <p:ph type="title"/>
          </p:nvPr>
        </p:nvSpPr>
        <p:spPr/>
        <p:txBody>
          <a:bodyPr/>
          <a:lstStyle/>
          <a:p>
            <a:endParaRPr lang="en-US" altLang="en-US"/>
          </a:p>
        </p:txBody>
      </p:sp>
    </p:spTree>
    <p:extLst>
      <p:ext uri="{BB962C8B-B14F-4D97-AF65-F5344CB8AC3E}">
        <p14:creationId xmlns:p14="http://schemas.microsoft.com/office/powerpoint/2010/main" val="3857264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Asia and Russia</a:t>
            </a:r>
          </a:p>
        </p:txBody>
      </p:sp>
      <p:sp>
        <p:nvSpPr>
          <p:cNvPr id="3" name="Content Placeholder 2"/>
          <p:cNvSpPr>
            <a:spLocks noGrp="1"/>
          </p:cNvSpPr>
          <p:nvPr>
            <p:ph idx="1"/>
          </p:nvPr>
        </p:nvSpPr>
        <p:spPr/>
        <p:txBody>
          <a:bodyPr/>
          <a:lstStyle/>
          <a:p>
            <a:r>
              <a:rPr lang="en-US" dirty="0"/>
              <a:t>1865-1876</a:t>
            </a:r>
          </a:p>
          <a:p>
            <a:pPr lvl="1"/>
            <a:r>
              <a:rPr lang="en-US" dirty="0"/>
              <a:t>Russia takes over Kazakhs</a:t>
            </a:r>
          </a:p>
          <a:p>
            <a:pPr lvl="1"/>
            <a:r>
              <a:rPr lang="en-US" dirty="0"/>
              <a:t>Turned communal grazing land into permanent farms for Russians</a:t>
            </a:r>
          </a:p>
          <a:p>
            <a:pPr lvl="1"/>
            <a:r>
              <a:rPr lang="en-US" dirty="0"/>
              <a:t>Starvation</a:t>
            </a:r>
          </a:p>
          <a:p>
            <a:pPr marL="457200" lvl="1" indent="0">
              <a:buNone/>
            </a:pPr>
            <a:endParaRPr lang="en-US" dirty="0"/>
          </a:p>
          <a:p>
            <a:pPr marL="457200" lvl="1" indent="0">
              <a:buNone/>
            </a:pPr>
            <a:r>
              <a:rPr lang="en-US" dirty="0"/>
              <a:t>“International rights cannot be taken into account when dealing with semi-barbarous peoples”</a:t>
            </a:r>
          </a:p>
        </p:txBody>
      </p:sp>
    </p:spTree>
    <p:extLst>
      <p:ext uri="{BB962C8B-B14F-4D97-AF65-F5344CB8AC3E}">
        <p14:creationId xmlns:p14="http://schemas.microsoft.com/office/powerpoint/2010/main" val="2212150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 Asian Agriculture</a:t>
            </a:r>
          </a:p>
        </p:txBody>
      </p:sp>
      <p:sp>
        <p:nvSpPr>
          <p:cNvPr id="3" name="Content Placeholder 2"/>
          <p:cNvSpPr>
            <a:spLocks noGrp="1"/>
          </p:cNvSpPr>
          <p:nvPr>
            <p:ph sz="half" idx="1"/>
          </p:nvPr>
        </p:nvSpPr>
        <p:spPr/>
        <p:txBody>
          <a:bodyPr>
            <a:normAutofit fontScale="92500"/>
          </a:bodyPr>
          <a:lstStyle/>
          <a:p>
            <a:r>
              <a:rPr lang="en-US" dirty="0"/>
              <a:t>Fertile soil, warm climate, heavy rain</a:t>
            </a:r>
          </a:p>
          <a:p>
            <a:r>
              <a:rPr lang="en-US" dirty="0"/>
              <a:t>Easily imported laborers (China and India)</a:t>
            </a:r>
          </a:p>
          <a:p>
            <a:r>
              <a:rPr lang="en-US" dirty="0"/>
              <a:t>Valuable crops imported</a:t>
            </a:r>
          </a:p>
          <a:p>
            <a:pPr lvl="1"/>
            <a:r>
              <a:rPr lang="en-US" dirty="0"/>
              <a:t>Tobacco, manioc, maize, rubber</a:t>
            </a:r>
          </a:p>
          <a:p>
            <a:pPr lvl="1"/>
            <a:r>
              <a:rPr lang="en-US" dirty="0"/>
              <a:t>Sugar, tea, coffee, palm oil</a:t>
            </a:r>
          </a:p>
          <a:p>
            <a:r>
              <a:rPr lang="en-US" dirty="0"/>
              <a:t> 1914: majority of these products exported from SE Asia and Indonesia </a:t>
            </a:r>
          </a:p>
        </p:txBody>
      </p:sp>
      <p:sp>
        <p:nvSpPr>
          <p:cNvPr id="4" name="Content Placeholder 3"/>
          <p:cNvSpPr>
            <a:spLocks noGrp="1"/>
          </p:cNvSpPr>
          <p:nvPr>
            <p:ph sz="half" idx="2"/>
          </p:nvPr>
        </p:nvSpPr>
        <p:spPr/>
        <p:txBody>
          <a:bodyPr>
            <a:normAutofit fontScale="92500"/>
          </a:bodyPr>
          <a:lstStyle/>
          <a:p>
            <a:r>
              <a:rPr lang="en-US" dirty="0"/>
              <a:t>Migrations of workers</a:t>
            </a:r>
          </a:p>
          <a:p>
            <a:r>
              <a:rPr lang="en-US" dirty="0"/>
              <a:t>Hunter/gatherers displaced by plantations</a:t>
            </a:r>
          </a:p>
        </p:txBody>
      </p:sp>
      <p:pic>
        <p:nvPicPr>
          <p:cNvPr id="5" name="Picture 4" descr="28p7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989234"/>
            <a:ext cx="3100388" cy="382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248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Imperialism</a:t>
            </a:r>
          </a:p>
        </p:txBody>
      </p:sp>
      <p:sp>
        <p:nvSpPr>
          <p:cNvPr id="3" name="Content Placeholder 2"/>
          <p:cNvSpPr>
            <a:spLocks noGrp="1"/>
          </p:cNvSpPr>
          <p:nvPr>
            <p:ph idx="1"/>
          </p:nvPr>
        </p:nvSpPr>
        <p:spPr/>
        <p:txBody>
          <a:bodyPr/>
          <a:lstStyle/>
          <a:p>
            <a:r>
              <a:rPr lang="en-US" dirty="0"/>
              <a:t>Too many manufactured goods for population</a:t>
            </a:r>
          </a:p>
          <a:p>
            <a:r>
              <a:rPr lang="en-US" dirty="0"/>
              <a:t>Pago Pago, Samoa</a:t>
            </a:r>
          </a:p>
          <a:p>
            <a:pPr lvl="1"/>
            <a:r>
              <a:rPr lang="en-US" dirty="0"/>
              <a:t>US naval base</a:t>
            </a:r>
          </a:p>
          <a:p>
            <a:r>
              <a:rPr lang="en-US" dirty="0"/>
              <a:t>Pearl Harbor, Hawaii</a:t>
            </a:r>
          </a:p>
          <a:p>
            <a:pPr lvl="1"/>
            <a:r>
              <a:rPr lang="en-US" dirty="0"/>
              <a:t>US naval base</a:t>
            </a:r>
          </a:p>
          <a:p>
            <a:r>
              <a:rPr lang="en-US" dirty="0"/>
              <a:t>Spanish American War</a:t>
            </a:r>
          </a:p>
          <a:p>
            <a:r>
              <a:rPr lang="en-US" dirty="0"/>
              <a:t>Panama Canal</a:t>
            </a:r>
          </a:p>
        </p:txBody>
      </p:sp>
    </p:spTree>
    <p:extLst>
      <p:ext uri="{BB962C8B-B14F-4D97-AF65-F5344CB8AC3E}">
        <p14:creationId xmlns:p14="http://schemas.microsoft.com/office/powerpoint/2010/main" val="2547673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28p7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2863"/>
            <a:ext cx="8991600" cy="507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4" name="Rectangle 2" hidden="1"/>
          <p:cNvSpPr>
            <a:spLocks noGrp="1" noChangeArrowheads="1"/>
          </p:cNvSpPr>
          <p:nvPr>
            <p:ph type="title"/>
          </p:nvPr>
        </p:nvSpPr>
        <p:spPr/>
        <p:txBody>
          <a:bodyPr/>
          <a:lstStyle/>
          <a:p>
            <a:endParaRPr lang="en-US" altLang="en-US"/>
          </a:p>
        </p:txBody>
      </p:sp>
      <p:sp>
        <p:nvSpPr>
          <p:cNvPr id="2" name="Rectangle 1"/>
          <p:cNvSpPr/>
          <p:nvPr/>
        </p:nvSpPr>
        <p:spPr>
          <a:xfrm>
            <a:off x="152399" y="5105400"/>
            <a:ext cx="8825817" cy="1754326"/>
          </a:xfrm>
          <a:prstGeom prst="rect">
            <a:avLst/>
          </a:prstGeom>
        </p:spPr>
        <p:txBody>
          <a:bodyPr wrap="square">
            <a:spAutoFit/>
          </a:bodyPr>
          <a:lstStyle/>
          <a:p>
            <a:r>
              <a:rPr lang="el-GR" altLang="en-US" b="1" dirty="0">
                <a:solidFill>
                  <a:srgbClr val="000000"/>
                </a:solidFill>
              </a:rPr>
              <a:t>Emilio Aguinaldo</a:t>
            </a:r>
          </a:p>
          <a:p>
            <a:r>
              <a:rPr lang="el-GR" altLang="en-US" dirty="0">
                <a:solidFill>
                  <a:srgbClr val="000000"/>
                </a:solidFill>
              </a:rPr>
              <a:t>In 1896, a revolt led by Emilio Aguinaldo attempted to expel Spaniards from the Philippines. When the United States purchased the Philippines from Spain two years later, the Filipino people were not consulted. Aguinaldo continued his campaign, this time against the American occupation forces, until his capture in 1901. In this picture, he appears on horseback, surrounded by some of his troops.</a:t>
            </a:r>
          </a:p>
        </p:txBody>
      </p:sp>
    </p:spTree>
    <p:extLst>
      <p:ext uri="{BB962C8B-B14F-4D97-AF65-F5344CB8AC3E}">
        <p14:creationId xmlns:p14="http://schemas.microsoft.com/office/powerpoint/2010/main" val="1396320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Motives</a:t>
            </a:r>
          </a:p>
        </p:txBody>
      </p:sp>
      <p:sp>
        <p:nvSpPr>
          <p:cNvPr id="3" name="Content Placeholder 2"/>
          <p:cNvSpPr>
            <a:spLocks noGrp="1"/>
          </p:cNvSpPr>
          <p:nvPr>
            <p:ph sz="half" idx="1"/>
          </p:nvPr>
        </p:nvSpPr>
        <p:spPr/>
        <p:txBody>
          <a:bodyPr/>
          <a:lstStyle/>
          <a:p>
            <a:r>
              <a:rPr lang="en-US" dirty="0"/>
              <a:t>Political</a:t>
            </a:r>
          </a:p>
          <a:p>
            <a:pPr lvl="1"/>
            <a:r>
              <a:rPr lang="en-US" dirty="0"/>
              <a:t>France: reestablish prestige of nation</a:t>
            </a:r>
          </a:p>
          <a:p>
            <a:pPr lvl="1"/>
            <a:r>
              <a:rPr lang="en-US" dirty="0"/>
              <a:t>GB: protect India and large empire</a:t>
            </a:r>
          </a:p>
          <a:p>
            <a:pPr lvl="1"/>
            <a:r>
              <a:rPr lang="en-US" dirty="0"/>
              <a:t>Germany: important countries need overseas empires</a:t>
            </a:r>
          </a:p>
          <a:p>
            <a:r>
              <a:rPr lang="en-US" dirty="0"/>
              <a:t>Cultural</a:t>
            </a:r>
          </a:p>
          <a:p>
            <a:pPr lvl="1"/>
            <a:r>
              <a:rPr lang="en-US" dirty="0"/>
              <a:t>Westernize and convert the heathens</a:t>
            </a:r>
          </a:p>
        </p:txBody>
      </p:sp>
      <p:sp>
        <p:nvSpPr>
          <p:cNvPr id="4" name="Content Placeholder 3"/>
          <p:cNvSpPr>
            <a:spLocks noGrp="1"/>
          </p:cNvSpPr>
          <p:nvPr>
            <p:ph sz="half" idx="2"/>
          </p:nvPr>
        </p:nvSpPr>
        <p:spPr/>
        <p:txBody>
          <a:bodyPr/>
          <a:lstStyle/>
          <a:p>
            <a:r>
              <a:rPr lang="en-US" dirty="0"/>
              <a:t>Racism</a:t>
            </a:r>
          </a:p>
          <a:p>
            <a:pPr lvl="1"/>
            <a:r>
              <a:rPr lang="en-US" dirty="0"/>
              <a:t>Superiority of Western ideas, customs, culture, race</a:t>
            </a:r>
          </a:p>
          <a:p>
            <a:pPr lvl="1"/>
            <a:r>
              <a:rPr lang="en-US" dirty="0"/>
              <a:t>Social Darwinism (</a:t>
            </a:r>
            <a:r>
              <a:rPr lang="en-US" dirty="0" err="1"/>
              <a:t>ch</a:t>
            </a:r>
            <a:r>
              <a:rPr lang="en-US" dirty="0"/>
              <a:t> 27)</a:t>
            </a:r>
          </a:p>
          <a:p>
            <a:r>
              <a:rPr lang="en-US" dirty="0"/>
              <a:t>Economic</a:t>
            </a:r>
          </a:p>
          <a:p>
            <a:pPr lvl="1"/>
            <a:r>
              <a:rPr lang="en-US" dirty="0"/>
              <a:t>Industrialization required raw materials</a:t>
            </a:r>
          </a:p>
          <a:p>
            <a:pPr lvl="2"/>
            <a:r>
              <a:rPr lang="en-US" dirty="0"/>
              <a:t>Copper, coal, gold, diamonds</a:t>
            </a:r>
          </a:p>
        </p:txBody>
      </p:sp>
    </p:spTree>
    <p:extLst>
      <p:ext uri="{BB962C8B-B14F-4D97-AF65-F5344CB8AC3E}">
        <p14:creationId xmlns:p14="http://schemas.microsoft.com/office/powerpoint/2010/main" val="1491309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Spanish American War</a:t>
            </a:r>
          </a:p>
        </p:txBody>
      </p:sp>
      <p:sp>
        <p:nvSpPr>
          <p:cNvPr id="3" name="Content Placeholder 2"/>
          <p:cNvSpPr>
            <a:spLocks noGrp="1"/>
          </p:cNvSpPr>
          <p:nvPr>
            <p:ph sz="half" idx="1"/>
          </p:nvPr>
        </p:nvSpPr>
        <p:spPr>
          <a:xfrm>
            <a:off x="304800" y="1600200"/>
            <a:ext cx="4191000" cy="4953000"/>
          </a:xfrm>
        </p:spPr>
        <p:txBody>
          <a:bodyPr/>
          <a:lstStyle/>
          <a:p>
            <a:r>
              <a:rPr lang="en-US" dirty="0"/>
              <a:t>USS Maine</a:t>
            </a:r>
          </a:p>
          <a:p>
            <a:pPr lvl="1"/>
            <a:r>
              <a:rPr lang="en-US" dirty="0"/>
              <a:t>Havana harbor</a:t>
            </a:r>
          </a:p>
          <a:p>
            <a:pPr lvl="1"/>
            <a:r>
              <a:rPr lang="en-US" dirty="0"/>
              <a:t>Ship explodes</a:t>
            </a:r>
          </a:p>
          <a:p>
            <a:pPr lvl="1"/>
            <a:r>
              <a:rPr lang="en-US" dirty="0"/>
              <a:t>Yellow journalism</a:t>
            </a:r>
          </a:p>
          <a:p>
            <a:r>
              <a:rPr lang="en-US" dirty="0"/>
              <a:t>Ultimatum to Spain</a:t>
            </a:r>
          </a:p>
          <a:p>
            <a:pPr lvl="1"/>
            <a:r>
              <a:rPr lang="en-US" dirty="0"/>
              <a:t>Leave Cuba</a:t>
            </a:r>
          </a:p>
          <a:p>
            <a:r>
              <a:rPr lang="en-US" dirty="0"/>
              <a:t>Defeat of Spanish navy at Manila, Philippines</a:t>
            </a:r>
          </a:p>
          <a:p>
            <a:r>
              <a:rPr lang="en-US" dirty="0"/>
              <a:t>Philippines become US territory</a:t>
            </a:r>
          </a:p>
        </p:txBody>
      </p:sp>
      <p:sp>
        <p:nvSpPr>
          <p:cNvPr id="5" name="Content Placeholder 4"/>
          <p:cNvSpPr>
            <a:spLocks noGrp="1"/>
          </p:cNvSpPr>
          <p:nvPr>
            <p:ph sz="half" idx="2"/>
          </p:nvPr>
        </p:nvSpPr>
        <p:spPr/>
        <p:txBody>
          <a:bodyPr/>
          <a:lstStyle/>
          <a:p>
            <a:r>
              <a:rPr lang="en-US" dirty="0"/>
              <a:t>Liberation of Cuba from Spain</a:t>
            </a:r>
          </a:p>
          <a:p>
            <a:r>
              <a:rPr lang="en-US" dirty="0"/>
              <a:t>Platt Amendment</a:t>
            </a:r>
          </a:p>
          <a:p>
            <a:pPr lvl="1"/>
            <a:r>
              <a:rPr lang="en-US" dirty="0"/>
              <a:t>Gave US “right to intervene”</a:t>
            </a:r>
          </a:p>
          <a:p>
            <a:pPr lvl="1"/>
            <a:endParaRPr lang="en-US" dirty="0"/>
          </a:p>
        </p:txBody>
      </p:sp>
    </p:spTree>
    <p:extLst>
      <p:ext uri="{BB962C8B-B14F-4D97-AF65-F5344CB8AC3E}">
        <p14:creationId xmlns:p14="http://schemas.microsoft.com/office/powerpoint/2010/main" val="3934576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Economy and ENVIRONMENT</a:t>
            </a:r>
          </a:p>
        </p:txBody>
      </p:sp>
      <p:sp>
        <p:nvSpPr>
          <p:cNvPr id="5" name="Text Placeholder 4"/>
          <p:cNvSpPr>
            <a:spLocks noGrp="1"/>
          </p:cNvSpPr>
          <p:nvPr>
            <p:ph type="body" idx="1"/>
          </p:nvPr>
        </p:nvSpPr>
        <p:spPr/>
        <p:txBody>
          <a:bodyPr/>
          <a:lstStyle/>
          <a:p>
            <a:r>
              <a:rPr lang="en-US" dirty="0"/>
              <a:t>economy</a:t>
            </a:r>
          </a:p>
        </p:txBody>
      </p:sp>
      <p:sp>
        <p:nvSpPr>
          <p:cNvPr id="7" name="Text Placeholder 6"/>
          <p:cNvSpPr>
            <a:spLocks noGrp="1"/>
          </p:cNvSpPr>
          <p:nvPr>
            <p:ph type="body" sz="half" idx="3"/>
          </p:nvPr>
        </p:nvSpPr>
        <p:spPr/>
        <p:txBody>
          <a:bodyPr/>
          <a:lstStyle/>
          <a:p>
            <a:r>
              <a:rPr lang="en-US" dirty="0"/>
              <a:t>Environment </a:t>
            </a:r>
          </a:p>
        </p:txBody>
      </p:sp>
      <p:sp>
        <p:nvSpPr>
          <p:cNvPr id="6" name="Content Placeholder 5"/>
          <p:cNvSpPr>
            <a:spLocks noGrp="1"/>
          </p:cNvSpPr>
          <p:nvPr>
            <p:ph sz="quarter" idx="2"/>
          </p:nvPr>
        </p:nvSpPr>
        <p:spPr/>
        <p:txBody>
          <a:bodyPr/>
          <a:lstStyle/>
          <a:p>
            <a:r>
              <a:rPr lang="en-US" dirty="0"/>
              <a:t>Nonindustrial countries</a:t>
            </a:r>
          </a:p>
          <a:p>
            <a:pPr lvl="1"/>
            <a:r>
              <a:rPr lang="en-US" dirty="0"/>
              <a:t>Dependent on manufactured imports</a:t>
            </a:r>
          </a:p>
          <a:p>
            <a:pPr lvl="1"/>
            <a:r>
              <a:rPr lang="en-US" dirty="0"/>
              <a:t>Export of natural resources</a:t>
            </a:r>
          </a:p>
          <a:p>
            <a:r>
              <a:rPr lang="en-US" dirty="0"/>
              <a:t>Canals</a:t>
            </a:r>
          </a:p>
          <a:p>
            <a:pPr lvl="1"/>
            <a:r>
              <a:rPr lang="en-US" dirty="0"/>
              <a:t>Lowered transportation costs ant times</a:t>
            </a:r>
          </a:p>
          <a:p>
            <a:r>
              <a:rPr lang="en-US" dirty="0"/>
              <a:t>Railroads</a:t>
            </a:r>
          </a:p>
        </p:txBody>
      </p:sp>
      <p:sp>
        <p:nvSpPr>
          <p:cNvPr id="8" name="Content Placeholder 7"/>
          <p:cNvSpPr>
            <a:spLocks noGrp="1"/>
          </p:cNvSpPr>
          <p:nvPr>
            <p:ph sz="quarter" idx="4"/>
          </p:nvPr>
        </p:nvSpPr>
        <p:spPr/>
        <p:txBody>
          <a:bodyPr/>
          <a:lstStyle/>
          <a:p>
            <a:r>
              <a:rPr lang="en-US" dirty="0"/>
              <a:t>Tropical forests</a:t>
            </a:r>
          </a:p>
          <a:p>
            <a:pPr lvl="1"/>
            <a:r>
              <a:rPr lang="en-US" dirty="0"/>
              <a:t>Destroyed for plantations</a:t>
            </a:r>
          </a:p>
          <a:p>
            <a:r>
              <a:rPr lang="en-US" dirty="0"/>
              <a:t>Irrigation</a:t>
            </a:r>
          </a:p>
          <a:p>
            <a:r>
              <a:rPr lang="en-US" dirty="0"/>
              <a:t>Mining</a:t>
            </a:r>
          </a:p>
        </p:txBody>
      </p:sp>
    </p:spTree>
    <p:extLst>
      <p:ext uri="{BB962C8B-B14F-4D97-AF65-F5344CB8AC3E}">
        <p14:creationId xmlns:p14="http://schemas.microsoft.com/office/powerpoint/2010/main" val="4165750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Imperialist </a:t>
            </a:r>
            <a:r>
              <a:rPr lang="en-US" dirty="0" err="1"/>
              <a:t>TOols</a:t>
            </a:r>
            <a:endParaRPr lang="en-US" dirty="0"/>
          </a:p>
        </p:txBody>
      </p:sp>
      <p:sp>
        <p:nvSpPr>
          <p:cNvPr id="3" name="Content Placeholder 2"/>
          <p:cNvSpPr>
            <a:spLocks noGrp="1"/>
          </p:cNvSpPr>
          <p:nvPr>
            <p:ph sz="half" idx="1"/>
          </p:nvPr>
        </p:nvSpPr>
        <p:spPr/>
        <p:txBody>
          <a:bodyPr/>
          <a:lstStyle/>
          <a:p>
            <a:r>
              <a:rPr lang="en-US" dirty="0"/>
              <a:t>Canals</a:t>
            </a:r>
          </a:p>
          <a:p>
            <a:r>
              <a:rPr lang="en-US" dirty="0"/>
              <a:t>Steamboats</a:t>
            </a:r>
          </a:p>
          <a:p>
            <a:r>
              <a:rPr lang="en-US" dirty="0"/>
              <a:t>Industrial Revolution</a:t>
            </a:r>
          </a:p>
          <a:p>
            <a:r>
              <a:rPr lang="en-US" dirty="0"/>
              <a:t>Quinine</a:t>
            </a:r>
          </a:p>
          <a:p>
            <a:pPr lvl="1"/>
            <a:r>
              <a:rPr lang="en-US" dirty="0"/>
              <a:t>Prevented death from malaria</a:t>
            </a:r>
          </a:p>
          <a:p>
            <a:r>
              <a:rPr lang="en-US" dirty="0"/>
              <a:t>Superior firearms</a:t>
            </a:r>
          </a:p>
          <a:p>
            <a:endParaRPr lang="en-US" dirty="0"/>
          </a:p>
        </p:txBody>
      </p:sp>
      <p:sp>
        <p:nvSpPr>
          <p:cNvPr id="4" name="Content Placeholder 3"/>
          <p:cNvSpPr>
            <a:spLocks noGrp="1"/>
          </p:cNvSpPr>
          <p:nvPr>
            <p:ph sz="half" idx="2"/>
          </p:nvPr>
        </p:nvSpPr>
        <p:spPr/>
        <p:txBody>
          <a:bodyPr/>
          <a:lstStyle/>
          <a:p>
            <a:r>
              <a:rPr lang="en-US" dirty="0"/>
              <a:t>Battle of Omdurman (Sudan)</a:t>
            </a:r>
          </a:p>
          <a:p>
            <a:pPr lvl="1"/>
            <a:r>
              <a:rPr lang="en-US" dirty="0"/>
              <a:t>40,000 Sudanese</a:t>
            </a:r>
          </a:p>
          <a:p>
            <a:pPr lvl="2"/>
            <a:r>
              <a:rPr lang="en-US" dirty="0"/>
              <a:t>Spears, single shot muskets</a:t>
            </a:r>
          </a:p>
          <a:p>
            <a:pPr lvl="1"/>
            <a:r>
              <a:rPr lang="en-US" dirty="0"/>
              <a:t>British</a:t>
            </a:r>
          </a:p>
          <a:p>
            <a:pPr lvl="2"/>
            <a:r>
              <a:rPr lang="en-US" dirty="0"/>
              <a:t>20 machine guns and 4 artillery</a:t>
            </a:r>
          </a:p>
          <a:p>
            <a:pPr lvl="1"/>
            <a:r>
              <a:rPr lang="en-US" dirty="0"/>
              <a:t>Killed 11,000 Sudanese</a:t>
            </a:r>
          </a:p>
          <a:p>
            <a:pPr lvl="1"/>
            <a:r>
              <a:rPr lang="en-US" dirty="0"/>
              <a:t>Only 48 British dead</a:t>
            </a:r>
          </a:p>
        </p:txBody>
      </p:sp>
    </p:spTree>
    <p:extLst>
      <p:ext uri="{BB962C8B-B14F-4D97-AF65-F5344CB8AC3E}">
        <p14:creationId xmlns:p14="http://schemas.microsoft.com/office/powerpoint/2010/main" val="69123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28p7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3927" y="76200"/>
            <a:ext cx="467677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6" name="Rectangle 2" hidden="1"/>
          <p:cNvSpPr>
            <a:spLocks noGrp="1" noChangeArrowheads="1"/>
          </p:cNvSpPr>
          <p:nvPr>
            <p:ph type="title"/>
          </p:nvPr>
        </p:nvSpPr>
        <p:spPr/>
        <p:txBody>
          <a:bodyPr/>
          <a:lstStyle/>
          <a:p>
            <a:endParaRPr lang="en-US" altLang="en-US"/>
          </a:p>
        </p:txBody>
      </p:sp>
      <p:sp>
        <p:nvSpPr>
          <p:cNvPr id="2" name="Rectangle 1"/>
          <p:cNvSpPr/>
          <p:nvPr/>
        </p:nvSpPr>
        <p:spPr>
          <a:xfrm>
            <a:off x="0" y="1213008"/>
            <a:ext cx="3962400" cy="4832092"/>
          </a:xfrm>
          <a:prstGeom prst="rect">
            <a:avLst/>
          </a:prstGeom>
        </p:spPr>
        <p:txBody>
          <a:bodyPr wrap="square">
            <a:spAutoFit/>
          </a:bodyPr>
          <a:lstStyle/>
          <a:p>
            <a:pPr algn="ctr"/>
            <a:r>
              <a:rPr lang="el-GR" altLang="en-US" sz="2800" b="1" dirty="0">
                <a:solidFill>
                  <a:srgbClr val="000000"/>
                </a:solidFill>
              </a:rPr>
              <a:t>Branch of a Cinchona Tree</a:t>
            </a:r>
            <a:endParaRPr lang="en-US" altLang="en-US" sz="2800" b="1" dirty="0">
              <a:solidFill>
                <a:srgbClr val="000000"/>
              </a:solidFill>
            </a:endParaRPr>
          </a:p>
          <a:p>
            <a:pPr algn="ctr"/>
            <a:endParaRPr lang="el-GR" altLang="en-US" sz="2800" b="1" dirty="0">
              <a:solidFill>
                <a:srgbClr val="000000"/>
              </a:solidFill>
            </a:endParaRPr>
          </a:p>
          <a:p>
            <a:pPr algn="ctr"/>
            <a:r>
              <a:rPr lang="el-GR" altLang="en-US" sz="2800" dirty="0">
                <a:solidFill>
                  <a:srgbClr val="000000"/>
                </a:solidFill>
              </a:rPr>
              <a:t>The bark of the cinchona tree was the source of quinine, the only antimalarial drug known before the 1940s. Quinine made it much safer for Europeans to live in the tropics.</a:t>
            </a:r>
          </a:p>
        </p:txBody>
      </p:sp>
    </p:spTree>
    <p:extLst>
      <p:ext uri="{BB962C8B-B14F-4D97-AF65-F5344CB8AC3E}">
        <p14:creationId xmlns:p14="http://schemas.microsoft.com/office/powerpoint/2010/main" val="121228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28p7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71488"/>
            <a:ext cx="8991600" cy="591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0" name="Rectangle 2" hidden="1"/>
          <p:cNvSpPr>
            <a:spLocks noGrp="1" noChangeArrowheads="1"/>
          </p:cNvSpPr>
          <p:nvPr>
            <p:ph type="title"/>
          </p:nvPr>
        </p:nvSpPr>
        <p:spPr/>
        <p:txBody>
          <a:bodyPr/>
          <a:lstStyle/>
          <a:p>
            <a:endParaRPr lang="en-US" altLang="en-US"/>
          </a:p>
        </p:txBody>
      </p:sp>
      <p:sp>
        <p:nvSpPr>
          <p:cNvPr id="7171" name="Rectangle 3"/>
          <p:cNvSpPr>
            <a:spLocks noChangeArrowheads="1"/>
          </p:cNvSpPr>
          <p:nvPr/>
        </p:nvSpPr>
        <p:spPr bwMode="auto">
          <a:xfrm>
            <a:off x="8548688" y="6584950"/>
            <a:ext cx="5953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charset="0"/>
                <a:cs typeface="Arial" charset="0"/>
              </a:defRPr>
            </a:lvl1pPr>
            <a:lvl2pPr marL="409575" defTabSz="820738">
              <a:defRPr>
                <a:solidFill>
                  <a:schemeClr val="tx1"/>
                </a:solidFill>
                <a:latin typeface="Arial" charset="0"/>
                <a:cs typeface="Arial" charset="0"/>
              </a:defRPr>
            </a:lvl2pPr>
            <a:lvl3pPr marL="820738" defTabSz="820738">
              <a:defRPr>
                <a:solidFill>
                  <a:schemeClr val="tx1"/>
                </a:solidFill>
                <a:latin typeface="Arial" charset="0"/>
                <a:cs typeface="Arial" charset="0"/>
              </a:defRPr>
            </a:lvl3pPr>
            <a:lvl4pPr marL="1230313" defTabSz="820738">
              <a:defRPr>
                <a:solidFill>
                  <a:schemeClr val="tx1"/>
                </a:solidFill>
                <a:latin typeface="Arial" charset="0"/>
                <a:cs typeface="Arial" charset="0"/>
              </a:defRPr>
            </a:lvl4pPr>
            <a:lvl5pPr marL="1641475" defTabSz="820738">
              <a:defRPr>
                <a:solidFill>
                  <a:schemeClr val="tx1"/>
                </a:solidFill>
                <a:latin typeface="Arial" charset="0"/>
                <a:cs typeface="Arial" charset="0"/>
              </a:defRPr>
            </a:lvl5pPr>
            <a:lvl6pPr marL="2098675" defTabSz="820738" fontAlgn="base">
              <a:spcBef>
                <a:spcPct val="0"/>
              </a:spcBef>
              <a:spcAft>
                <a:spcPct val="0"/>
              </a:spcAft>
              <a:defRPr>
                <a:solidFill>
                  <a:schemeClr val="tx1"/>
                </a:solidFill>
                <a:latin typeface="Arial" charset="0"/>
                <a:cs typeface="Arial" charset="0"/>
              </a:defRPr>
            </a:lvl6pPr>
            <a:lvl7pPr marL="2555875" defTabSz="820738" fontAlgn="base">
              <a:spcBef>
                <a:spcPct val="0"/>
              </a:spcBef>
              <a:spcAft>
                <a:spcPct val="0"/>
              </a:spcAft>
              <a:defRPr>
                <a:solidFill>
                  <a:schemeClr val="tx1"/>
                </a:solidFill>
                <a:latin typeface="Arial" charset="0"/>
                <a:cs typeface="Arial" charset="0"/>
              </a:defRPr>
            </a:lvl7pPr>
            <a:lvl8pPr marL="3013075" defTabSz="820738" fontAlgn="base">
              <a:spcBef>
                <a:spcPct val="0"/>
              </a:spcBef>
              <a:spcAft>
                <a:spcPct val="0"/>
              </a:spcAft>
              <a:defRPr>
                <a:solidFill>
                  <a:schemeClr val="tx1"/>
                </a:solidFill>
                <a:latin typeface="Arial" charset="0"/>
                <a:cs typeface="Arial" charset="0"/>
              </a:defRPr>
            </a:lvl8pPr>
            <a:lvl9pPr marL="3470275" defTabSz="820738" fontAlgn="base">
              <a:spcBef>
                <a:spcPct val="0"/>
              </a:spcBef>
              <a:spcAft>
                <a:spcPct val="0"/>
              </a:spcAft>
              <a:defRPr>
                <a:solidFill>
                  <a:schemeClr val="tx1"/>
                </a:solidFill>
                <a:latin typeface="Arial" charset="0"/>
                <a:cs typeface="Arial" charset="0"/>
              </a:defRPr>
            </a:lvl9pPr>
          </a:lstStyle>
          <a:p>
            <a:pPr algn="r" eaLnBrk="0" hangingPunct="0"/>
            <a:r>
              <a:rPr lang="en-US" altLang="en-US" sz="1200" b="1"/>
              <a:t>p. 743</a:t>
            </a:r>
          </a:p>
        </p:txBody>
      </p:sp>
    </p:spTree>
    <p:extLst>
      <p:ext uri="{BB962C8B-B14F-4D97-AF65-F5344CB8AC3E}">
        <p14:creationId xmlns:p14="http://schemas.microsoft.com/office/powerpoint/2010/main" val="390121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r>
              <a:rPr lang="en-US" dirty="0"/>
              <a:t>The Scramble for </a:t>
            </a:r>
            <a:r>
              <a:rPr lang="en-US" dirty="0" err="1"/>
              <a:t>AFrica</a:t>
            </a:r>
            <a:endParaRPr lang="en-US" dirty="0"/>
          </a:p>
        </p:txBody>
      </p:sp>
    </p:spTree>
    <p:extLst>
      <p:ext uri="{BB962C8B-B14F-4D97-AF65-F5344CB8AC3E}">
        <p14:creationId xmlns:p14="http://schemas.microsoft.com/office/powerpoint/2010/main" val="3969514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European Intervention </a:t>
            </a:r>
          </a:p>
        </p:txBody>
      </p:sp>
      <p:sp>
        <p:nvSpPr>
          <p:cNvPr id="6" name="Content Placeholder 5"/>
          <p:cNvSpPr>
            <a:spLocks noGrp="1"/>
          </p:cNvSpPr>
          <p:nvPr>
            <p:ph idx="1"/>
          </p:nvPr>
        </p:nvSpPr>
        <p:spPr/>
        <p:txBody>
          <a:bodyPr/>
          <a:lstStyle/>
          <a:p>
            <a:r>
              <a:rPr lang="en-US" dirty="0"/>
              <a:t>1879: Africans rule more than 90% of Africa</a:t>
            </a:r>
          </a:p>
          <a:p>
            <a:r>
              <a:rPr lang="en-US" dirty="0"/>
              <a:t>1889: European powers control the majority of Africa</a:t>
            </a:r>
          </a:p>
          <a:p>
            <a:r>
              <a:rPr lang="en-US" dirty="0"/>
              <a:t>1914: only Ethiopia and Liberia are free from European control</a:t>
            </a:r>
          </a:p>
        </p:txBody>
      </p:sp>
    </p:spTree>
    <p:extLst>
      <p:ext uri="{BB962C8B-B14F-4D97-AF65-F5344CB8AC3E}">
        <p14:creationId xmlns:p14="http://schemas.microsoft.com/office/powerpoint/2010/main" val="2303537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Suez canal</a:t>
            </a:r>
          </a:p>
        </p:txBody>
      </p:sp>
      <p:sp>
        <p:nvSpPr>
          <p:cNvPr id="3" name="Content Placeholder 2"/>
          <p:cNvSpPr>
            <a:spLocks noGrp="1"/>
          </p:cNvSpPr>
          <p:nvPr>
            <p:ph idx="1"/>
          </p:nvPr>
        </p:nvSpPr>
        <p:spPr/>
        <p:txBody>
          <a:bodyPr>
            <a:normAutofit/>
          </a:bodyPr>
          <a:lstStyle/>
          <a:p>
            <a:r>
              <a:rPr lang="en-US" dirty="0"/>
              <a:t>1869: Ismail, khedive of Egypt</a:t>
            </a:r>
          </a:p>
          <a:p>
            <a:pPr lvl="1"/>
            <a:r>
              <a:rPr lang="en-US" dirty="0"/>
              <a:t>Invites world dignitaries to the opening of the canal</a:t>
            </a:r>
          </a:p>
          <a:p>
            <a:pPr lvl="1"/>
            <a:r>
              <a:rPr lang="en-US" dirty="0"/>
              <a:t>Wanted to emphasize equality and harmony of world powers</a:t>
            </a:r>
          </a:p>
          <a:p>
            <a:r>
              <a:rPr lang="en-US" dirty="0"/>
              <a:t>Stimulated shipping and ship building</a:t>
            </a:r>
          </a:p>
        </p:txBody>
      </p:sp>
    </p:spTree>
    <p:extLst>
      <p:ext uri="{BB962C8B-B14F-4D97-AF65-F5344CB8AC3E}">
        <p14:creationId xmlns:p14="http://schemas.microsoft.com/office/powerpoint/2010/main" val="5597543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196</TotalTime>
  <Words>1187</Words>
  <Application>Microsoft Macintosh PowerPoint</Application>
  <PresentationFormat>On-screen Show (4:3)</PresentationFormat>
  <Paragraphs>193</Paragraphs>
  <Slides>31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Franklin Gothic Book</vt:lpstr>
      <vt:lpstr>Franklin Gothic Medium</vt:lpstr>
      <vt:lpstr>Wingdings 2</vt:lpstr>
      <vt:lpstr>Trek</vt:lpstr>
      <vt:lpstr>The New Imperialism</vt:lpstr>
      <vt:lpstr>New imperialism</vt:lpstr>
      <vt:lpstr>Motives</vt:lpstr>
      <vt:lpstr>Imperialist TOols</vt:lpstr>
      <vt:lpstr>PowerPoint Presentation</vt:lpstr>
      <vt:lpstr>PowerPoint Presentation</vt:lpstr>
      <vt:lpstr>The Scramble for AFrica</vt:lpstr>
      <vt:lpstr>European Intervention </vt:lpstr>
      <vt:lpstr>Suez canal</vt:lpstr>
      <vt:lpstr>PowerPoint Presentation</vt:lpstr>
      <vt:lpstr>PowerPoint Presentation</vt:lpstr>
      <vt:lpstr>Egypt</vt:lpstr>
      <vt:lpstr>Congo Basin</vt:lpstr>
      <vt:lpstr>PowerPoint Presentation</vt:lpstr>
      <vt:lpstr>Berlin Conference</vt:lpstr>
      <vt:lpstr>PowerPoint Presentation</vt:lpstr>
      <vt:lpstr>Trade</vt:lpstr>
      <vt:lpstr>DIAMONDS</vt:lpstr>
      <vt:lpstr>PowerPoint Presentation</vt:lpstr>
      <vt:lpstr>PowerPoint Presentation</vt:lpstr>
      <vt:lpstr>PowerPoint Presentation</vt:lpstr>
      <vt:lpstr>Response</vt:lpstr>
      <vt:lpstr>Land and Labor</vt:lpstr>
      <vt:lpstr>Asia and the Pacific</vt:lpstr>
      <vt:lpstr>PowerPoint Presentation</vt:lpstr>
      <vt:lpstr>Central Asia and Russia</vt:lpstr>
      <vt:lpstr>SE Asian Agriculture</vt:lpstr>
      <vt:lpstr>US Imperialism</vt:lpstr>
      <vt:lpstr>PowerPoint Presentation</vt:lpstr>
      <vt:lpstr>Spanish American War</vt:lpstr>
      <vt:lpstr>Global Economy and ENVIRONMENT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Tripp, Caitlin</cp:lastModifiedBy>
  <cp:revision>18</cp:revision>
  <dcterms:created xsi:type="dcterms:W3CDTF">2015-03-29T17:42:33Z</dcterms:created>
  <dcterms:modified xsi:type="dcterms:W3CDTF">2019-07-03T20:23:47Z</dcterms:modified>
</cp:coreProperties>
</file>