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05"/>
  </p:normalViewPr>
  <p:slideViewPr>
    <p:cSldViewPr snapToGrid="0" snapToObjects="1">
      <p:cViewPr varScale="1">
        <p:scale>
          <a:sx n="58" d="100"/>
          <a:sy n="58" d="100"/>
        </p:scale>
        <p:origin x="226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–Johnny Appleseed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1573807" y="1421425"/>
            <a:ext cx="9855201" cy="514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75450" y="1408083"/>
            <a:ext cx="4673600" cy="6972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396540" y="812918"/>
            <a:ext cx="4660901" cy="298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396540" y="4038718"/>
            <a:ext cx="4660901" cy="4864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25500"/>
            <a:ext cx="6197600" cy="808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37299" y="9296400"/>
            <a:ext cx="323479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Africa in the Early Colonial Period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3455"/>
            </a:lvl1pPr>
          </a:lstStyle>
          <a:p>
            <a:r>
              <a:t>What happens when you take the strongest members of an entire continent away?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271859" y="634999"/>
            <a:ext cx="12360375" cy="122291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5976"/>
            </a:lvl1pPr>
          </a:lstStyle>
          <a:p>
            <a:r>
              <a:rPr dirty="0"/>
              <a:t>Effects of the Slave Trade on Africa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sz="half" idx="1"/>
          </p:nvPr>
        </p:nvSpPr>
        <p:spPr>
          <a:xfrm>
            <a:off x="444499" y="2096045"/>
            <a:ext cx="5255916" cy="7288710"/>
          </a:xfrm>
          <a:prstGeom prst="rect">
            <a:avLst/>
          </a:prstGeom>
        </p:spPr>
        <p:txBody>
          <a:bodyPr/>
          <a:lstStyle/>
          <a:p>
            <a:pPr marL="305434" indent="-305434" defTabSz="379729">
              <a:spcBef>
                <a:spcPts val="1900"/>
              </a:spcBef>
              <a:buBlip>
                <a:blip r:embed="rId2"/>
              </a:buBlip>
              <a:defRPr sz="2470"/>
            </a:pPr>
            <a:r>
              <a:t>Gender distributions in Ghana and Benin became imbalanced since two-thirds taken were men, leading to the practice of polygyny</a:t>
            </a:r>
          </a:p>
          <a:p>
            <a:pPr marL="305434" indent="-305434" defTabSz="379729">
              <a:spcBef>
                <a:spcPts val="1900"/>
              </a:spcBef>
              <a:buBlip>
                <a:blip r:embed="rId2"/>
              </a:buBlip>
              <a:defRPr sz="2470"/>
            </a:pPr>
            <a:r>
              <a:t>Economically those with firearms became wealthy and led to more fighting between the tribes</a:t>
            </a:r>
          </a:p>
          <a:p>
            <a:pPr marL="305434" indent="-305434" defTabSz="379729">
              <a:spcBef>
                <a:spcPts val="1900"/>
              </a:spcBef>
              <a:buBlip>
                <a:blip r:embed="rId2"/>
              </a:buBlip>
              <a:defRPr sz="2470"/>
            </a:pPr>
            <a:r>
              <a:t>Slowed the development of societies in Africa</a:t>
            </a:r>
          </a:p>
          <a:p>
            <a:pPr marL="305434" indent="-305434" defTabSz="379729">
              <a:spcBef>
                <a:spcPts val="1900"/>
              </a:spcBef>
              <a:buBlip>
                <a:blip r:embed="rId2"/>
              </a:buBlip>
              <a:defRPr sz="2470"/>
            </a:pPr>
            <a:r>
              <a:t>It did, however spur population growth and improve their diet through the Columbian Exchange</a:t>
            </a:r>
          </a:p>
        </p:txBody>
      </p:sp>
      <p:pic>
        <p:nvPicPr>
          <p:cNvPr id="161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33" y="1924050"/>
            <a:ext cx="6102213" cy="397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228" y="5965291"/>
            <a:ext cx="5048662" cy="3742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506015" y="635000"/>
            <a:ext cx="11992770" cy="132278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79044">
              <a:defRPr sz="5904"/>
            </a:lvl1pPr>
          </a:lstStyle>
          <a:p>
            <a:r>
              <a:rPr dirty="0"/>
              <a:t>The End of the Atlantic Slave Trade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half" idx="1"/>
          </p:nvPr>
        </p:nvSpPr>
        <p:spPr>
          <a:xfrm>
            <a:off x="546099" y="1957784"/>
            <a:ext cx="5151092" cy="7565232"/>
          </a:xfrm>
          <a:prstGeom prst="rect">
            <a:avLst/>
          </a:prstGeom>
        </p:spPr>
        <p:txBody>
          <a:bodyPr/>
          <a:lstStyle/>
          <a:p>
            <a:pPr marL="333628" indent="-333628" defTabSz="414781">
              <a:spcBef>
                <a:spcPts val="2100"/>
              </a:spcBef>
              <a:buBlip>
                <a:blip r:embed="rId2"/>
              </a:buBlip>
              <a:defRPr sz="2698"/>
            </a:pPr>
            <a:r>
              <a:t>Over time, the drive for abolition of the slave trade thanks to the Enlightenment philosophers led to the end of the slave trade</a:t>
            </a:r>
          </a:p>
          <a:p>
            <a:pPr marL="333628" indent="-333628" defTabSz="414781">
              <a:spcBef>
                <a:spcPts val="2100"/>
              </a:spcBef>
              <a:buBlip>
                <a:blip r:embed="rId2"/>
              </a:buBlip>
              <a:defRPr sz="2698"/>
            </a:pPr>
            <a:r>
              <a:t>Slave revolts began to be common such as the French colony of Saint Domingue by Toussaint L’Ouventure</a:t>
            </a:r>
          </a:p>
          <a:p>
            <a:pPr marL="333628" indent="-333628" defTabSz="414781">
              <a:spcBef>
                <a:spcPts val="2100"/>
              </a:spcBef>
              <a:buBlip>
                <a:blip r:embed="rId2"/>
              </a:buBlip>
              <a:defRPr sz="2698"/>
            </a:pPr>
            <a:r>
              <a:t>By 1888, slavery in the Americas was abolished, in Haiti and the US by full-scale war</a:t>
            </a:r>
          </a:p>
        </p:txBody>
      </p:sp>
      <p:pic>
        <p:nvPicPr>
          <p:cNvPr id="166" name="pasted-imag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570" y="2087436"/>
            <a:ext cx="4781370" cy="3561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100" y="5930900"/>
            <a:ext cx="7239000" cy="302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Songhay Empire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half" idx="1"/>
          </p:nvPr>
        </p:nvSpPr>
        <p:spPr>
          <a:xfrm>
            <a:off x="939799" y="2471291"/>
            <a:ext cx="4961435" cy="6329809"/>
          </a:xfrm>
          <a:prstGeom prst="rect">
            <a:avLst/>
          </a:prstGeom>
        </p:spPr>
        <p:txBody>
          <a:bodyPr/>
          <a:lstStyle/>
          <a:p>
            <a:pPr marL="319531" indent="-319531" defTabSz="397256">
              <a:spcBef>
                <a:spcPts val="2000"/>
              </a:spcBef>
              <a:buBlip>
                <a:blip r:embed="rId2"/>
              </a:buBlip>
              <a:defRPr sz="2584"/>
            </a:pPr>
            <a:r>
              <a:t>Sunni Ali became the ruler in 1464 and expanded his territory</a:t>
            </a:r>
          </a:p>
          <a:p>
            <a:pPr marL="319531" indent="-319531" defTabSz="397256">
              <a:spcBef>
                <a:spcPts val="2000"/>
              </a:spcBef>
              <a:buBlip>
                <a:blip r:embed="rId2"/>
              </a:buBlip>
              <a:defRPr sz="2584"/>
            </a:pPr>
            <a:r>
              <a:t>Took over Timbuktu and instituted repressive policies against some of the scholars there</a:t>
            </a:r>
          </a:p>
          <a:p>
            <a:pPr marL="319531" indent="-319531" defTabSz="397256">
              <a:spcBef>
                <a:spcPts val="2000"/>
              </a:spcBef>
              <a:buBlip>
                <a:blip r:embed="rId2"/>
              </a:buBlip>
              <a:defRPr sz="2584"/>
            </a:pPr>
            <a:r>
              <a:t>Would be later conquered by Moroccan forces with firearms… unheard of in Sub-Saharan Africa at that time</a:t>
            </a:r>
          </a:p>
        </p:txBody>
      </p:sp>
      <p:pic>
        <p:nvPicPr>
          <p:cNvPr id="124" name="pasted-imag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957" y="2385416"/>
            <a:ext cx="5260393" cy="3304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353" y="6102350"/>
            <a:ext cx="6451601" cy="257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1270000" y="635000"/>
            <a:ext cx="10464800" cy="1400920"/>
          </a:xfrm>
          <a:prstGeom prst="rect">
            <a:avLst/>
          </a:prstGeom>
        </p:spPr>
        <p:txBody>
          <a:bodyPr/>
          <a:lstStyle>
            <a:lvl1pPr defTabSz="537463">
              <a:defRPr sz="6624"/>
            </a:lvl1pPr>
          </a:lstStyle>
          <a:p>
            <a:r>
              <a:rPr dirty="0"/>
              <a:t>Europeans Arrive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sz="half" idx="1"/>
          </p:nvPr>
        </p:nvSpPr>
        <p:spPr>
          <a:xfrm>
            <a:off x="545107" y="1895574"/>
            <a:ext cx="5096372" cy="7337723"/>
          </a:xfrm>
          <a:prstGeom prst="rect">
            <a:avLst/>
          </a:prstGeom>
        </p:spPr>
        <p:txBody>
          <a:bodyPr/>
          <a:lstStyle/>
          <a:p>
            <a:pPr marL="296036" indent="-296036" defTabSz="368045">
              <a:spcBef>
                <a:spcPts val="1800"/>
              </a:spcBef>
              <a:buBlip>
                <a:blip r:embed="rId2"/>
              </a:buBlip>
              <a:defRPr sz="2394"/>
            </a:pPr>
            <a:r>
              <a:t>With cooperation of local rulers, first Portuguese and other European traders set up trading posts along Africa’s coasts, some rulers traded slaves for gunpowder</a:t>
            </a:r>
          </a:p>
          <a:p>
            <a:pPr marL="296036" indent="-296036" defTabSz="368045">
              <a:spcBef>
                <a:spcPts val="1800"/>
              </a:spcBef>
              <a:buBlip>
                <a:blip r:embed="rId2"/>
              </a:buBlip>
              <a:defRPr sz="2394"/>
            </a:pPr>
            <a:r>
              <a:t>In Central Africa, Portuguese explorers, traders, and missionaries visited Kongo and Benin kingdoms</a:t>
            </a:r>
          </a:p>
          <a:p>
            <a:pPr marL="296036" indent="-296036" defTabSz="368045">
              <a:spcBef>
                <a:spcPts val="1800"/>
              </a:spcBef>
              <a:buBlip>
                <a:blip r:embed="rId2"/>
              </a:buBlip>
              <a:defRPr sz="2394"/>
            </a:pPr>
            <a:r>
              <a:t>Finally Vasco da Gama invaded Swahili city-states like Kilwa and took over trade throwing the region into devastating decline</a:t>
            </a:r>
          </a:p>
        </p:txBody>
      </p:sp>
      <p:pic>
        <p:nvPicPr>
          <p:cNvPr id="129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726" y="1707802"/>
            <a:ext cx="7598878" cy="3864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099" y="5049523"/>
            <a:ext cx="6690658" cy="4265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6768"/>
            </a:lvl1pPr>
          </a:lstStyle>
          <a:p>
            <a:r>
              <a:t>Developments in Literature</a:t>
            </a:r>
          </a:p>
        </p:txBody>
      </p:sp>
      <p:graphicFrame>
        <p:nvGraphicFramePr>
          <p:cNvPr id="133" name="Table 133"/>
          <p:cNvGraphicFramePr/>
          <p:nvPr/>
        </p:nvGraphicFramePr>
        <p:xfrm>
          <a:off x="622300" y="2825750"/>
          <a:ext cx="11760199" cy="6636442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294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5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4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6067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/>
                        <a:t>Works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/>
                        <a:t>Country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/>
                        <a:t>Dates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/>
                        <a:t>Significance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733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/>
                        <a:t>Collected works of Wiliam Shakespeare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/>
                        <a:t>England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/>
                        <a:t>1564-1616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/>
                        <a:t>Set the precedent for European style in prose, poetry, and drama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783">
                <a:tc>
                  <a:txBody>
                    <a:bodyPr/>
                    <a:lstStyle/>
                    <a:p>
                      <a:pPr>
                        <a:defRPr sz="2300">
                          <a:solidFill>
                            <a:srgbClr val="000000"/>
                          </a:solidFill>
                        </a:defRPr>
                      </a:pPr>
                      <a:r>
                        <a:t>Don Quixote by Cervantes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/>
                        <a:t>Spain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/>
                        <a:t>1547-1616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/>
                        <a:t>Was the first great novel in European Literature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72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/>
                        <a:t>Epic of Sundiata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/>
                        <a:t>Mali Empire in West Africa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/>
                        <a:t>1210-1260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t>Spread the story orally of the founder of the Mali Empire for generations before being written down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0464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/>
                        <a:t>Journey to the West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/>
                        <a:t>China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/>
                        <a:t>1592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/>
                        <a:t>Used Buddhist, Taoist, and Confucian symbolism in the format of a novel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066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/>
                        <a:t>Kabuki Theater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/>
                        <a:t>Japan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/>
                        <a:t>17th Century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/>
                        <a:t>Dramatized love stories, conflicts, and other aspects of Japanese culture in a highly stylized and flashy form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280689" y="635000"/>
            <a:ext cx="12443422" cy="2108200"/>
          </a:xfrm>
          <a:prstGeom prst="rect">
            <a:avLst/>
          </a:prstGeom>
        </p:spPr>
        <p:txBody>
          <a:bodyPr/>
          <a:lstStyle>
            <a:lvl1pPr defTabSz="479044">
              <a:defRPr sz="5904"/>
            </a:lvl1pPr>
          </a:lstStyle>
          <a:p>
            <a:r>
              <a:t>Africans and the Atlantic Slave Trade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half" idx="1"/>
          </p:nvPr>
        </p:nvSpPr>
        <p:spPr>
          <a:xfrm>
            <a:off x="711199" y="1955800"/>
            <a:ext cx="4851451" cy="7202240"/>
          </a:xfrm>
          <a:prstGeom prst="rect">
            <a:avLst/>
          </a:prstGeom>
        </p:spPr>
        <p:txBody>
          <a:bodyPr/>
          <a:lstStyle/>
          <a:p>
            <a:pPr marL="347726" indent="-347726" defTabSz="432308">
              <a:spcBef>
                <a:spcPts val="2200"/>
              </a:spcBef>
              <a:buBlip>
                <a:blip r:embed="rId2"/>
              </a:buBlip>
              <a:defRPr sz="2812"/>
            </a:pPr>
            <a:r>
              <a:t>Slavery was around before the Europeans, just ask the Muslim traders in the north and on the Indian Ocean, but why Africa?</a:t>
            </a:r>
          </a:p>
          <a:p>
            <a:pPr marL="347726" indent="-347726" defTabSz="432308">
              <a:spcBef>
                <a:spcPts val="2200"/>
              </a:spcBef>
              <a:buBlip>
                <a:blip r:embed="rId2"/>
              </a:buBlip>
              <a:defRPr sz="2812"/>
            </a:pPr>
            <a:r>
              <a:t>Native Americans kept dying and Europeans didn’t want to work the fields, so Africans fit the bill</a:t>
            </a:r>
          </a:p>
          <a:p>
            <a:pPr marL="347726" indent="-347726" defTabSz="432308">
              <a:spcBef>
                <a:spcPts val="2200"/>
              </a:spcBef>
              <a:buBlip>
                <a:blip r:embed="rId2"/>
              </a:buBlip>
              <a:defRPr sz="2812"/>
            </a:pPr>
            <a:r>
              <a:t>Also, slave labor was for life unlike indentured servants</a:t>
            </a:r>
          </a:p>
        </p:txBody>
      </p:sp>
      <p:pic>
        <p:nvPicPr>
          <p:cNvPr id="137" name="pasted-imag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231" y="1986108"/>
            <a:ext cx="4664019" cy="3881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asted-image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281" y="5885373"/>
            <a:ext cx="5073319" cy="34491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Triangular Trade</a:t>
            </a:r>
          </a:p>
        </p:txBody>
      </p:sp>
      <p:pic>
        <p:nvPicPr>
          <p:cNvPr id="141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541" y="2705774"/>
            <a:ext cx="8629718" cy="6069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5755084" y="635000"/>
            <a:ext cx="6906816" cy="2108200"/>
          </a:xfrm>
          <a:prstGeom prst="rect">
            <a:avLst/>
          </a:prstGeom>
        </p:spPr>
        <p:txBody>
          <a:bodyPr/>
          <a:lstStyle>
            <a:lvl1pPr defTabSz="385572">
              <a:defRPr sz="4752"/>
            </a:lvl1pPr>
          </a:lstStyle>
          <a:p>
            <a:r>
              <a:t>Capture and Shipment of Slaves to the Americas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sz="half" idx="1"/>
          </p:nvPr>
        </p:nvSpPr>
        <p:spPr>
          <a:xfrm>
            <a:off x="6094759" y="2458690"/>
            <a:ext cx="6227466" cy="6986588"/>
          </a:xfrm>
          <a:prstGeom prst="rect">
            <a:avLst/>
          </a:prstGeom>
        </p:spPr>
        <p:txBody>
          <a:bodyPr/>
          <a:lstStyle/>
          <a:p>
            <a:pPr marL="347726" indent="-347726" defTabSz="432308">
              <a:spcBef>
                <a:spcPts val="2200"/>
              </a:spcBef>
              <a:buBlip>
                <a:blip r:embed="rId2"/>
              </a:buBlip>
              <a:defRPr sz="2812"/>
            </a:pPr>
            <a:r>
              <a:t>African leaders along the coast invaded neighboring societies to take slaves to the coast</a:t>
            </a:r>
          </a:p>
          <a:p>
            <a:pPr marL="347726" indent="-347726" defTabSz="432308">
              <a:spcBef>
                <a:spcPts val="2200"/>
              </a:spcBef>
              <a:buBlip>
                <a:blip r:embed="rId2"/>
              </a:buBlip>
              <a:defRPr sz="2812"/>
            </a:pPr>
            <a:r>
              <a:t>Transferred to holding pens in West Africa known as barraoons, or Slave Castles such as the “House of Slave” on Goree Island</a:t>
            </a:r>
          </a:p>
          <a:p>
            <a:pPr marL="347726" indent="-347726" defTabSz="432308">
              <a:spcBef>
                <a:spcPts val="2200"/>
              </a:spcBef>
              <a:buBlip>
                <a:blip r:embed="rId2"/>
              </a:buBlip>
              <a:defRPr sz="2812"/>
            </a:pPr>
            <a:r>
              <a:t>From there they took them across the Middle Passage on slave ships where 25% of all slaves died on the trip, and slave ships planned for this</a:t>
            </a:r>
          </a:p>
        </p:txBody>
      </p:sp>
      <p:pic>
        <p:nvPicPr>
          <p:cNvPr id="145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43" y="-150237"/>
            <a:ext cx="5383857" cy="4042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asted-image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07" y="3859358"/>
            <a:ext cx="5540930" cy="1748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asted-image.tif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4" y="5625881"/>
            <a:ext cx="5466015" cy="399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593526" y="634999"/>
            <a:ext cx="11817749" cy="1414117"/>
          </a:xfrm>
          <a:prstGeom prst="rect">
            <a:avLst/>
          </a:prstGeom>
        </p:spPr>
        <p:txBody>
          <a:bodyPr/>
          <a:lstStyle>
            <a:lvl1pPr defTabSz="508254">
              <a:defRPr sz="6264"/>
            </a:lvl1pPr>
          </a:lstStyle>
          <a:p>
            <a:r>
              <a:t>African Presence in the Americas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sz="half" idx="1"/>
          </p:nvPr>
        </p:nvSpPr>
        <p:spPr>
          <a:xfrm>
            <a:off x="448319" y="1833314"/>
            <a:ext cx="4902747" cy="7341643"/>
          </a:xfrm>
          <a:prstGeom prst="rect">
            <a:avLst/>
          </a:prstGeom>
        </p:spPr>
        <p:txBody>
          <a:bodyPr/>
          <a:lstStyle/>
          <a:p>
            <a:pPr marL="319531" indent="-319531" defTabSz="397256">
              <a:spcBef>
                <a:spcPts val="2000"/>
              </a:spcBef>
              <a:buBlip>
                <a:blip r:embed="rId2"/>
              </a:buBlip>
              <a:defRPr sz="2584"/>
            </a:pPr>
            <a:r>
              <a:t>With few exceptions Africans were not able to transplant their languages to the Americas</a:t>
            </a:r>
          </a:p>
          <a:p>
            <a:pPr marL="319531" indent="-319531" defTabSz="397256">
              <a:spcBef>
                <a:spcPts val="2000"/>
              </a:spcBef>
              <a:buBlip>
                <a:blip r:embed="rId2"/>
              </a:buBlip>
              <a:defRPr sz="2584"/>
            </a:pPr>
            <a:r>
              <a:t>Most lost their languages after a generation since Europeans refused to speak it</a:t>
            </a:r>
          </a:p>
          <a:p>
            <a:pPr marL="319531" indent="-319531" defTabSz="397256">
              <a:spcBef>
                <a:spcPts val="2000"/>
              </a:spcBef>
              <a:buBlip>
                <a:blip r:embed="rId2"/>
              </a:buBlip>
              <a:defRPr sz="2584"/>
            </a:pPr>
            <a:r>
              <a:t>As discussed in a earlier chapter, religious syncretism, happened between the different African religions, and Christianity</a:t>
            </a:r>
          </a:p>
        </p:txBody>
      </p:sp>
      <p:pic>
        <p:nvPicPr>
          <p:cNvPr id="151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850" y="1758950"/>
            <a:ext cx="4711700" cy="288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asted-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0" y="4819650"/>
            <a:ext cx="3810000" cy="4584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324693" y="635000"/>
            <a:ext cx="12115850" cy="1649264"/>
          </a:xfrm>
          <a:prstGeom prst="rect">
            <a:avLst/>
          </a:prstGeom>
        </p:spPr>
        <p:txBody>
          <a:bodyPr/>
          <a:lstStyle>
            <a:lvl1pPr defTabSz="432308">
              <a:defRPr sz="5328"/>
            </a:lvl1pPr>
          </a:lstStyle>
          <a:p>
            <a:r>
              <a:t>African Music and Food in the Americas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half" idx="1"/>
          </p:nvPr>
        </p:nvSpPr>
        <p:spPr>
          <a:xfrm>
            <a:off x="6019800" y="1955800"/>
            <a:ext cx="6306642" cy="7250014"/>
          </a:xfrm>
          <a:prstGeom prst="rect">
            <a:avLst/>
          </a:prstGeom>
        </p:spPr>
        <p:txBody>
          <a:bodyPr/>
          <a:lstStyle/>
          <a:p>
            <a:pPr marL="371221" indent="-371221" defTabSz="461518">
              <a:spcBef>
                <a:spcPts val="2300"/>
              </a:spcBef>
              <a:buBlip>
                <a:blip r:embed="rId2"/>
              </a:buBlip>
              <a:defRPr sz="3002"/>
            </a:pPr>
            <a:r>
              <a:t>Jazz, gospel, blues rock-n-roll, hip-hop, samba, reggae, and country music are all influenced by African music</a:t>
            </a:r>
          </a:p>
          <a:p>
            <a:pPr marL="371221" indent="-371221" defTabSz="461518">
              <a:spcBef>
                <a:spcPts val="2300"/>
              </a:spcBef>
              <a:buBlip>
                <a:blip r:embed="rId2"/>
              </a:buBlip>
              <a:defRPr sz="3002"/>
            </a:pPr>
            <a:r>
              <a:t>Blended Christian music with their own religious songs to sing to get through the day</a:t>
            </a:r>
          </a:p>
          <a:p>
            <a:pPr marL="371221" indent="-371221" defTabSz="461518">
              <a:spcBef>
                <a:spcPts val="2300"/>
              </a:spcBef>
              <a:buBlip>
                <a:blip r:embed="rId2"/>
              </a:buBlip>
              <a:defRPr sz="3002"/>
            </a:pPr>
            <a:r>
              <a:t>Brought rice and okra to the Americas, and the dish known as Gumbo, popular in the southern US traces it’s roots to Africa</a:t>
            </a:r>
          </a:p>
        </p:txBody>
      </p:sp>
      <p:pic>
        <p:nvPicPr>
          <p:cNvPr id="15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78" y="1695450"/>
            <a:ext cx="2628901" cy="367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57" y="5514492"/>
            <a:ext cx="5296543" cy="3972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Macintosh PowerPoint</Application>
  <PresentationFormat>Custom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Helvetica Neue</vt:lpstr>
      <vt:lpstr>Papyrus</vt:lpstr>
      <vt:lpstr>Parchment</vt:lpstr>
      <vt:lpstr>Africa in the Early Colonial Period</vt:lpstr>
      <vt:lpstr>Songhay Empire</vt:lpstr>
      <vt:lpstr>Europeans Arrive</vt:lpstr>
      <vt:lpstr>Developments in Literature</vt:lpstr>
      <vt:lpstr>Africans and the Atlantic Slave Trade</vt:lpstr>
      <vt:lpstr>Triangular Trade</vt:lpstr>
      <vt:lpstr>Capture and Shipment of Slaves to the Americas</vt:lpstr>
      <vt:lpstr>African Presence in the Americas</vt:lpstr>
      <vt:lpstr>African Music and Food in the Americas</vt:lpstr>
      <vt:lpstr>Effects of the Slave Trade on Africa</vt:lpstr>
      <vt:lpstr>The End of the Atlantic Slave Trade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 in the Early Colonial Period</dc:title>
  <cp:lastModifiedBy>Tripp, Caitlin</cp:lastModifiedBy>
  <cp:revision>2</cp:revision>
  <dcterms:modified xsi:type="dcterms:W3CDTF">2019-07-02T18:42:20Z</dcterms:modified>
</cp:coreProperties>
</file>