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56"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5138"/>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 name="Shape 4"/>
          <p:cNvSpPr txBox="1">
            <a:spLocks noGrp="1"/>
          </p:cNvSpPr>
          <p:nvPr>
            <p:ph type="dt" idx="10"/>
          </p:nvPr>
        </p:nvSpPr>
        <p:spPr>
          <a:xfrm>
            <a:off x="3972560" y="0"/>
            <a:ext cx="3037840" cy="465138"/>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6" name="Shape 6"/>
          <p:cNvSpPr txBox="1">
            <a:spLocks noGrp="1"/>
          </p:cNvSpPr>
          <p:nvPr>
            <p:ph type="body" idx="1"/>
          </p:nvPr>
        </p:nvSpPr>
        <p:spPr>
          <a:xfrm>
            <a:off x="934720" y="4416426"/>
            <a:ext cx="5140960" cy="4183063"/>
          </a:xfrm>
          <a:prstGeom prst="rect">
            <a:avLst/>
          </a:prstGeom>
          <a:noFill/>
          <a:ln>
            <a:noFill/>
          </a:ln>
        </p:spPr>
        <p:txBody>
          <a:bodyPr wrap="square" lIns="91425" tIns="91425" rIns="91425" bIns="91425" anchor="t" anchorCtr="0"/>
          <a:lstStyle>
            <a:lvl1pPr marL="0" marR="0" lvl="0" indent="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31264"/>
            <a:ext cx="3037840" cy="465137"/>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 name="Shape 8"/>
          <p:cNvSpPr txBox="1">
            <a:spLocks noGrp="1"/>
          </p:cNvSpPr>
          <p:nvPr>
            <p:ph type="sldNum" idx="12"/>
          </p:nvPr>
        </p:nvSpPr>
        <p:spPr>
          <a:xfrm>
            <a:off x="3972560" y="8831264"/>
            <a:ext cx="3037840" cy="465137"/>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2745824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86" name="Shape 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63" name="Shape 16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73" name="Shape 1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82" name="Shape 1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89" name="Shape 1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sldNum" idx="12"/>
          </p:nvPr>
        </p:nvSpPr>
        <p:spPr>
          <a:xfrm>
            <a:off x="3972560" y="8831264"/>
            <a:ext cx="3037840" cy="465137"/>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14</a:t>
            </a:fld>
            <a:endParaRPr lang="en-US" sz="1200" b="0" i="0" u="none" strike="noStrike" cap="none">
              <a:solidFill>
                <a:schemeClr val="dk1"/>
              </a:solidFill>
              <a:latin typeface="Times New Roman"/>
              <a:ea typeface="Times New Roman"/>
              <a:cs typeface="Times New Roman"/>
              <a:sym typeface="Times New Roman"/>
            </a:endParaRPr>
          </a:p>
        </p:txBody>
      </p:sp>
      <p:sp>
        <p:nvSpPr>
          <p:cNvPr id="195" name="Shape 1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96" name="Shape 196"/>
          <p:cNvSpPr txBox="1">
            <a:spLocks noGrp="1"/>
          </p:cNvSpPr>
          <p:nvPr>
            <p:ph type="body" idx="1"/>
          </p:nvPr>
        </p:nvSpPr>
        <p:spPr>
          <a:xfrm>
            <a:off x="934720" y="4416426"/>
            <a:ext cx="514096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dk1"/>
                </a:solidFill>
                <a:latin typeface="Times New Roman"/>
                <a:ea typeface="Times New Roman"/>
                <a:cs typeface="Times New Roman"/>
                <a:sym typeface="Times New Roman"/>
              </a:rPr>
              <a:t>Thomas Newcomen was a famous engineer from Dartmouth. He built a steam engine to pump water from the Cornish tin mines. His engines were also used in the 18th century to increase the supply of drinking water. </a:t>
            </a:r>
          </a:p>
          <a:p>
            <a:pPr marL="0" marR="0" lvl="0" indent="0" algn="l" rtl="0">
              <a:spcBef>
                <a:spcPts val="36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06" name="Shape 2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212" name="Shape 212"/>
          <p:cNvSpPr txBox="1">
            <a:spLocks noGrp="1"/>
          </p:cNvSpPr>
          <p:nvPr>
            <p:ph type="body" idx="1"/>
          </p:nvPr>
        </p:nvSpPr>
        <p:spPr>
          <a:xfrm>
            <a:off x="934720" y="4416426"/>
            <a:ext cx="514096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
        <p:nvSpPr>
          <p:cNvPr id="213" name="Shape 213"/>
          <p:cNvSpPr txBox="1">
            <a:spLocks noGrp="1"/>
          </p:cNvSpPr>
          <p:nvPr>
            <p:ph type="sldNum" idx="12"/>
          </p:nvPr>
        </p:nvSpPr>
        <p:spPr>
          <a:xfrm>
            <a:off x="3972560" y="8831264"/>
            <a:ext cx="3037840" cy="465137"/>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16</a:t>
            </a:fld>
            <a:endParaRPr lang="en-US"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20" name="Shape 22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26" name="Shape 2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32" name="Shape 2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91" name="Shape 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40" name="Shape 24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47" name="Shape 24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sldNum" idx="12"/>
          </p:nvPr>
        </p:nvSpPr>
        <p:spPr>
          <a:xfrm>
            <a:off x="3972560" y="8831264"/>
            <a:ext cx="3037840" cy="465137"/>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22</a:t>
            </a:fld>
            <a:endParaRPr lang="en-US" sz="1200" b="0" i="0" u="none" strike="noStrike" cap="none">
              <a:solidFill>
                <a:schemeClr val="dk1"/>
              </a:solidFill>
              <a:latin typeface="Times New Roman"/>
              <a:ea typeface="Times New Roman"/>
              <a:cs typeface="Times New Roman"/>
              <a:sym typeface="Times New Roman"/>
            </a:endParaRPr>
          </a:p>
        </p:txBody>
      </p:sp>
      <p:sp>
        <p:nvSpPr>
          <p:cNvPr id="255" name="Shape 2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256" name="Shape 256"/>
          <p:cNvSpPr txBox="1">
            <a:spLocks noGrp="1"/>
          </p:cNvSpPr>
          <p:nvPr>
            <p:ph type="body" idx="1"/>
          </p:nvPr>
        </p:nvSpPr>
        <p:spPr>
          <a:xfrm>
            <a:off x="934720" y="4416426"/>
            <a:ext cx="514096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Visually this version of the table can be presented as follows. In this version the percentage of total European railways belonging to each country in particular years is shown. Great Britain, a small island, had well over 60 percent of railroads in Europe in 1840, but a much smaller percentage, even though its absolute amount of track increased tenfold, by 1900.</a:t>
            </a:r>
          </a:p>
          <a:p>
            <a:pPr marL="0" marR="0" lvl="0" indent="0" algn="l" rtl="0">
              <a:spcBef>
                <a:spcPts val="36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62" name="Shape 2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70" name="Shape 2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78" name="Shape 2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86" name="Shape 2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91" name="Shape 2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05" name="Shape 1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13" name="Shape 113"/>
          <p:cNvSpPr txBox="1">
            <a:spLocks noGrp="1"/>
          </p:cNvSpPr>
          <p:nvPr>
            <p:ph type="body" idx="1"/>
          </p:nvPr>
        </p:nvSpPr>
        <p:spPr>
          <a:xfrm>
            <a:off x="934720" y="4416426"/>
            <a:ext cx="5140960" cy="418306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
        <p:nvSpPr>
          <p:cNvPr id="114" name="Shape 114"/>
          <p:cNvSpPr txBox="1">
            <a:spLocks noGrp="1"/>
          </p:cNvSpPr>
          <p:nvPr>
            <p:ph type="sldNum" idx="12"/>
          </p:nvPr>
        </p:nvSpPr>
        <p:spPr>
          <a:xfrm>
            <a:off x="3972560" y="8831264"/>
            <a:ext cx="3037840" cy="465137"/>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lang="en-US"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21" name="Shape 1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28" name="Shape 1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40" name="Shape 14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46" name="Shape 1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934720" y="4416426"/>
            <a:ext cx="5140960" cy="4183063"/>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55" name="Shape 1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L="457200" marR="0" lvl="1" indent="0" algn="ctr"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ctr"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8" name="Shape 18"/>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9" name="Shape 19"/>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0" name="Shape 20"/>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4" name="Shape 74"/>
          <p:cNvSpPr txBox="1">
            <a:spLocks noGrp="1"/>
          </p:cNvSpPr>
          <p:nvPr>
            <p:ph type="body" idx="1"/>
          </p:nvPr>
        </p:nvSpPr>
        <p:spPr>
          <a:xfrm rot="5400000">
            <a:off x="2514600" y="152400"/>
            <a:ext cx="4114800" cy="77724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5" name="Shape 75"/>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6" name="Shape 76"/>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7" name="Shape 77"/>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43450" y="2381250"/>
            <a:ext cx="5486400" cy="19431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0" name="Shape 80"/>
          <p:cNvSpPr txBox="1">
            <a:spLocks noGrp="1"/>
          </p:cNvSpPr>
          <p:nvPr>
            <p:ph type="body" idx="1"/>
          </p:nvPr>
        </p:nvSpPr>
        <p:spPr>
          <a:xfrm rot="5400000">
            <a:off x="781050" y="514350"/>
            <a:ext cx="5486400" cy="56769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1" name="Shape 81"/>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2" name="Shape 82"/>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3" name="Shape 83"/>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3" name="Shape 23"/>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4" name="Shape 24"/>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5" name="Shape 25"/>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6"/>
        <p:cNvGrpSpPr/>
        <p:nvPr/>
      </p:nvGrpSpPr>
      <p:grpSpPr>
        <a:xfrm>
          <a:off x="0" y="0"/>
          <a:ext cx="0" cy="0"/>
          <a:chOff x="0" y="0"/>
          <a:chExt cx="0" cy="0"/>
        </a:xfrm>
      </p:grpSpPr>
      <p:sp>
        <p:nvSpPr>
          <p:cNvPr id="27" name="Shape 27"/>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8" name="Shape 28"/>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9" name="Shape 29"/>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2" name="Shape 32"/>
          <p:cNvSpPr txBox="1">
            <a:spLocks noGrp="1"/>
          </p:cNvSpPr>
          <p:nvPr>
            <p:ph type="body" idx="1"/>
          </p:nvPr>
        </p:nvSpPr>
        <p:spPr>
          <a:xfrm>
            <a:off x="685800" y="1981200"/>
            <a:ext cx="7772400"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3" name="Shape 33"/>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4" name="Shape 34"/>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5" name="Shape 35"/>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8" name="Shape 38"/>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dk1"/>
              </a:buClr>
              <a:buSzPts val="3200"/>
              <a:buFont typeface="Times New Roman"/>
              <a:buNone/>
              <a:defRPr sz="2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360"/>
              </a:spcBef>
              <a:spcAft>
                <a:spcPts val="0"/>
              </a:spcAft>
              <a:buClr>
                <a:schemeClr val="dk1"/>
              </a:buClr>
              <a:buSzPts val="2800"/>
              <a:buFont typeface="Times New Roman"/>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320"/>
              </a:spcBef>
              <a:spcAft>
                <a:spcPts val="0"/>
              </a:spcAft>
              <a:buClr>
                <a:schemeClr val="dk1"/>
              </a:buClr>
              <a:buSzPts val="2400"/>
              <a:buFont typeface="Times New Roman"/>
              <a:buNone/>
              <a:defRPr sz="16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280"/>
              </a:spcBef>
              <a:spcAft>
                <a:spcPts val="0"/>
              </a:spcAft>
              <a:buClr>
                <a:schemeClr val="dk1"/>
              </a:buClr>
              <a:buSzPts val="2000"/>
              <a:buFont typeface="Times New Roman"/>
              <a:buNone/>
              <a:defRPr sz="1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280"/>
              </a:spcBef>
              <a:spcAft>
                <a:spcPts val="0"/>
              </a:spcAft>
              <a:buClr>
                <a:schemeClr val="dk1"/>
              </a:buClr>
              <a:buSzPts val="2000"/>
              <a:buFont typeface="Times New Roman"/>
              <a:buNone/>
              <a:defRPr sz="1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280"/>
              </a:spcBef>
              <a:spcAft>
                <a:spcPts val="0"/>
              </a:spcAft>
              <a:buClr>
                <a:schemeClr val="dk1"/>
              </a:buClr>
              <a:buSzPts val="2000"/>
              <a:buFont typeface="Times New Roman"/>
              <a:buNone/>
              <a:defRPr sz="1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280"/>
              </a:spcBef>
              <a:spcAft>
                <a:spcPts val="0"/>
              </a:spcAft>
              <a:buClr>
                <a:schemeClr val="dk1"/>
              </a:buClr>
              <a:buSzPts val="2000"/>
              <a:buFont typeface="Times New Roman"/>
              <a:buNone/>
              <a:defRPr sz="1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280"/>
              </a:spcBef>
              <a:spcAft>
                <a:spcPts val="0"/>
              </a:spcAft>
              <a:buClr>
                <a:schemeClr val="dk1"/>
              </a:buClr>
              <a:buSzPts val="2000"/>
              <a:buFont typeface="Times New Roman"/>
              <a:buNone/>
              <a:defRPr sz="1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280"/>
              </a:spcBef>
              <a:spcAft>
                <a:spcPts val="0"/>
              </a:spcAft>
              <a:buClr>
                <a:schemeClr val="dk1"/>
              </a:buClr>
              <a:buSzPts val="20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39" name="Shape 39"/>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0" name="Shape 40"/>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1" name="Shape 41"/>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4" name="Shape 44"/>
          <p:cNvSpPr txBox="1">
            <a:spLocks noGrp="1"/>
          </p:cNvSpPr>
          <p:nvPr>
            <p:ph type="body" idx="1"/>
          </p:nvPr>
        </p:nvSpPr>
        <p:spPr>
          <a:xfrm>
            <a:off x="685800" y="1981200"/>
            <a:ext cx="3810000" cy="4114800"/>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742950" marR="0" lvl="1" indent="-13335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143000" marR="0" lvl="2"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600200" marR="0" lvl="3" indent="-1143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057400" marR="0" lvl="4" indent="-1143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514600" marR="0" lvl="5" indent="-1143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5" name="Shape 45"/>
          <p:cNvSpPr txBox="1">
            <a:spLocks noGrp="1"/>
          </p:cNvSpPr>
          <p:nvPr>
            <p:ph type="body" idx="2"/>
          </p:nvPr>
        </p:nvSpPr>
        <p:spPr>
          <a:xfrm>
            <a:off x="4648200" y="1981200"/>
            <a:ext cx="3810000" cy="4114800"/>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742950" marR="0" lvl="1" indent="-13335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143000" marR="0" lvl="2"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600200" marR="0" lvl="3" indent="-1143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057400" marR="0" lvl="4" indent="-1143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514600" marR="0" lvl="5" indent="-1143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6" name="Shape 46"/>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7" name="Shape 47"/>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8" name="Shape 48"/>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1" name="Shape 51"/>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SzPts val="3200"/>
              <a:buFont typeface="Times New Roman"/>
              <a:buNone/>
              <a:defRPr sz="2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400"/>
              </a:spcBef>
              <a:spcAft>
                <a:spcPts val="0"/>
              </a:spcAft>
              <a:buClr>
                <a:schemeClr val="dk1"/>
              </a:buClr>
              <a:buSzPts val="2800"/>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SzPts val="24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52" name="Shape 52"/>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742950" marR="0" lvl="1" indent="-15875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143000" marR="0" lvl="2" indent="-1143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600200" marR="0" lvl="3" indent="-1270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057400" marR="0" lvl="4" indent="-1270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514600" marR="0" lvl="5" indent="-1270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2971800" marR="0" lvl="6" indent="-1270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429000" marR="0" lvl="7" indent="-1270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3886200" marR="0" lvl="8" indent="-1270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53" name="Shape 53"/>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SzPts val="3200"/>
              <a:buFont typeface="Times New Roman"/>
              <a:buNone/>
              <a:defRPr sz="2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400"/>
              </a:spcBef>
              <a:spcAft>
                <a:spcPts val="0"/>
              </a:spcAft>
              <a:buClr>
                <a:schemeClr val="dk1"/>
              </a:buClr>
              <a:buSzPts val="2800"/>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SzPts val="24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54" name="Shape 54"/>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742950" marR="0" lvl="1" indent="-15875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143000" marR="0" lvl="2" indent="-1143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600200" marR="0" lvl="3" indent="-1270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057400" marR="0" lvl="4" indent="-1270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514600" marR="0" lvl="5" indent="-1270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2971800" marR="0" lvl="6" indent="-1270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429000" marR="0" lvl="7" indent="-1270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3886200" marR="0" lvl="8" indent="-1270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55" name="Shape 55"/>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6" name="Shape 56"/>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7" name="Shape 57"/>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SzPts val="3200"/>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240"/>
              </a:spcBef>
              <a:spcAft>
                <a:spcPts val="0"/>
              </a:spcAft>
              <a:buClr>
                <a:schemeClr val="dk1"/>
              </a:buClr>
              <a:buSzPts val="2800"/>
              <a:buFont typeface="Times New Roman"/>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spcAft>
                <a:spcPts val="0"/>
              </a:spcAft>
              <a:buClr>
                <a:schemeClr val="dk1"/>
              </a:buClr>
              <a:buSzPts val="2400"/>
              <a:buFont typeface="Times New Roman"/>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62" name="Shape 62"/>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3" name="Shape 63"/>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4" name="Shape 64"/>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SzPts val="1400"/>
              <a:buFont typeface="Times New Roman"/>
              <a:buNone/>
              <a:defRPr sz="3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560"/>
              </a:spcBef>
              <a:spcAft>
                <a:spcPts val="0"/>
              </a:spcAft>
              <a:buClr>
                <a:schemeClr val="dk1"/>
              </a:buClr>
              <a:buSzPts val="1400"/>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480"/>
              </a:spcBef>
              <a:spcAft>
                <a:spcPts val="0"/>
              </a:spcAft>
              <a:buClr>
                <a:schemeClr val="dk1"/>
              </a:buClr>
              <a:buSzPts val="1400"/>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400"/>
              </a:spcBef>
              <a:spcAft>
                <a:spcPts val="0"/>
              </a:spcAft>
              <a:buClr>
                <a:schemeClr val="dk1"/>
              </a:buClr>
              <a:buSzPts val="1400"/>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400"/>
              </a:spcBef>
              <a:spcAft>
                <a:spcPts val="0"/>
              </a:spcAft>
              <a:buClr>
                <a:schemeClr val="dk1"/>
              </a:buClr>
              <a:buSzPts val="1400"/>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400"/>
              </a:spcBef>
              <a:spcAft>
                <a:spcPts val="0"/>
              </a:spcAft>
              <a:buClr>
                <a:schemeClr val="dk1"/>
              </a:buClr>
              <a:buSzPts val="1400"/>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400"/>
              </a:spcBef>
              <a:spcAft>
                <a:spcPts val="0"/>
              </a:spcAft>
              <a:buClr>
                <a:schemeClr val="dk1"/>
              </a:buClr>
              <a:buSzPts val="1400"/>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400"/>
              </a:spcBef>
              <a:spcAft>
                <a:spcPts val="0"/>
              </a:spcAft>
              <a:buClr>
                <a:schemeClr val="dk1"/>
              </a:buClr>
              <a:buSzPts val="1400"/>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400"/>
              </a:spcBef>
              <a:spcAft>
                <a:spcPts val="0"/>
              </a:spcAft>
              <a:buClr>
                <a:schemeClr val="dk1"/>
              </a:buClr>
              <a:buSzPts val="14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SzPts val="3200"/>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240"/>
              </a:spcBef>
              <a:spcAft>
                <a:spcPts val="0"/>
              </a:spcAft>
              <a:buClr>
                <a:schemeClr val="dk1"/>
              </a:buClr>
              <a:buSzPts val="2800"/>
              <a:buFont typeface="Times New Roman"/>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spcAft>
                <a:spcPts val="0"/>
              </a:spcAft>
              <a:buClr>
                <a:schemeClr val="dk1"/>
              </a:buClr>
              <a:buSzPts val="2400"/>
              <a:buFont typeface="Times New Roman"/>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69" name="Shape 69"/>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0" name="Shape 70"/>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1" name="Shape 71"/>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6096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685800" y="1981200"/>
            <a:ext cx="7772400"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685800" y="6248400"/>
            <a:ext cx="1905000"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Shape 13"/>
          <p:cNvSpPr txBox="1">
            <a:spLocks noGrp="1"/>
          </p:cNvSpPr>
          <p:nvPr>
            <p:ph type="ftr" idx="11"/>
          </p:nvPr>
        </p:nvSpPr>
        <p:spPr>
          <a:xfrm>
            <a:off x="3124200" y="6248400"/>
            <a:ext cx="2895600" cy="457200"/>
          </a:xfrm>
          <a:prstGeom prst="rect">
            <a:avLst/>
          </a:prstGeom>
          <a:noFill/>
          <a:ln>
            <a:noFill/>
          </a:ln>
        </p:spPr>
        <p:txBody>
          <a:bodyPr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Shape 14"/>
          <p:cNvSpPr txBox="1">
            <a:spLocks noGrp="1"/>
          </p:cNvSpPr>
          <p:nvPr>
            <p:ph type="sldNum" idx="12"/>
          </p:nvPr>
        </p:nvSpPr>
        <p:spPr>
          <a:xfrm>
            <a:off x="6553200" y="6248400"/>
            <a:ext cx="1905000" cy="4572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609600" y="2362200"/>
            <a:ext cx="77724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8000" b="1" i="0" u="none" strike="noStrike" cap="none">
                <a:solidFill>
                  <a:srgbClr val="FFFF00"/>
                </a:solidFill>
                <a:latin typeface="Bookman Old Style"/>
                <a:ea typeface="Bookman Old Style"/>
                <a:cs typeface="Bookman Old Style"/>
                <a:sym typeface="Bookman Old Style"/>
              </a:rPr>
              <a:t>The Industrial Revolution Game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533400"/>
            <a:ext cx="32766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rgbClr val="CC9900"/>
                </a:solidFill>
                <a:latin typeface="Times New Roman"/>
                <a:ea typeface="Times New Roman"/>
                <a:cs typeface="Times New Roman"/>
                <a:sym typeface="Times New Roman"/>
              </a:rPr>
              <a:t>Round 7</a:t>
            </a:r>
          </a:p>
        </p:txBody>
      </p:sp>
      <p:pic>
        <p:nvPicPr>
          <p:cNvPr id="166" name="Shape 166" descr="tenements"/>
          <p:cNvPicPr preferRelativeResize="0"/>
          <p:nvPr/>
        </p:nvPicPr>
        <p:blipFill rotWithShape="1">
          <a:blip r:embed="rId3">
            <a:alphaModFix/>
          </a:blip>
          <a:srcRect/>
          <a:stretch/>
        </p:blipFill>
        <p:spPr>
          <a:xfrm>
            <a:off x="3657600" y="88900"/>
            <a:ext cx="5067300" cy="6769100"/>
          </a:xfrm>
          <a:prstGeom prst="rect">
            <a:avLst/>
          </a:prstGeom>
          <a:noFill/>
          <a:ln>
            <a:noFill/>
          </a:ln>
        </p:spPr>
      </p:pic>
      <p:sp>
        <p:nvSpPr>
          <p:cNvPr id="167" name="Shape 167"/>
          <p:cNvSpPr txBox="1"/>
          <p:nvPr/>
        </p:nvSpPr>
        <p:spPr>
          <a:xfrm>
            <a:off x="457200" y="2667000"/>
            <a:ext cx="2667000" cy="70167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4000" b="1" i="0" u="none" strike="noStrike" cap="none">
                <a:solidFill>
                  <a:schemeClr val="lt1"/>
                </a:solidFill>
                <a:latin typeface="Times New Roman"/>
                <a:ea typeface="Times New Roman"/>
                <a:cs typeface="Times New Roman"/>
                <a:sym typeface="Times New Roman"/>
              </a:rPr>
              <a:t>Tenements</a:t>
            </a:r>
          </a:p>
        </p:txBody>
      </p:sp>
      <p:sp>
        <p:nvSpPr>
          <p:cNvPr id="168" name="Shape 168"/>
          <p:cNvSpPr txBox="1"/>
          <p:nvPr/>
        </p:nvSpPr>
        <p:spPr>
          <a:xfrm>
            <a:off x="384717" y="1581943"/>
            <a:ext cx="3276600" cy="1077913"/>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chemeClr val="dk1"/>
                </a:solidFill>
                <a:latin typeface="Times New Roman"/>
                <a:ea typeface="Times New Roman"/>
                <a:cs typeface="Times New Roman"/>
                <a:sym typeface="Times New Roman"/>
              </a:rPr>
              <a:t>Add 5 tenements.  Label them 1780</a:t>
            </a:r>
          </a:p>
        </p:txBody>
      </p:sp>
      <p:cxnSp>
        <p:nvCxnSpPr>
          <p:cNvPr id="169" name="Shape 169"/>
          <p:cNvCxnSpPr>
            <a:stCxn id="167" idx="3"/>
          </p:cNvCxnSpPr>
          <p:nvPr/>
        </p:nvCxnSpPr>
        <p:spPr>
          <a:xfrm>
            <a:off x="3124200" y="3017838"/>
            <a:ext cx="457200" cy="0"/>
          </a:xfrm>
          <a:prstGeom prst="straightConnector1">
            <a:avLst/>
          </a:prstGeom>
          <a:noFill/>
          <a:ln w="9525" cap="flat" cmpd="sng">
            <a:solidFill>
              <a:srgbClr val="F9F9F9"/>
            </a:solidFill>
            <a:prstDash val="solid"/>
            <a:round/>
            <a:headEnd type="none" w="med" len="med"/>
            <a:tailEnd type="triangle" w="lg" len="lg"/>
          </a:ln>
        </p:spPr>
      </p:cxnSp>
      <p:sp>
        <p:nvSpPr>
          <p:cNvPr id="170" name="Shape 170"/>
          <p:cNvSpPr/>
          <p:nvPr/>
        </p:nvSpPr>
        <p:spPr>
          <a:xfrm>
            <a:off x="3048000" y="2789237"/>
            <a:ext cx="609600" cy="457200"/>
          </a:xfrm>
          <a:prstGeom prst="rightArrow">
            <a:avLst>
              <a:gd name="adj1" fmla="val 50000"/>
              <a:gd name="adj2" fmla="val 50000"/>
            </a:avLst>
          </a:prstGeom>
          <a:solidFill>
            <a:schemeClr val="accent3"/>
          </a:solidFill>
          <a:ln w="25400" cap="flat" cmpd="sng">
            <a:solidFill>
              <a:srgbClr val="BABABA"/>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81000" y="0"/>
            <a:ext cx="38862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rgbClr val="CC9900"/>
                </a:solidFill>
                <a:latin typeface="Times New Roman"/>
                <a:ea typeface="Times New Roman"/>
                <a:cs typeface="Times New Roman"/>
                <a:sym typeface="Times New Roman"/>
              </a:rPr>
              <a:t>Round 8</a:t>
            </a:r>
          </a:p>
        </p:txBody>
      </p:sp>
      <p:pic>
        <p:nvPicPr>
          <p:cNvPr id="176" name="Shape 176" descr="0547"/>
          <p:cNvPicPr preferRelativeResize="0"/>
          <p:nvPr/>
        </p:nvPicPr>
        <p:blipFill rotWithShape="1">
          <a:blip r:embed="rId3">
            <a:alphaModFix/>
          </a:blip>
          <a:srcRect/>
          <a:stretch/>
        </p:blipFill>
        <p:spPr>
          <a:xfrm>
            <a:off x="304800" y="1219200"/>
            <a:ext cx="4217988" cy="5638800"/>
          </a:xfrm>
          <a:prstGeom prst="rect">
            <a:avLst/>
          </a:prstGeom>
          <a:noFill/>
          <a:ln>
            <a:noFill/>
          </a:ln>
        </p:spPr>
      </p:pic>
      <p:pic>
        <p:nvPicPr>
          <p:cNvPr id="177" name="Shape 177" descr="img_2135"/>
          <p:cNvPicPr preferRelativeResize="0"/>
          <p:nvPr/>
        </p:nvPicPr>
        <p:blipFill rotWithShape="1">
          <a:blip r:embed="rId4">
            <a:alphaModFix/>
          </a:blip>
          <a:srcRect/>
          <a:stretch/>
        </p:blipFill>
        <p:spPr>
          <a:xfrm>
            <a:off x="4648200" y="533400"/>
            <a:ext cx="3695700" cy="2771775"/>
          </a:xfrm>
          <a:prstGeom prst="rect">
            <a:avLst/>
          </a:prstGeom>
          <a:noFill/>
          <a:ln>
            <a:noFill/>
          </a:ln>
        </p:spPr>
      </p:pic>
      <p:pic>
        <p:nvPicPr>
          <p:cNvPr id="178" name="Shape 178" descr="142548"/>
          <p:cNvPicPr preferRelativeResize="0"/>
          <p:nvPr/>
        </p:nvPicPr>
        <p:blipFill rotWithShape="1">
          <a:blip r:embed="rId5">
            <a:alphaModFix/>
          </a:blip>
          <a:srcRect/>
          <a:stretch/>
        </p:blipFill>
        <p:spPr>
          <a:xfrm>
            <a:off x="4572000" y="3657600"/>
            <a:ext cx="4095750" cy="3067050"/>
          </a:xfrm>
          <a:prstGeom prst="rect">
            <a:avLst/>
          </a:prstGeom>
          <a:noFill/>
          <a:ln>
            <a:noFill/>
          </a:ln>
        </p:spPr>
      </p:pic>
      <p:sp>
        <p:nvSpPr>
          <p:cNvPr id="179" name="Shape 179"/>
          <p:cNvSpPr txBox="1"/>
          <p:nvPr/>
        </p:nvSpPr>
        <p:spPr>
          <a:xfrm>
            <a:off x="381000" y="914400"/>
            <a:ext cx="4191000" cy="1570038"/>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chemeClr val="dk1"/>
                </a:solidFill>
                <a:latin typeface="Times New Roman"/>
                <a:ea typeface="Times New Roman"/>
                <a:cs typeface="Times New Roman"/>
                <a:sym typeface="Times New Roman"/>
              </a:rPr>
              <a:t>Add 1 store, 1 pub, 1 church and 1 school for rich boys.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685800" y="-304800"/>
            <a:ext cx="77724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rgbClr val="CC9900"/>
                </a:solidFill>
                <a:latin typeface="Times New Roman"/>
                <a:ea typeface="Times New Roman"/>
                <a:cs typeface="Times New Roman"/>
                <a:sym typeface="Times New Roman"/>
              </a:rPr>
              <a:t>Round 9</a:t>
            </a:r>
          </a:p>
        </p:txBody>
      </p:sp>
      <p:pic>
        <p:nvPicPr>
          <p:cNvPr id="185" name="Shape 185" descr="pub_drinking"/>
          <p:cNvPicPr preferRelativeResize="0"/>
          <p:nvPr/>
        </p:nvPicPr>
        <p:blipFill rotWithShape="1">
          <a:blip r:embed="rId3">
            <a:alphaModFix/>
          </a:blip>
          <a:srcRect/>
          <a:stretch/>
        </p:blipFill>
        <p:spPr>
          <a:xfrm>
            <a:off x="1295400" y="2238375"/>
            <a:ext cx="6934200" cy="4619625"/>
          </a:xfrm>
          <a:prstGeom prst="rect">
            <a:avLst/>
          </a:prstGeom>
          <a:noFill/>
          <a:ln>
            <a:noFill/>
          </a:ln>
        </p:spPr>
      </p:pic>
      <p:sp>
        <p:nvSpPr>
          <p:cNvPr id="186" name="Shape 186"/>
          <p:cNvSpPr txBox="1"/>
          <p:nvPr/>
        </p:nvSpPr>
        <p:spPr>
          <a:xfrm>
            <a:off x="546410" y="598449"/>
            <a:ext cx="8051180" cy="1815882"/>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r>
              <a:rPr lang="en-US" sz="2800" b="1" i="0" u="none" strike="noStrike" cap="none">
                <a:solidFill>
                  <a:schemeClr val="dk1"/>
                </a:solidFill>
                <a:latin typeface="Times New Roman"/>
                <a:ea typeface="Times New Roman"/>
                <a:cs typeface="Times New Roman"/>
                <a:sym typeface="Times New Roman"/>
              </a:rPr>
              <a:t>Add 5 pubs. Destroy 5 houses and add 4 tenements. Totals: 40 houses, 9 tenements, 6 factories (no smoke), 3 churches, 8 pubs, 3 stores, 1 school, 1 coal mine, 50 trees and 1 commons (3x3 box).</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7434" y="152400"/>
            <a:ext cx="30480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Times New Roman"/>
                <a:ea typeface="Times New Roman"/>
                <a:cs typeface="Times New Roman"/>
                <a:sym typeface="Times New Roman"/>
              </a:rPr>
              <a:t>Round 10</a:t>
            </a:r>
          </a:p>
        </p:txBody>
      </p:sp>
      <p:sp>
        <p:nvSpPr>
          <p:cNvPr id="192" name="Shape 192"/>
          <p:cNvSpPr txBox="1"/>
          <p:nvPr/>
        </p:nvSpPr>
        <p:spPr>
          <a:xfrm>
            <a:off x="304800" y="990600"/>
            <a:ext cx="8839200" cy="954107"/>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r>
              <a:rPr lang="en-US" sz="2800" b="1" i="0" u="none" strike="noStrike" cap="none">
                <a:solidFill>
                  <a:schemeClr val="dk1"/>
                </a:solidFill>
                <a:latin typeface="Times New Roman"/>
                <a:ea typeface="Times New Roman"/>
                <a:cs typeface="Times New Roman"/>
                <a:sym typeface="Times New Roman"/>
              </a:rPr>
              <a:t>Add 2 special homes.  Add 1 factory. Add 15 houses for management personnel. You may get rid of your trees.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352800" y="228600"/>
            <a:ext cx="25908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rgbClr val="CC9900"/>
                </a:solidFill>
                <a:latin typeface="Times New Roman"/>
                <a:ea typeface="Times New Roman"/>
                <a:cs typeface="Times New Roman"/>
                <a:sym typeface="Times New Roman"/>
              </a:rPr>
              <a:t>Round 11</a:t>
            </a:r>
          </a:p>
        </p:txBody>
      </p:sp>
      <p:pic>
        <p:nvPicPr>
          <p:cNvPr id="199" name="Shape 199" descr="Ind"/>
          <p:cNvPicPr preferRelativeResize="0"/>
          <p:nvPr/>
        </p:nvPicPr>
        <p:blipFill rotWithShape="1">
          <a:blip r:embed="rId3">
            <a:alphaModFix/>
          </a:blip>
          <a:srcRect/>
          <a:stretch/>
        </p:blipFill>
        <p:spPr>
          <a:xfrm>
            <a:off x="1447800" y="1263805"/>
            <a:ext cx="5715000" cy="5562600"/>
          </a:xfrm>
          <a:prstGeom prst="rect">
            <a:avLst/>
          </a:prstGeom>
          <a:noFill/>
          <a:ln>
            <a:noFill/>
          </a:ln>
        </p:spPr>
      </p:pic>
      <p:pic>
        <p:nvPicPr>
          <p:cNvPr id="200" name="Shape 200" descr="jameswatt"/>
          <p:cNvPicPr preferRelativeResize="0"/>
          <p:nvPr/>
        </p:nvPicPr>
        <p:blipFill rotWithShape="1">
          <a:blip r:embed="rId4">
            <a:alphaModFix/>
          </a:blip>
          <a:srcRect/>
          <a:stretch/>
        </p:blipFill>
        <p:spPr>
          <a:xfrm>
            <a:off x="6477000" y="2603500"/>
            <a:ext cx="2516187" cy="3124200"/>
          </a:xfrm>
          <a:prstGeom prst="rect">
            <a:avLst/>
          </a:prstGeom>
          <a:noFill/>
          <a:ln>
            <a:noFill/>
          </a:ln>
        </p:spPr>
      </p:pic>
      <p:pic>
        <p:nvPicPr>
          <p:cNvPr id="201" name="Shape 201" descr="watteng"/>
          <p:cNvPicPr preferRelativeResize="0"/>
          <p:nvPr/>
        </p:nvPicPr>
        <p:blipFill rotWithShape="1">
          <a:blip r:embed="rId5">
            <a:alphaModFix/>
          </a:blip>
          <a:srcRect/>
          <a:stretch/>
        </p:blipFill>
        <p:spPr>
          <a:xfrm>
            <a:off x="26020" y="2603500"/>
            <a:ext cx="2628900" cy="2354263"/>
          </a:xfrm>
          <a:prstGeom prst="rect">
            <a:avLst/>
          </a:prstGeom>
          <a:noFill/>
          <a:ln>
            <a:noFill/>
          </a:ln>
        </p:spPr>
      </p:pic>
      <p:sp>
        <p:nvSpPr>
          <p:cNvPr id="202" name="Shape 202"/>
          <p:cNvSpPr txBox="1"/>
          <p:nvPr/>
        </p:nvSpPr>
        <p:spPr>
          <a:xfrm>
            <a:off x="6858000" y="2743200"/>
            <a:ext cx="1981200" cy="4572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lt1"/>
                </a:solidFill>
                <a:latin typeface="Times New Roman"/>
                <a:ea typeface="Times New Roman"/>
                <a:cs typeface="Times New Roman"/>
                <a:sym typeface="Times New Roman"/>
              </a:rPr>
              <a:t>James Watt</a:t>
            </a:r>
          </a:p>
        </p:txBody>
      </p:sp>
      <p:sp>
        <p:nvSpPr>
          <p:cNvPr id="203" name="Shape 203"/>
          <p:cNvSpPr txBox="1"/>
          <p:nvPr/>
        </p:nvSpPr>
        <p:spPr>
          <a:xfrm>
            <a:off x="306387" y="1149350"/>
            <a:ext cx="8686800" cy="1384300"/>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r>
              <a:rPr lang="en-US" sz="2800" b="1" i="0" u="none" strike="noStrike" cap="none">
                <a:solidFill>
                  <a:schemeClr val="dk1"/>
                </a:solidFill>
                <a:latin typeface="Times New Roman"/>
                <a:ea typeface="Times New Roman"/>
                <a:cs typeface="Times New Roman"/>
                <a:sym typeface="Times New Roman"/>
              </a:rPr>
              <a:t>Add 10 factories with smoke anywhere on the map. Add smoke to all the other factories (Total of 17 factories). Add 1 nice house , 5 regular houses, and 1 tenement.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Shape 208"/>
          <p:cNvSpPr txBox="1"/>
          <p:nvPr/>
        </p:nvSpPr>
        <p:spPr>
          <a:xfrm>
            <a:off x="381000" y="18585"/>
            <a:ext cx="8534400" cy="2677656"/>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r>
              <a:rPr lang="en-US" sz="2800" b="1" i="0" u="none" strike="noStrike" cap="none">
                <a:solidFill>
                  <a:schemeClr val="dk1"/>
                </a:solidFill>
                <a:latin typeface="Times New Roman"/>
                <a:ea typeface="Times New Roman"/>
                <a:cs typeface="Times New Roman"/>
                <a:sym typeface="Times New Roman"/>
              </a:rPr>
              <a:t>Add 1 new coal mine and a new iron bridge to replace the old wooden one. Add 5 houses.  </a:t>
            </a:r>
          </a:p>
          <a:p>
            <a:pPr marL="0" marR="0" lvl="0" indent="0" algn="l" rtl="0">
              <a:spcBef>
                <a:spcPts val="0"/>
              </a:spcBef>
              <a:spcAft>
                <a:spcPts val="0"/>
              </a:spcAft>
              <a:buNone/>
            </a:pPr>
            <a:r>
              <a:rPr lang="en-US" sz="2800" b="1" i="0" u="none" strike="noStrike" cap="none">
                <a:solidFill>
                  <a:schemeClr val="dk1"/>
                </a:solidFill>
                <a:latin typeface="Times New Roman"/>
                <a:ea typeface="Times New Roman"/>
                <a:cs typeface="Times New Roman"/>
                <a:sym typeface="Times New Roman"/>
              </a:rPr>
              <a:t>This makes a total of 65 houses, 17 factories with smoke, 2 coal mines, 10 tenements, 8 pubs, 5 large homes, 3 churches, 3 stores, 1 school, 1 cemetery, 1 commons (3x3).</a:t>
            </a:r>
          </a:p>
        </p:txBody>
      </p:sp>
      <p:sp>
        <p:nvSpPr>
          <p:cNvPr id="209" name="Shape 209"/>
          <p:cNvSpPr txBox="1">
            <a:spLocks noGrp="1"/>
          </p:cNvSpPr>
          <p:nvPr>
            <p:ph type="title"/>
          </p:nvPr>
        </p:nvSpPr>
        <p:spPr>
          <a:xfrm>
            <a:off x="5867400" y="1828800"/>
            <a:ext cx="32766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rgbClr val="CC9900"/>
                </a:solidFill>
                <a:latin typeface="Times New Roman"/>
                <a:ea typeface="Times New Roman"/>
                <a:cs typeface="Times New Roman"/>
                <a:sym typeface="Times New Roman"/>
              </a:rPr>
              <a:t>Round 12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28600"/>
            <a:ext cx="3124200" cy="6858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rgbClr val="CC9900"/>
                </a:solidFill>
                <a:latin typeface="Times New Roman"/>
                <a:ea typeface="Times New Roman"/>
                <a:cs typeface="Times New Roman"/>
                <a:sym typeface="Times New Roman"/>
              </a:rPr>
              <a:t>Round 13</a:t>
            </a:r>
          </a:p>
        </p:txBody>
      </p:sp>
      <p:pic>
        <p:nvPicPr>
          <p:cNvPr id="216" name="Shape 216" descr="black_lung_cr"/>
          <p:cNvPicPr preferRelativeResize="0"/>
          <p:nvPr/>
        </p:nvPicPr>
        <p:blipFill rotWithShape="1">
          <a:blip r:embed="rId4">
            <a:alphaModFix/>
          </a:blip>
          <a:srcRect/>
          <a:stretch/>
        </p:blipFill>
        <p:spPr>
          <a:xfrm>
            <a:off x="5341434" y="3657600"/>
            <a:ext cx="3657600" cy="2520950"/>
          </a:xfrm>
          <a:prstGeom prst="rect">
            <a:avLst/>
          </a:prstGeom>
          <a:noFill/>
          <a:ln>
            <a:noFill/>
          </a:ln>
        </p:spPr>
      </p:pic>
      <p:sp>
        <p:nvSpPr>
          <p:cNvPr id="217" name="Shape 217"/>
          <p:cNvSpPr txBox="1"/>
          <p:nvPr/>
        </p:nvSpPr>
        <p:spPr>
          <a:xfrm>
            <a:off x="3581400" y="7434"/>
            <a:ext cx="5410200" cy="1077218"/>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chemeClr val="dk1"/>
                </a:solidFill>
                <a:latin typeface="Times New Roman"/>
                <a:ea typeface="Times New Roman"/>
                <a:cs typeface="Times New Roman"/>
                <a:sym typeface="Times New Roman"/>
              </a:rPr>
              <a:t>Add one cemetery and a third coal mine. Label them 1815.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76200" y="-76200"/>
            <a:ext cx="2438400" cy="1143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rgbClr val="CC9900"/>
                </a:solidFill>
                <a:latin typeface="Times New Roman"/>
                <a:ea typeface="Times New Roman"/>
                <a:cs typeface="Times New Roman"/>
                <a:sym typeface="Times New Roman"/>
              </a:rPr>
              <a:t>Round 14</a:t>
            </a:r>
          </a:p>
        </p:txBody>
      </p:sp>
      <p:sp>
        <p:nvSpPr>
          <p:cNvPr id="223" name="Shape 223"/>
          <p:cNvSpPr txBox="1"/>
          <p:nvPr/>
        </p:nvSpPr>
        <p:spPr>
          <a:xfrm>
            <a:off x="609600" y="944563"/>
            <a:ext cx="8382000" cy="1077912"/>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chemeClr val="dk1"/>
                </a:solidFill>
                <a:latin typeface="Times New Roman"/>
                <a:ea typeface="Times New Roman"/>
                <a:cs typeface="Times New Roman"/>
                <a:sym typeface="Times New Roman"/>
              </a:rPr>
              <a:t>Add 5 houses. Add 1 major railroad connecting all your factories and your coal mines.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2819400" y="239308"/>
            <a:ext cx="77724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5400" b="1" i="0" u="none" strike="noStrike" cap="none">
                <a:solidFill>
                  <a:srgbClr val="CC9900"/>
                </a:solidFill>
                <a:latin typeface="Times New Roman"/>
                <a:ea typeface="Times New Roman"/>
                <a:cs typeface="Times New Roman"/>
                <a:sym typeface="Times New Roman"/>
              </a:rPr>
              <a:t>Round 15</a:t>
            </a:r>
          </a:p>
        </p:txBody>
      </p:sp>
      <p:sp>
        <p:nvSpPr>
          <p:cNvPr id="229" name="Shape 229"/>
          <p:cNvSpPr txBox="1"/>
          <p:nvPr/>
        </p:nvSpPr>
        <p:spPr>
          <a:xfrm>
            <a:off x="533400" y="0"/>
            <a:ext cx="8610600" cy="523220"/>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r>
              <a:rPr lang="en-US" sz="2800" b="1" i="0" u="none" strike="noStrike" cap="none">
                <a:solidFill>
                  <a:schemeClr val="dk1"/>
                </a:solidFill>
                <a:latin typeface="Times New Roman"/>
                <a:ea typeface="Times New Roman"/>
                <a:cs typeface="Times New Roman"/>
                <a:sym typeface="Times New Roman"/>
              </a:rPr>
              <a:t>Add 1 jail, 2 pubs and 2 tenements. Label these 1827.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5638800" y="76200"/>
            <a:ext cx="35052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rgbClr val="FFFF00"/>
                </a:solidFill>
                <a:latin typeface="Times New Roman"/>
                <a:ea typeface="Times New Roman"/>
                <a:cs typeface="Times New Roman"/>
                <a:sym typeface="Times New Roman"/>
              </a:rPr>
              <a:t>Round 16</a:t>
            </a:r>
          </a:p>
        </p:txBody>
      </p:sp>
      <p:sp>
        <p:nvSpPr>
          <p:cNvPr id="235" name="Shape 235"/>
          <p:cNvSpPr txBox="1"/>
          <p:nvPr/>
        </p:nvSpPr>
        <p:spPr>
          <a:xfrm>
            <a:off x="5257800" y="1143000"/>
            <a:ext cx="3733800" cy="1384300"/>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r>
              <a:rPr lang="en-US" sz="2800" b="1" i="0" u="none" strike="noStrike" cap="none">
                <a:solidFill>
                  <a:schemeClr val="dk1"/>
                </a:solidFill>
                <a:latin typeface="Times New Roman"/>
                <a:ea typeface="Times New Roman"/>
                <a:cs typeface="Times New Roman"/>
                <a:sym typeface="Times New Roman"/>
              </a:rPr>
              <a:t>Add 20 street lamps along your main streets</a:t>
            </a:r>
          </a:p>
        </p:txBody>
      </p:sp>
      <p:pic>
        <p:nvPicPr>
          <p:cNvPr id="236" name="Shape 236" descr="Image result for 1840s street lamp"/>
          <p:cNvPicPr preferRelativeResize="0"/>
          <p:nvPr/>
        </p:nvPicPr>
        <p:blipFill rotWithShape="1">
          <a:blip r:embed="rId3">
            <a:alphaModFix/>
          </a:blip>
          <a:srcRect/>
          <a:stretch/>
        </p:blipFill>
        <p:spPr>
          <a:xfrm>
            <a:off x="3717" y="3273580"/>
            <a:ext cx="9144000" cy="3552825"/>
          </a:xfrm>
          <a:prstGeom prst="rect">
            <a:avLst/>
          </a:prstGeom>
          <a:noFill/>
          <a:ln>
            <a:noFill/>
          </a:ln>
        </p:spPr>
      </p:pic>
      <p:pic>
        <p:nvPicPr>
          <p:cNvPr id="237" name="Shape 237" descr="Image result for 1840s street lamp"/>
          <p:cNvPicPr preferRelativeResize="0"/>
          <p:nvPr/>
        </p:nvPicPr>
        <p:blipFill rotWithShape="1">
          <a:blip r:embed="rId4">
            <a:alphaModFix/>
          </a:blip>
          <a:srcRect/>
          <a:stretch/>
        </p:blipFill>
        <p:spPr>
          <a:xfrm>
            <a:off x="685800" y="0"/>
            <a:ext cx="2305050" cy="410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descr="harvest"/>
          <p:cNvPicPr preferRelativeResize="0"/>
          <p:nvPr/>
        </p:nvPicPr>
        <p:blipFill rotWithShape="1">
          <a:blip r:embed="rId3">
            <a:alphaModFix/>
          </a:blip>
          <a:srcRect/>
          <a:stretch/>
        </p:blipFill>
        <p:spPr>
          <a:xfrm>
            <a:off x="0" y="1"/>
            <a:ext cx="9144000" cy="6702900"/>
          </a:xfrm>
          <a:prstGeom prst="rect">
            <a:avLst/>
          </a:prstGeom>
          <a:noFill/>
          <a:ln>
            <a:noFill/>
          </a:ln>
        </p:spPr>
      </p:pic>
      <p:sp>
        <p:nvSpPr>
          <p:cNvPr id="94" name="Shape 94"/>
          <p:cNvSpPr txBox="1">
            <a:spLocks noGrp="1"/>
          </p:cNvSpPr>
          <p:nvPr>
            <p:ph type="title"/>
          </p:nvPr>
        </p:nvSpPr>
        <p:spPr>
          <a:xfrm>
            <a:off x="-76200" y="533400"/>
            <a:ext cx="42672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800" b="1" i="0" u="none" strike="noStrike" cap="none">
                <a:solidFill>
                  <a:schemeClr val="dk1"/>
                </a:solidFill>
                <a:latin typeface="Times New Roman"/>
                <a:ea typeface="Times New Roman"/>
                <a:cs typeface="Times New Roman"/>
                <a:sym typeface="Times New Roman"/>
              </a:rPr>
              <a:t/>
            </a:r>
            <a:br>
              <a:rPr lang="en-US" sz="4800" b="1" i="0" u="none" strike="noStrike" cap="none">
                <a:solidFill>
                  <a:schemeClr val="dk1"/>
                </a:solidFill>
                <a:latin typeface="Times New Roman"/>
                <a:ea typeface="Times New Roman"/>
                <a:cs typeface="Times New Roman"/>
                <a:sym typeface="Times New Roman"/>
              </a:rPr>
            </a:br>
            <a:r>
              <a:rPr lang="en-US" sz="4800" b="1" i="0" u="none" strike="noStrike" cap="none">
                <a:solidFill>
                  <a:schemeClr val="dk1"/>
                </a:solidFill>
                <a:latin typeface="Times New Roman"/>
                <a:ea typeface="Times New Roman"/>
                <a:cs typeface="Times New Roman"/>
                <a:sym typeface="Times New Roman"/>
              </a:rPr>
              <a:t>Round 1</a:t>
            </a:r>
            <a:br>
              <a:rPr lang="en-US" sz="4800" b="1" i="0" u="none" strike="noStrike" cap="none">
                <a:solidFill>
                  <a:schemeClr val="dk1"/>
                </a:solidFill>
                <a:latin typeface="Times New Roman"/>
                <a:ea typeface="Times New Roman"/>
                <a:cs typeface="Times New Roman"/>
                <a:sym typeface="Times New Roman"/>
              </a:rPr>
            </a:br>
            <a:r>
              <a:rPr lang="en-US" sz="4800" b="1" i="0" u="none" strike="noStrike" cap="none">
                <a:solidFill>
                  <a:schemeClr val="dk1"/>
                </a:solidFill>
                <a:latin typeface="Times New Roman"/>
                <a:ea typeface="Times New Roman"/>
                <a:cs typeface="Times New Roman"/>
                <a:sym typeface="Times New Roman"/>
              </a:rPr>
              <a:t>1700</a:t>
            </a:r>
            <a:br>
              <a:rPr lang="en-US" sz="4800" b="1" i="0" u="none" strike="noStrike" cap="none">
                <a:solidFill>
                  <a:schemeClr val="dk1"/>
                </a:solidFill>
                <a:latin typeface="Times New Roman"/>
                <a:ea typeface="Times New Roman"/>
                <a:cs typeface="Times New Roman"/>
                <a:sym typeface="Times New Roman"/>
              </a:rPr>
            </a:br>
            <a:endParaRPr lang="en-US" sz="4800" b="1" i="0" u="none" strike="noStrike" cap="none">
              <a:solidFill>
                <a:schemeClr val="dk1"/>
              </a:solidFill>
              <a:latin typeface="Times New Roman"/>
              <a:ea typeface="Times New Roman"/>
              <a:cs typeface="Times New Roman"/>
              <a:sym typeface="Times New Roman"/>
            </a:endParaRPr>
          </a:p>
        </p:txBody>
      </p:sp>
      <p:sp>
        <p:nvSpPr>
          <p:cNvPr id="95" name="Shape 95"/>
          <p:cNvSpPr txBox="1"/>
          <p:nvPr/>
        </p:nvSpPr>
        <p:spPr>
          <a:xfrm>
            <a:off x="304800" y="1863376"/>
            <a:ext cx="4800600" cy="4894263"/>
          </a:xfrm>
          <a:prstGeom prst="rect">
            <a:avLst/>
          </a:prstGeom>
          <a:solidFill>
            <a:schemeClr val="lt1">
              <a:alpha val="83529"/>
            </a:schemeClr>
          </a:solidFill>
          <a:ln>
            <a:noFill/>
          </a:ln>
        </p:spPr>
        <p:txBody>
          <a:bodyPr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1. Draw a river across  your paper connecting east to west. The river should be about half an inch wide.</a:t>
            </a:r>
          </a:p>
          <a:p>
            <a:pPr marL="0" marR="0" lvl="0" indent="0" algn="l"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2. Draw a simple wooden bridge crossing the river.</a:t>
            </a:r>
          </a:p>
          <a:p>
            <a:pPr marL="0" marR="0" lvl="0" indent="0" algn="l"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3. Draw two roads: one running north to south and crossing the river at the bridge, and one running from east to west.</a:t>
            </a:r>
          </a:p>
          <a:p>
            <a:pPr marL="0" marR="0" lvl="0" indent="0" algn="l"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Neither road need be a straight line.</a:t>
            </a:r>
          </a:p>
          <a:p>
            <a:pPr marL="0" marR="0" lvl="0" indent="0" algn="l"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4. Draw 10 houses, 1 church, 1 cemetery, 1 store, 1 pub, 1 coalmine and 50 trees.</a:t>
            </a:r>
          </a:p>
        </p:txBody>
      </p:sp>
      <p:sp>
        <p:nvSpPr>
          <p:cNvPr id="96" name="Shape 96"/>
          <p:cNvSpPr/>
          <p:nvPr/>
        </p:nvSpPr>
        <p:spPr>
          <a:xfrm>
            <a:off x="4953000" y="152400"/>
            <a:ext cx="4191000" cy="1600200"/>
          </a:xfrm>
          <a:prstGeom prst="rect">
            <a:avLst/>
          </a:prstGeom>
          <a:solidFill>
            <a:schemeClr val="lt1"/>
          </a:solidFill>
          <a:ln w="25400" cap="flat" cmpd="sng">
            <a:solidFill>
              <a:srgbClr val="00946F"/>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Times New Roman"/>
              <a:ea typeface="Times New Roman"/>
              <a:cs typeface="Times New Roman"/>
              <a:sym typeface="Times New Roman"/>
            </a:endParaRPr>
          </a:p>
        </p:txBody>
      </p:sp>
      <p:sp>
        <p:nvSpPr>
          <p:cNvPr id="97" name="Shape 97"/>
          <p:cNvSpPr/>
          <p:nvPr/>
        </p:nvSpPr>
        <p:spPr>
          <a:xfrm>
            <a:off x="4953000" y="1066800"/>
            <a:ext cx="4191000" cy="228600"/>
          </a:xfrm>
          <a:prstGeom prst="rect">
            <a:avLst/>
          </a:prstGeom>
          <a:solidFill>
            <a:schemeClr val="accent2"/>
          </a:solidFill>
          <a:ln w="25400" cap="flat" cmpd="sng">
            <a:solidFill>
              <a:srgbClr val="00946F"/>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Times New Roman"/>
              <a:ea typeface="Times New Roman"/>
              <a:cs typeface="Times New Roman"/>
              <a:sym typeface="Times New Roman"/>
            </a:endParaRPr>
          </a:p>
        </p:txBody>
      </p:sp>
      <p:sp>
        <p:nvSpPr>
          <p:cNvPr id="98" name="Shape 98"/>
          <p:cNvSpPr/>
          <p:nvPr/>
        </p:nvSpPr>
        <p:spPr>
          <a:xfrm>
            <a:off x="5943600" y="1066800"/>
            <a:ext cx="304800" cy="228600"/>
          </a:xfrm>
          <a:prstGeom prst="rect">
            <a:avLst/>
          </a:prstGeom>
          <a:solidFill>
            <a:srgbClr val="993300"/>
          </a:solidFill>
          <a:ln w="25400" cap="flat" cmpd="sng">
            <a:solidFill>
              <a:srgbClr val="00946F"/>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Times New Roman"/>
              <a:ea typeface="Times New Roman"/>
              <a:cs typeface="Times New Roman"/>
              <a:sym typeface="Times New Roman"/>
            </a:endParaRPr>
          </a:p>
        </p:txBody>
      </p:sp>
      <p:cxnSp>
        <p:nvCxnSpPr>
          <p:cNvPr id="99" name="Shape 99"/>
          <p:cNvCxnSpPr/>
          <p:nvPr/>
        </p:nvCxnSpPr>
        <p:spPr>
          <a:xfrm rot="10800000">
            <a:off x="5943600" y="0"/>
            <a:ext cx="0" cy="1905000"/>
          </a:xfrm>
          <a:prstGeom prst="straightConnector1">
            <a:avLst/>
          </a:prstGeom>
          <a:noFill/>
          <a:ln w="9525" cap="flat" cmpd="sng">
            <a:solidFill>
              <a:schemeClr val="dk1"/>
            </a:solidFill>
            <a:prstDash val="solid"/>
            <a:round/>
            <a:headEnd type="none" w="med" len="med"/>
            <a:tailEnd type="none" w="med" len="med"/>
          </a:ln>
        </p:spPr>
      </p:cxnSp>
      <p:cxnSp>
        <p:nvCxnSpPr>
          <p:cNvPr id="100" name="Shape 100"/>
          <p:cNvCxnSpPr/>
          <p:nvPr/>
        </p:nvCxnSpPr>
        <p:spPr>
          <a:xfrm rot="10800000">
            <a:off x="6248400" y="152400"/>
            <a:ext cx="0" cy="1752600"/>
          </a:xfrm>
          <a:prstGeom prst="straightConnector1">
            <a:avLst/>
          </a:prstGeom>
          <a:noFill/>
          <a:ln w="9525" cap="flat" cmpd="sng">
            <a:solidFill>
              <a:schemeClr val="dk1"/>
            </a:solidFill>
            <a:prstDash val="solid"/>
            <a:round/>
            <a:headEnd type="none" w="med" len="med"/>
            <a:tailEnd type="none" w="med" len="med"/>
          </a:ln>
        </p:spPr>
      </p:cxnSp>
      <p:cxnSp>
        <p:nvCxnSpPr>
          <p:cNvPr id="101" name="Shape 101"/>
          <p:cNvCxnSpPr/>
          <p:nvPr/>
        </p:nvCxnSpPr>
        <p:spPr>
          <a:xfrm>
            <a:off x="4953000" y="381000"/>
            <a:ext cx="4191000" cy="0"/>
          </a:xfrm>
          <a:prstGeom prst="straightConnector1">
            <a:avLst/>
          </a:prstGeom>
          <a:noFill/>
          <a:ln w="9525" cap="flat" cmpd="sng">
            <a:solidFill>
              <a:schemeClr val="dk1"/>
            </a:solidFill>
            <a:prstDash val="solid"/>
            <a:round/>
            <a:headEnd type="none" w="med" len="med"/>
            <a:tailEnd type="none" w="med" len="med"/>
          </a:ln>
        </p:spPr>
      </p:cxnSp>
      <p:cxnSp>
        <p:nvCxnSpPr>
          <p:cNvPr id="102" name="Shape 102"/>
          <p:cNvCxnSpPr/>
          <p:nvPr/>
        </p:nvCxnSpPr>
        <p:spPr>
          <a:xfrm>
            <a:off x="4953000" y="609600"/>
            <a:ext cx="41910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Shape 242" descr="Image result for hospital 1830 in England"/>
          <p:cNvPicPr preferRelativeResize="0"/>
          <p:nvPr/>
        </p:nvPicPr>
        <p:blipFill rotWithShape="1">
          <a:blip r:embed="rId3">
            <a:alphaModFix/>
          </a:blip>
          <a:srcRect/>
          <a:stretch/>
        </p:blipFill>
        <p:spPr>
          <a:xfrm>
            <a:off x="609600" y="685800"/>
            <a:ext cx="8096250" cy="5991226"/>
          </a:xfrm>
          <a:prstGeom prst="rect">
            <a:avLst/>
          </a:prstGeom>
          <a:noFill/>
          <a:ln>
            <a:noFill/>
          </a:ln>
        </p:spPr>
      </p:pic>
      <p:sp>
        <p:nvSpPr>
          <p:cNvPr id="243" name="Shape 243"/>
          <p:cNvSpPr txBox="1">
            <a:spLocks noGrp="1"/>
          </p:cNvSpPr>
          <p:nvPr>
            <p:ph type="title"/>
          </p:nvPr>
        </p:nvSpPr>
        <p:spPr>
          <a:xfrm>
            <a:off x="5486400" y="0"/>
            <a:ext cx="3505200" cy="6858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rgbClr val="FFFF00"/>
                </a:solidFill>
                <a:latin typeface="Times New Roman"/>
                <a:ea typeface="Times New Roman"/>
                <a:cs typeface="Times New Roman"/>
                <a:sym typeface="Times New Roman"/>
              </a:rPr>
              <a:t>Round 17</a:t>
            </a:r>
          </a:p>
        </p:txBody>
      </p:sp>
      <p:sp>
        <p:nvSpPr>
          <p:cNvPr id="244" name="Shape 244"/>
          <p:cNvSpPr txBox="1"/>
          <p:nvPr/>
        </p:nvSpPr>
        <p:spPr>
          <a:xfrm>
            <a:off x="838200" y="874712"/>
            <a:ext cx="7772400" cy="954107"/>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r>
              <a:rPr lang="en-US" sz="2800" b="1" i="0" u="none" strike="noStrike" cap="none">
                <a:solidFill>
                  <a:schemeClr val="dk1"/>
                </a:solidFill>
                <a:latin typeface="Times New Roman"/>
                <a:ea typeface="Times New Roman"/>
                <a:cs typeface="Times New Roman"/>
                <a:sym typeface="Times New Roman"/>
              </a:rPr>
              <a:t>Add two hospitals and 1 more cemetery.</a:t>
            </a:r>
            <a:br>
              <a:rPr lang="en-US" sz="2800" b="1" i="0" u="none" strike="noStrike" cap="none">
                <a:solidFill>
                  <a:schemeClr val="dk1"/>
                </a:solidFill>
                <a:latin typeface="Times New Roman"/>
                <a:ea typeface="Times New Roman"/>
                <a:cs typeface="Times New Roman"/>
                <a:sym typeface="Times New Roman"/>
              </a:rPr>
            </a:br>
            <a:r>
              <a:rPr lang="en-US" sz="2800" b="1" i="0" u="none" strike="noStrike" cap="none">
                <a:solidFill>
                  <a:schemeClr val="dk1"/>
                </a:solidFill>
                <a:latin typeface="Times New Roman"/>
                <a:ea typeface="Times New Roman"/>
                <a:cs typeface="Times New Roman"/>
                <a:sym typeface="Times New Roman"/>
              </a:rPr>
              <a:t>Below is a hospital built for children in London.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8"/>
        <p:cNvGrpSpPr/>
        <p:nvPr/>
      </p:nvGrpSpPr>
      <p:grpSpPr>
        <a:xfrm>
          <a:off x="0" y="0"/>
          <a:ext cx="0" cy="0"/>
          <a:chOff x="0" y="0"/>
          <a:chExt cx="0" cy="0"/>
        </a:xfrm>
      </p:grpSpPr>
      <p:pic>
        <p:nvPicPr>
          <p:cNvPr id="249" name="Shape 249" descr="https://upload.wikimedia.org/wikipedia/commons/thumb/4/47/Tenement_back%2C_St_Ninian%27s_Row%2C_Edinburgh.jpg/800px-Tenement_back%2C_St_Ninian%27s_Row%2C_Edinburgh.jpg"/>
          <p:cNvPicPr preferRelativeResize="0"/>
          <p:nvPr/>
        </p:nvPicPr>
        <p:blipFill rotWithShape="1">
          <a:blip r:embed="rId3">
            <a:alphaModFix/>
          </a:blip>
          <a:srcRect/>
          <a:stretch/>
        </p:blipFill>
        <p:spPr>
          <a:xfrm>
            <a:off x="4572000" y="1040130"/>
            <a:ext cx="4572000" cy="5817870"/>
          </a:xfrm>
          <a:prstGeom prst="rect">
            <a:avLst/>
          </a:prstGeom>
          <a:noFill/>
          <a:ln>
            <a:noFill/>
          </a:ln>
        </p:spPr>
      </p:pic>
      <p:sp>
        <p:nvSpPr>
          <p:cNvPr id="250" name="Shape 250"/>
          <p:cNvSpPr txBox="1">
            <a:spLocks noGrp="1"/>
          </p:cNvSpPr>
          <p:nvPr>
            <p:ph type="title"/>
          </p:nvPr>
        </p:nvSpPr>
        <p:spPr>
          <a:xfrm>
            <a:off x="381000" y="2408562"/>
            <a:ext cx="3494049" cy="633783"/>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1"/>
                </a:solidFill>
                <a:latin typeface="Times New Roman"/>
                <a:ea typeface="Times New Roman"/>
                <a:cs typeface="Times New Roman"/>
                <a:sym typeface="Times New Roman"/>
              </a:rPr>
              <a:t>Round 18</a:t>
            </a:r>
          </a:p>
        </p:txBody>
      </p:sp>
      <p:sp>
        <p:nvSpPr>
          <p:cNvPr id="251" name="Shape 251"/>
          <p:cNvSpPr txBox="1"/>
          <p:nvPr/>
        </p:nvSpPr>
        <p:spPr>
          <a:xfrm>
            <a:off x="304800" y="55756"/>
            <a:ext cx="9144000" cy="2246769"/>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r>
              <a:rPr lang="en-US" sz="2800" b="1" i="0" u="none" strike="noStrike" cap="none">
                <a:solidFill>
                  <a:schemeClr val="dk1"/>
                </a:solidFill>
                <a:latin typeface="Times New Roman"/>
                <a:ea typeface="Times New Roman"/>
                <a:cs typeface="Times New Roman"/>
                <a:sym typeface="Times New Roman"/>
              </a:rPr>
              <a:t>Add 5 houses and 1 tenement for the new workers. Add 1 more railroad line going north to south.</a:t>
            </a:r>
          </a:p>
          <a:p>
            <a:pPr marL="0" marR="0" lvl="0" indent="0" algn="l" rtl="0">
              <a:spcBef>
                <a:spcPts val="0"/>
              </a:spcBef>
              <a:spcAft>
                <a:spcPts val="0"/>
              </a:spcAft>
              <a:buNone/>
            </a:pPr>
            <a:r>
              <a:rPr lang="en-US" sz="2800" b="1" i="0" u="sng" strike="noStrike" cap="none">
                <a:solidFill>
                  <a:schemeClr val="dk1"/>
                </a:solidFill>
                <a:latin typeface="Times New Roman"/>
                <a:ea typeface="Times New Roman"/>
                <a:cs typeface="Times New Roman"/>
                <a:sym typeface="Times New Roman"/>
              </a:rPr>
              <a:t>Totals:</a:t>
            </a:r>
            <a:r>
              <a:rPr lang="en-US" sz="2800" b="1" i="0" u="none" strike="noStrike" cap="none">
                <a:solidFill>
                  <a:schemeClr val="dk1"/>
                </a:solidFill>
                <a:latin typeface="Times New Roman"/>
                <a:ea typeface="Times New Roman"/>
                <a:cs typeface="Times New Roman"/>
                <a:sym typeface="Times New Roman"/>
              </a:rPr>
              <a:t> 75 houses, 17 factories, 3 coal mines, 13 tenements, 10 pubs, 5 large homes, 3 churches, 3 stores, 3 cemeteries, 2 hospitals,1 school, 1 jail   </a:t>
            </a:r>
            <a:r>
              <a:rPr lang="en-US" sz="1600" b="1" i="0" u="none" strike="noStrike" cap="none">
                <a:solidFill>
                  <a:schemeClr val="dk1"/>
                </a:solidFill>
                <a:latin typeface="Times New Roman"/>
                <a:ea typeface="Times New Roman"/>
                <a:cs typeface="Times New Roman"/>
                <a:sym typeface="Times New Roman"/>
              </a:rPr>
              <a:t>Below: 1840 railway &amp; 1840 Edinburgh Tenement</a:t>
            </a:r>
          </a:p>
        </p:txBody>
      </p:sp>
      <p:pic>
        <p:nvPicPr>
          <p:cNvPr id="252" name="Shape 252" descr="Image result for 1840s railroad england"/>
          <p:cNvPicPr preferRelativeResize="0"/>
          <p:nvPr/>
        </p:nvPicPr>
        <p:blipFill rotWithShape="1">
          <a:blip r:embed="rId4">
            <a:alphaModFix/>
          </a:blip>
          <a:srcRect/>
          <a:stretch/>
        </p:blipFill>
        <p:spPr>
          <a:xfrm>
            <a:off x="152400" y="3042345"/>
            <a:ext cx="5451088" cy="381576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685800" y="609600"/>
            <a:ext cx="77724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rgbClr val="FFFF00"/>
                </a:solidFill>
                <a:latin typeface="Times New Roman"/>
                <a:ea typeface="Times New Roman"/>
                <a:cs typeface="Times New Roman"/>
                <a:sym typeface="Times New Roman"/>
              </a:rPr>
              <a:t>Round 18</a:t>
            </a:r>
            <a:br>
              <a:rPr lang="en-US" sz="4400" b="0" i="0" u="none" strike="noStrike" cap="none">
                <a:solidFill>
                  <a:srgbClr val="FFFF00"/>
                </a:solidFill>
                <a:latin typeface="Times New Roman"/>
                <a:ea typeface="Times New Roman"/>
                <a:cs typeface="Times New Roman"/>
                <a:sym typeface="Times New Roman"/>
              </a:rPr>
            </a:br>
            <a:r>
              <a:rPr lang="en-US" sz="4400" b="0" i="0" u="none" strike="noStrike" cap="none">
                <a:solidFill>
                  <a:srgbClr val="FFFF00"/>
                </a:solidFill>
                <a:latin typeface="Times New Roman"/>
                <a:ea typeface="Times New Roman"/>
                <a:cs typeface="Times New Roman"/>
                <a:sym typeface="Times New Roman"/>
              </a:rPr>
              <a:t>% of Europe’s Railroads by Country</a:t>
            </a:r>
          </a:p>
        </p:txBody>
      </p:sp>
      <p:pic>
        <p:nvPicPr>
          <p:cNvPr id="259" name="Shape 259" descr="table6a"/>
          <p:cNvPicPr preferRelativeResize="0"/>
          <p:nvPr/>
        </p:nvPicPr>
        <p:blipFill rotWithShape="1">
          <a:blip r:embed="rId3">
            <a:alphaModFix/>
          </a:blip>
          <a:srcRect/>
          <a:stretch/>
        </p:blipFill>
        <p:spPr>
          <a:xfrm>
            <a:off x="0" y="2238375"/>
            <a:ext cx="9144000" cy="4381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838200" y="2133600"/>
            <a:ext cx="19050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rgbClr val="FFFF00"/>
                </a:solidFill>
                <a:latin typeface="Times New Roman"/>
                <a:ea typeface="Times New Roman"/>
                <a:cs typeface="Times New Roman"/>
                <a:sym typeface="Times New Roman"/>
              </a:rPr>
              <a:t>Round 19</a:t>
            </a:r>
          </a:p>
        </p:txBody>
      </p:sp>
      <p:pic>
        <p:nvPicPr>
          <p:cNvPr id="265" name="Shape 265" descr="Opera House"/>
          <p:cNvPicPr preferRelativeResize="0"/>
          <p:nvPr/>
        </p:nvPicPr>
        <p:blipFill rotWithShape="1">
          <a:blip r:embed="rId3">
            <a:alphaModFix/>
          </a:blip>
          <a:srcRect/>
          <a:stretch/>
        </p:blipFill>
        <p:spPr>
          <a:xfrm>
            <a:off x="3626005" y="725036"/>
            <a:ext cx="5486400" cy="6132964"/>
          </a:xfrm>
          <a:prstGeom prst="rect">
            <a:avLst/>
          </a:prstGeom>
          <a:noFill/>
          <a:ln>
            <a:noFill/>
          </a:ln>
        </p:spPr>
      </p:pic>
      <p:sp>
        <p:nvSpPr>
          <p:cNvPr id="266" name="Shape 266"/>
          <p:cNvSpPr txBox="1"/>
          <p:nvPr/>
        </p:nvSpPr>
        <p:spPr>
          <a:xfrm>
            <a:off x="457200" y="76200"/>
            <a:ext cx="8686800" cy="1570038"/>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chemeClr val="dk1"/>
                </a:solidFill>
                <a:latin typeface="Times New Roman"/>
                <a:ea typeface="Times New Roman"/>
                <a:cs typeface="Times New Roman"/>
                <a:sym typeface="Times New Roman"/>
              </a:rPr>
              <a:t>Add 1 theater and 1 museum. Add 2 private schools, and 1 normal school. Add one nice house and 10 more houses. </a:t>
            </a:r>
          </a:p>
        </p:txBody>
      </p:sp>
      <p:sp>
        <p:nvSpPr>
          <p:cNvPr id="267" name="Shape 267"/>
          <p:cNvSpPr txBox="1"/>
          <p:nvPr/>
        </p:nvSpPr>
        <p:spPr>
          <a:xfrm>
            <a:off x="5410200" y="1219200"/>
            <a:ext cx="2743200" cy="579438"/>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chemeClr val="dk1"/>
                </a:solidFill>
                <a:latin typeface="Times New Roman"/>
                <a:ea typeface="Times New Roman"/>
                <a:cs typeface="Times New Roman"/>
                <a:sym typeface="Times New Roman"/>
              </a:rPr>
              <a:t>Opera House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Shape 272" descr="Ind"/>
          <p:cNvPicPr preferRelativeResize="0"/>
          <p:nvPr/>
        </p:nvPicPr>
        <p:blipFill rotWithShape="1">
          <a:blip r:embed="rId3">
            <a:alphaModFix/>
          </a:blip>
          <a:srcRect/>
          <a:stretch/>
        </p:blipFill>
        <p:spPr>
          <a:xfrm>
            <a:off x="2514600" y="533400"/>
            <a:ext cx="6498240" cy="6324600"/>
          </a:xfrm>
          <a:prstGeom prst="rect">
            <a:avLst/>
          </a:prstGeom>
          <a:noFill/>
          <a:ln>
            <a:noFill/>
          </a:ln>
        </p:spPr>
      </p:pic>
      <p:sp>
        <p:nvSpPr>
          <p:cNvPr id="273" name="Shape 273"/>
          <p:cNvSpPr/>
          <p:nvPr/>
        </p:nvSpPr>
        <p:spPr>
          <a:xfrm>
            <a:off x="3785441" y="0"/>
            <a:ext cx="4114800" cy="7620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None/>
            </a:pPr>
            <a:r>
              <a:rPr lang="en-US" sz="4400" b="1" i="0" u="none" strike="noStrike" cap="none">
                <a:solidFill>
                  <a:srgbClr val="FFFF00"/>
                </a:solidFill>
                <a:latin typeface="Times New Roman"/>
                <a:ea typeface="Times New Roman"/>
                <a:cs typeface="Times New Roman"/>
                <a:sym typeface="Times New Roman"/>
              </a:rPr>
              <a:t>Round 20</a:t>
            </a:r>
          </a:p>
        </p:txBody>
      </p:sp>
      <p:sp>
        <p:nvSpPr>
          <p:cNvPr id="274" name="Shape 274"/>
          <p:cNvSpPr txBox="1"/>
          <p:nvPr/>
        </p:nvSpPr>
        <p:spPr>
          <a:xfrm>
            <a:off x="457200" y="146977"/>
            <a:ext cx="2362200" cy="3539430"/>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chemeClr val="dk1"/>
                </a:solidFill>
                <a:latin typeface="Times New Roman"/>
                <a:ea typeface="Times New Roman"/>
                <a:cs typeface="Times New Roman"/>
                <a:sym typeface="Times New Roman"/>
              </a:rPr>
              <a:t>Add 2 cemeteries, 1 jail, 1 hospital. </a:t>
            </a:r>
          </a:p>
          <a:p>
            <a:pPr marL="0" marR="0" lvl="0" indent="0" algn="l" rtl="0">
              <a:spcBef>
                <a:spcPts val="0"/>
              </a:spcBef>
              <a:spcAft>
                <a:spcPts val="0"/>
              </a:spcAft>
              <a:buNone/>
            </a:pPr>
            <a:r>
              <a:rPr lang="en-US" sz="3200" b="1" i="0" u="none" strike="noStrike" cap="none">
                <a:solidFill>
                  <a:schemeClr val="dk1"/>
                </a:solidFill>
                <a:latin typeface="Times New Roman"/>
                <a:ea typeface="Times New Roman"/>
                <a:cs typeface="Times New Roman"/>
                <a:sym typeface="Times New Roman"/>
              </a:rPr>
              <a:t>Below: Manchester England</a:t>
            </a:r>
          </a:p>
        </p:txBody>
      </p:sp>
      <p:pic>
        <p:nvPicPr>
          <p:cNvPr id="275" name="Shape 275" descr="Image result for soot on buildings england"/>
          <p:cNvPicPr preferRelativeResize="0"/>
          <p:nvPr/>
        </p:nvPicPr>
        <p:blipFill rotWithShape="1">
          <a:blip r:embed="rId4">
            <a:alphaModFix/>
          </a:blip>
          <a:srcRect/>
          <a:stretch/>
        </p:blipFill>
        <p:spPr>
          <a:xfrm>
            <a:off x="326831" y="3810000"/>
            <a:ext cx="4375538" cy="290991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862941" y="300774"/>
            <a:ext cx="20574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rgbClr val="FFFF00"/>
                </a:solidFill>
                <a:latin typeface="Times New Roman"/>
                <a:ea typeface="Times New Roman"/>
                <a:cs typeface="Times New Roman"/>
                <a:sym typeface="Times New Roman"/>
              </a:rPr>
              <a:t>Round 21</a:t>
            </a:r>
          </a:p>
        </p:txBody>
      </p:sp>
      <p:pic>
        <p:nvPicPr>
          <p:cNvPr id="281" name="Shape 281" descr="crowdedstreet"/>
          <p:cNvPicPr preferRelativeResize="0"/>
          <p:nvPr/>
        </p:nvPicPr>
        <p:blipFill rotWithShape="1">
          <a:blip r:embed="rId3">
            <a:alphaModFix/>
          </a:blip>
          <a:srcRect/>
          <a:stretch/>
        </p:blipFill>
        <p:spPr>
          <a:xfrm>
            <a:off x="3414712" y="-36861"/>
            <a:ext cx="5514975" cy="6629400"/>
          </a:xfrm>
          <a:prstGeom prst="rect">
            <a:avLst/>
          </a:prstGeom>
          <a:noFill/>
          <a:ln>
            <a:noFill/>
          </a:ln>
        </p:spPr>
      </p:pic>
      <p:sp>
        <p:nvSpPr>
          <p:cNvPr id="282" name="Shape 282"/>
          <p:cNvSpPr/>
          <p:nvPr/>
        </p:nvSpPr>
        <p:spPr>
          <a:xfrm>
            <a:off x="0" y="3429000"/>
            <a:ext cx="9144000" cy="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83" name="Shape 283"/>
          <p:cNvSpPr txBox="1"/>
          <p:nvPr/>
        </p:nvSpPr>
        <p:spPr>
          <a:xfrm>
            <a:off x="405741" y="1576039"/>
            <a:ext cx="2971800" cy="5016500"/>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chemeClr val="dk1"/>
                </a:solidFill>
                <a:latin typeface="Times New Roman"/>
                <a:ea typeface="Times New Roman"/>
                <a:cs typeface="Times New Roman"/>
                <a:sym typeface="Times New Roman"/>
              </a:rPr>
              <a:t>Add 15 houses, 4 more nice homes, 2 stores, 7 tenements, 2 churches, 8 factories, 1 school, and 5 pubs.  Build 1 City Hall for the mayor.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685800" y="152400"/>
            <a:ext cx="8001000" cy="64008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2"/>
                </a:solidFill>
                <a:latin typeface="Times New Roman"/>
                <a:ea typeface="Times New Roman"/>
                <a:cs typeface="Times New Roman"/>
                <a:sym typeface="Times New Roman"/>
              </a:rPr>
              <a:t>Totals:</a:t>
            </a:r>
            <a:br>
              <a:rPr lang="en-US" sz="4400" b="1" i="0" u="none" strike="noStrike" cap="none">
                <a:solidFill>
                  <a:schemeClr val="dk2"/>
                </a:solidFill>
                <a:latin typeface="Times New Roman"/>
                <a:ea typeface="Times New Roman"/>
                <a:cs typeface="Times New Roman"/>
                <a:sym typeface="Times New Roman"/>
              </a:rPr>
            </a:br>
            <a:r>
              <a:rPr lang="en-US" sz="3800" b="1" i="0" u="none" strike="noStrike" cap="none">
                <a:solidFill>
                  <a:schemeClr val="dk2"/>
                </a:solidFill>
                <a:latin typeface="Times New Roman"/>
                <a:ea typeface="Times New Roman"/>
                <a:cs typeface="Times New Roman"/>
                <a:sym typeface="Times New Roman"/>
              </a:rPr>
              <a:t>100 houses, 25 factories, 20 tenements, 10 wealthy homes, 10 pubs, 5 cemeteries, 5 stores, 4 schools, 3 hospitals, 2 railroads (N-S, E-W), 3 coal mines, 3 canals, 2 jails, 2 theaters, 1 city hall, 1 museum, and up to 5 bridges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ctrTitle"/>
          </p:nvPr>
        </p:nvSpPr>
        <p:spPr>
          <a:xfrm>
            <a:off x="762000" y="0"/>
            <a:ext cx="77724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800" b="1" i="0" u="none" strike="noStrike" cap="none">
                <a:solidFill>
                  <a:srgbClr val="FFFF00"/>
                </a:solidFill>
                <a:latin typeface="Bookman Old Style"/>
                <a:ea typeface="Bookman Old Style"/>
                <a:cs typeface="Bookman Old Style"/>
                <a:sym typeface="Bookman Old Style"/>
              </a:rPr>
              <a:t>Exit Ticket:</a:t>
            </a:r>
          </a:p>
        </p:txBody>
      </p:sp>
      <p:sp>
        <p:nvSpPr>
          <p:cNvPr id="294" name="Shape 294"/>
          <p:cNvSpPr txBox="1">
            <a:spLocks noGrp="1"/>
          </p:cNvSpPr>
          <p:nvPr>
            <p:ph type="subTitle" idx="1"/>
          </p:nvPr>
        </p:nvSpPr>
        <p:spPr>
          <a:xfrm>
            <a:off x="0" y="1012050"/>
            <a:ext cx="8915400" cy="4833900"/>
          </a:xfrm>
          <a:prstGeom prst="rect">
            <a:avLst/>
          </a:prstGeom>
          <a:noFill/>
          <a:ln>
            <a:noFill/>
          </a:ln>
        </p:spPr>
        <p:txBody>
          <a:bodyPr wrap="square" lIns="91425" tIns="45700" rIns="91425" bIns="45700" anchor="t" anchorCtr="0">
            <a:noAutofit/>
          </a:bodyPr>
          <a:lstStyle/>
          <a:p>
            <a:pPr marL="609600" marR="0" lvl="0" indent="-609600" algn="l" rtl="0">
              <a:lnSpc>
                <a:spcPct val="90000"/>
              </a:lnSpc>
              <a:spcBef>
                <a:spcPts val="0"/>
              </a:spcBef>
              <a:spcAft>
                <a:spcPts val="0"/>
              </a:spcAft>
              <a:buClr>
                <a:schemeClr val="lt1"/>
              </a:buClr>
              <a:buFont typeface="Bookman Old Style"/>
              <a:buNone/>
            </a:pPr>
            <a:r>
              <a:rPr lang="en-US" sz="3600" b="0" i="0" u="none" strike="noStrike" cap="none">
                <a:solidFill>
                  <a:schemeClr val="lt1"/>
                </a:solidFill>
                <a:latin typeface="Bookman Old Style"/>
                <a:ea typeface="Bookman Old Style"/>
                <a:cs typeface="Bookman Old Style"/>
                <a:sym typeface="Bookman Old Style"/>
              </a:rPr>
              <a:t>With the Industrial Revolution – how was your village changed?  Can it even be called a village any more? Why or why not?  What do you believe the impact of the Industrial Revolution to be? Knowing what you know now, what would you do differently in building a city?</a:t>
            </a:r>
          </a:p>
          <a:p>
            <a:pPr marL="609600" marR="0" lvl="0" indent="-609600" algn="l" rtl="0">
              <a:lnSpc>
                <a:spcPct val="90000"/>
              </a:lnSpc>
              <a:spcBef>
                <a:spcPts val="720"/>
              </a:spcBef>
              <a:spcAft>
                <a:spcPts val="0"/>
              </a:spcAft>
              <a:buClr>
                <a:schemeClr val="lt1"/>
              </a:buClr>
              <a:buFont typeface="Bookman Old Style"/>
              <a:buNone/>
            </a:pPr>
            <a:r>
              <a:rPr lang="en-US" sz="3600" b="0" i="0" u="none" strike="noStrike" cap="none">
                <a:solidFill>
                  <a:schemeClr val="lt1"/>
                </a:solidFill>
                <a:latin typeface="Bookman Old Style"/>
                <a:ea typeface="Bookman Old Style"/>
                <a:cs typeface="Bookman Old Style"/>
                <a:sym typeface="Bookman Old Style"/>
              </a:rPr>
              <a:t> </a:t>
            </a:r>
            <a:r>
              <a:rPr lang="en-US" sz="3600" b="1" i="0" u="none" strike="noStrike" cap="none">
                <a:solidFill>
                  <a:schemeClr val="lt1"/>
                </a:solidFill>
                <a:latin typeface="Bookman Old Style"/>
                <a:ea typeface="Bookman Old Style"/>
                <a:cs typeface="Bookman Old Style"/>
                <a:sym typeface="Bookman Old Style"/>
              </a:rPr>
              <a:t>Write in complete sentences to earn credit for the day!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228600" y="838200"/>
            <a:ext cx="36576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Times New Roman"/>
                <a:ea typeface="Times New Roman"/>
                <a:cs typeface="Times New Roman"/>
                <a:sym typeface="Times New Roman"/>
              </a:rPr>
              <a:t>Round 1 Part 2</a:t>
            </a:r>
            <a:br>
              <a:rPr lang="en-US" sz="4400" b="0" i="0" u="none" strike="noStrike" cap="none">
                <a:solidFill>
                  <a:schemeClr val="dk1"/>
                </a:solidFill>
                <a:latin typeface="Times New Roman"/>
                <a:ea typeface="Times New Roman"/>
                <a:cs typeface="Times New Roman"/>
                <a:sym typeface="Times New Roman"/>
              </a:rPr>
            </a:br>
            <a:r>
              <a:rPr lang="en-US" sz="4400" b="0" i="0" u="none" strike="noStrike" cap="none">
                <a:solidFill>
                  <a:schemeClr val="dk1"/>
                </a:solidFill>
                <a:latin typeface="Times New Roman"/>
                <a:ea typeface="Times New Roman"/>
                <a:cs typeface="Times New Roman"/>
                <a:sym typeface="Times New Roman"/>
              </a:rPr>
              <a:t>1745</a:t>
            </a:r>
            <a:br>
              <a:rPr lang="en-US" sz="4400" b="0" i="0" u="none" strike="noStrike" cap="none">
                <a:solidFill>
                  <a:schemeClr val="dk1"/>
                </a:solidFill>
                <a:latin typeface="Times New Roman"/>
                <a:ea typeface="Times New Roman"/>
                <a:cs typeface="Times New Roman"/>
                <a:sym typeface="Times New Roman"/>
              </a:rPr>
            </a:br>
            <a:r>
              <a:rPr lang="en-US" sz="4400" b="0" i="0" u="none" strike="noStrike" cap="none">
                <a:solidFill>
                  <a:schemeClr val="dk1"/>
                </a:solidFill>
                <a:latin typeface="Times New Roman"/>
                <a:ea typeface="Times New Roman"/>
                <a:cs typeface="Times New Roman"/>
                <a:sym typeface="Times New Roman"/>
              </a:rPr>
              <a:t>Oxford Canal</a:t>
            </a:r>
          </a:p>
        </p:txBody>
      </p:sp>
      <p:pic>
        <p:nvPicPr>
          <p:cNvPr id="108" name="Shape 108" descr="map of river thames"/>
          <p:cNvPicPr preferRelativeResize="0"/>
          <p:nvPr/>
        </p:nvPicPr>
        <p:blipFill rotWithShape="1">
          <a:blip r:embed="rId3">
            <a:alphaModFix/>
          </a:blip>
          <a:srcRect/>
          <a:stretch/>
        </p:blipFill>
        <p:spPr>
          <a:xfrm>
            <a:off x="3505200" y="304800"/>
            <a:ext cx="3603625" cy="6324600"/>
          </a:xfrm>
          <a:prstGeom prst="rect">
            <a:avLst/>
          </a:prstGeom>
          <a:noFill/>
          <a:ln>
            <a:noFill/>
          </a:ln>
        </p:spPr>
      </p:pic>
      <p:pic>
        <p:nvPicPr>
          <p:cNvPr id="109" name="Shape 109" descr="narrow lock"/>
          <p:cNvPicPr preferRelativeResize="0"/>
          <p:nvPr/>
        </p:nvPicPr>
        <p:blipFill rotWithShape="1">
          <a:blip r:embed="rId4">
            <a:alphaModFix/>
          </a:blip>
          <a:srcRect/>
          <a:stretch/>
        </p:blipFill>
        <p:spPr>
          <a:xfrm>
            <a:off x="934689" y="2743200"/>
            <a:ext cx="2546350" cy="3886200"/>
          </a:xfrm>
          <a:prstGeom prst="rect">
            <a:avLst/>
          </a:prstGeom>
          <a:noFill/>
          <a:ln>
            <a:noFill/>
          </a:ln>
        </p:spPr>
      </p:pic>
      <p:sp>
        <p:nvSpPr>
          <p:cNvPr id="110" name="Shape 110"/>
          <p:cNvSpPr txBox="1"/>
          <p:nvPr/>
        </p:nvSpPr>
        <p:spPr>
          <a:xfrm>
            <a:off x="6248400" y="201992"/>
            <a:ext cx="2561218" cy="3231654"/>
          </a:xfrm>
          <a:prstGeom prst="rect">
            <a:avLst/>
          </a:prstGeom>
          <a:solidFill>
            <a:srgbClr val="B2B2B2"/>
          </a:solidFill>
          <a:ln w="95250" cap="flat" cmpd="sng">
            <a:solidFill>
              <a:schemeClr val="lt1"/>
            </a:solidFill>
            <a:prstDash val="solid"/>
            <a:miter lim="8000"/>
            <a:headEnd type="none" w="med" len="med"/>
            <a:tailEnd type="none" w="med" len="med"/>
          </a:ln>
        </p:spPr>
        <p:txBody>
          <a:bodyPr wrap="square" lIns="91425" tIns="45700" rIns="91425" bIns="45700" anchor="t" anchorCtr="0">
            <a:noAutofit/>
          </a:bodyPr>
          <a:lstStyle/>
          <a:p>
            <a:pPr marL="0" marR="0" lvl="0" indent="0" algn="l" rtl="0">
              <a:spcBef>
                <a:spcPts val="0"/>
              </a:spcBef>
              <a:spcAft>
                <a:spcPts val="0"/>
              </a:spcAft>
              <a:buNone/>
            </a:pPr>
            <a:r>
              <a:rPr lang="en-US" sz="3400" b="1" i="0" u="none" strike="noStrike" cap="none">
                <a:solidFill>
                  <a:schemeClr val="dk1"/>
                </a:solidFill>
                <a:latin typeface="Times New Roman"/>
                <a:ea typeface="Times New Roman"/>
                <a:cs typeface="Times New Roman"/>
                <a:sym typeface="Times New Roman"/>
              </a:rPr>
              <a:t>Draw a canal. It must connect the coal mine to the river.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533400" y="0"/>
            <a:ext cx="77724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lt1"/>
                </a:solidFill>
                <a:latin typeface="Times New Roman"/>
                <a:ea typeface="Times New Roman"/>
                <a:cs typeface="Times New Roman"/>
                <a:sym typeface="Times New Roman"/>
              </a:rPr>
              <a:t>Round 1 – Part 3</a:t>
            </a:r>
          </a:p>
        </p:txBody>
      </p:sp>
      <p:sp>
        <p:nvSpPr>
          <p:cNvPr id="117" name="Shape 117"/>
          <p:cNvSpPr txBox="1"/>
          <p:nvPr/>
        </p:nvSpPr>
        <p:spPr>
          <a:xfrm>
            <a:off x="228600" y="990600"/>
            <a:ext cx="8534400" cy="646113"/>
          </a:xfrm>
          <a:prstGeom prst="rect">
            <a:avLst/>
          </a:prstGeom>
          <a:noFill/>
          <a:ln w="95250" cap="flat" cmpd="sng">
            <a:solidFill>
              <a:schemeClr val="lt1"/>
            </a:solidFill>
            <a:prstDash val="solid"/>
            <a:miter lim="8000"/>
            <a:headEnd type="none" w="med" len="med"/>
            <a:tailEnd type="none" w="med" len="med"/>
          </a:ln>
        </p:spPr>
        <p:txBody>
          <a:bodyPr wrap="square" lIns="91425" tIns="45700" rIns="91425" bIns="45700" anchor="t" anchorCtr="0">
            <a:noAutofit/>
          </a:bodyPr>
          <a:lstStyle/>
          <a:p>
            <a:pPr marL="0" marR="0" lvl="0" indent="0" algn="l" rtl="0">
              <a:spcBef>
                <a:spcPts val="0"/>
              </a:spcBef>
              <a:spcAft>
                <a:spcPts val="0"/>
              </a:spcAft>
              <a:buNone/>
            </a:pPr>
            <a:r>
              <a:rPr lang="en-US" sz="3600" b="1" i="0" u="none" strike="noStrike" cap="none">
                <a:solidFill>
                  <a:schemeClr val="lt1"/>
                </a:solidFill>
                <a:latin typeface="Times New Roman"/>
                <a:ea typeface="Times New Roman"/>
                <a:cs typeface="Times New Roman"/>
                <a:sym typeface="Times New Roman"/>
              </a:rPr>
              <a:t>Draw one nice house. Label it 1745.</a:t>
            </a:r>
          </a:p>
        </p:txBody>
      </p:sp>
      <p:pic>
        <p:nvPicPr>
          <p:cNvPr id="118" name="Shape 118" descr="http://4.bp.blogspot.com/_LbEOZqOqjYs/TRtZl8Nz64I/AAAAAAAATF0/RI7xuRhLDn8/s1600/English%2BManor%2BHouse.jpg"/>
          <p:cNvPicPr preferRelativeResize="0"/>
          <p:nvPr/>
        </p:nvPicPr>
        <p:blipFill rotWithShape="1">
          <a:blip r:embed="rId3">
            <a:alphaModFix/>
          </a:blip>
          <a:srcRect/>
          <a:stretch/>
        </p:blipFill>
        <p:spPr>
          <a:xfrm>
            <a:off x="1447800" y="2057400"/>
            <a:ext cx="6191250" cy="4495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191000" y="228600"/>
            <a:ext cx="47244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rgbClr val="CC9900"/>
                </a:solidFill>
                <a:latin typeface="Times New Roman"/>
                <a:ea typeface="Times New Roman"/>
                <a:cs typeface="Times New Roman"/>
                <a:sym typeface="Times New Roman"/>
              </a:rPr>
              <a:t>Round 2</a:t>
            </a:r>
            <a:br>
              <a:rPr lang="en-US" sz="3600" b="1" i="0" u="none" strike="noStrike" cap="none">
                <a:solidFill>
                  <a:srgbClr val="CC9900"/>
                </a:solidFill>
                <a:latin typeface="Times New Roman"/>
                <a:ea typeface="Times New Roman"/>
                <a:cs typeface="Times New Roman"/>
                <a:sym typeface="Times New Roman"/>
              </a:rPr>
            </a:br>
            <a:r>
              <a:rPr lang="en-US" sz="3600" b="1" i="0" u="none" strike="noStrike" cap="none">
                <a:solidFill>
                  <a:srgbClr val="CC9900"/>
                </a:solidFill>
                <a:latin typeface="Times New Roman"/>
                <a:ea typeface="Times New Roman"/>
                <a:cs typeface="Times New Roman"/>
                <a:sym typeface="Times New Roman"/>
              </a:rPr>
              <a:t>Population Explosion</a:t>
            </a:r>
          </a:p>
        </p:txBody>
      </p:sp>
      <p:pic>
        <p:nvPicPr>
          <p:cNvPr id="124" name="Shape 124" descr="2_4_Societal_Development"/>
          <p:cNvPicPr preferRelativeResize="0"/>
          <p:nvPr/>
        </p:nvPicPr>
        <p:blipFill rotWithShape="1">
          <a:blip r:embed="rId3">
            <a:alphaModFix/>
          </a:blip>
          <a:srcRect/>
          <a:stretch/>
        </p:blipFill>
        <p:spPr>
          <a:xfrm>
            <a:off x="914400" y="1585913"/>
            <a:ext cx="7239000" cy="5272087"/>
          </a:xfrm>
          <a:prstGeom prst="rect">
            <a:avLst/>
          </a:prstGeom>
          <a:noFill/>
          <a:ln>
            <a:noFill/>
          </a:ln>
        </p:spPr>
      </p:pic>
      <p:sp>
        <p:nvSpPr>
          <p:cNvPr id="125" name="Shape 125"/>
          <p:cNvSpPr txBox="1"/>
          <p:nvPr/>
        </p:nvSpPr>
        <p:spPr>
          <a:xfrm>
            <a:off x="457200" y="457200"/>
            <a:ext cx="3886200" cy="1077913"/>
          </a:xfrm>
          <a:prstGeom prst="rect">
            <a:avLst/>
          </a:prstGeom>
          <a:noFill/>
          <a:ln w="44450" cap="flat" cmpd="sng">
            <a:solidFill>
              <a:schemeClr val="lt1"/>
            </a:solidFill>
            <a:prstDash val="solid"/>
            <a:miter lim="8000"/>
            <a:headEnd type="none" w="med" len="med"/>
            <a:tailEnd type="none" w="med" len="med"/>
          </a:ln>
        </p:spPr>
        <p:txBody>
          <a:bodyPr wrap="square" lIns="91425" tIns="45700" rIns="91425" bIns="45700" anchor="t" anchorCtr="0">
            <a:noAutofit/>
          </a:bodyPr>
          <a:lstStyle/>
          <a:p>
            <a:pPr marL="0" marR="0" lvl="0" indent="0" algn="l" rtl="0">
              <a:spcBef>
                <a:spcPts val="0"/>
              </a:spcBef>
              <a:spcAft>
                <a:spcPts val="0"/>
              </a:spcAft>
              <a:buNone/>
            </a:pPr>
            <a:r>
              <a:rPr lang="en-US" sz="3200" b="0" i="0" u="none" strike="noStrike" cap="none">
                <a:solidFill>
                  <a:schemeClr val="lt1"/>
                </a:solidFill>
                <a:latin typeface="Times New Roman"/>
                <a:ea typeface="Times New Roman"/>
                <a:cs typeface="Times New Roman"/>
                <a:sym typeface="Times New Roman"/>
              </a:rPr>
              <a:t>Add 5 regular houses</a:t>
            </a:r>
            <a:br>
              <a:rPr lang="en-US" sz="3200" b="0" i="0" u="none" strike="noStrike" cap="none">
                <a:solidFill>
                  <a:schemeClr val="lt1"/>
                </a:solidFill>
                <a:latin typeface="Times New Roman"/>
                <a:ea typeface="Times New Roman"/>
                <a:cs typeface="Times New Roman"/>
                <a:sym typeface="Times New Roman"/>
              </a:rPr>
            </a:br>
            <a:r>
              <a:rPr lang="en-US" sz="3200" b="0" i="0" u="none" strike="noStrike" cap="none">
                <a:solidFill>
                  <a:schemeClr val="lt1"/>
                </a:solidFill>
                <a:latin typeface="Times New Roman"/>
                <a:ea typeface="Times New Roman"/>
                <a:cs typeface="Times New Roman"/>
                <a:sym typeface="Times New Roman"/>
              </a:rPr>
              <a:t>Label them 1750.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04800" y="600075"/>
            <a:ext cx="3048000" cy="5334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rgbClr val="CC9900"/>
                </a:solidFill>
                <a:latin typeface="Times New Roman"/>
                <a:ea typeface="Times New Roman"/>
                <a:cs typeface="Times New Roman"/>
                <a:sym typeface="Times New Roman"/>
              </a:rPr>
              <a:t>Round 3</a:t>
            </a:r>
          </a:p>
        </p:txBody>
      </p:sp>
      <p:pic>
        <p:nvPicPr>
          <p:cNvPr id="131" name="Shape 131" descr="Tull's Seed Drill"/>
          <p:cNvPicPr preferRelativeResize="0"/>
          <p:nvPr/>
        </p:nvPicPr>
        <p:blipFill rotWithShape="1">
          <a:blip r:embed="rId3">
            <a:alphaModFix/>
          </a:blip>
          <a:srcRect/>
          <a:stretch/>
        </p:blipFill>
        <p:spPr>
          <a:xfrm>
            <a:off x="2278429" y="4495800"/>
            <a:ext cx="4808172" cy="2347757"/>
          </a:xfrm>
          <a:prstGeom prst="rect">
            <a:avLst/>
          </a:prstGeom>
          <a:noFill/>
          <a:ln>
            <a:noFill/>
          </a:ln>
        </p:spPr>
      </p:pic>
      <p:pic>
        <p:nvPicPr>
          <p:cNvPr id="132" name="Shape 132" descr="CTg"/>
          <p:cNvPicPr preferRelativeResize="0"/>
          <p:nvPr/>
        </p:nvPicPr>
        <p:blipFill rotWithShape="1">
          <a:blip r:embed="rId4">
            <a:alphaModFix/>
          </a:blip>
          <a:srcRect/>
          <a:stretch/>
        </p:blipFill>
        <p:spPr>
          <a:xfrm>
            <a:off x="609600" y="1447800"/>
            <a:ext cx="2960688" cy="2571750"/>
          </a:xfrm>
          <a:prstGeom prst="rect">
            <a:avLst/>
          </a:prstGeom>
          <a:noFill/>
          <a:ln>
            <a:noFill/>
          </a:ln>
        </p:spPr>
      </p:pic>
      <p:pic>
        <p:nvPicPr>
          <p:cNvPr id="133" name="Shape 133" descr="horse drawn cultivator1865"/>
          <p:cNvPicPr preferRelativeResize="0"/>
          <p:nvPr/>
        </p:nvPicPr>
        <p:blipFill rotWithShape="1">
          <a:blip r:embed="rId5">
            <a:alphaModFix/>
          </a:blip>
          <a:srcRect/>
          <a:stretch/>
        </p:blipFill>
        <p:spPr>
          <a:xfrm>
            <a:off x="3848921" y="1709169"/>
            <a:ext cx="4876800" cy="2987675"/>
          </a:xfrm>
          <a:prstGeom prst="rect">
            <a:avLst/>
          </a:prstGeom>
          <a:noFill/>
          <a:ln>
            <a:noFill/>
          </a:ln>
        </p:spPr>
      </p:pic>
      <p:sp>
        <p:nvSpPr>
          <p:cNvPr id="134" name="Shape 134"/>
          <p:cNvSpPr txBox="1"/>
          <p:nvPr/>
        </p:nvSpPr>
        <p:spPr>
          <a:xfrm>
            <a:off x="622610" y="4021467"/>
            <a:ext cx="3352800" cy="830263"/>
          </a:xfrm>
          <a:prstGeom prst="rect">
            <a:avLst/>
          </a:prstGeom>
          <a:solidFill>
            <a:srgbClr val="7F7F7F"/>
          </a:solidFill>
          <a:ln w="9525" cap="flat" cmpd="sng">
            <a:solidFill>
              <a:schemeClr val="lt1"/>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   Three Field System</a:t>
            </a:r>
          </a:p>
          <a:p>
            <a:pPr marL="0" marR="0" lvl="0" indent="0" algn="l"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    Crop Rotation</a:t>
            </a:r>
          </a:p>
        </p:txBody>
      </p:sp>
      <p:sp>
        <p:nvSpPr>
          <p:cNvPr id="135" name="Shape 135"/>
          <p:cNvSpPr/>
          <p:nvPr/>
        </p:nvSpPr>
        <p:spPr>
          <a:xfrm>
            <a:off x="495636" y="3844925"/>
            <a:ext cx="484188" cy="977900"/>
          </a:xfrm>
          <a:prstGeom prst="upArrow">
            <a:avLst>
              <a:gd name="adj1" fmla="val 50000"/>
              <a:gd name="adj2" fmla="val 50000"/>
            </a:avLst>
          </a:prstGeom>
          <a:solidFill>
            <a:schemeClr val="accent1"/>
          </a:solidFill>
          <a:ln w="25400" cap="flat" cmpd="sng">
            <a:solidFill>
              <a:srgbClr val="00946F"/>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Times New Roman"/>
              <a:ea typeface="Times New Roman"/>
              <a:cs typeface="Times New Roman"/>
              <a:sym typeface="Times New Roman"/>
            </a:endParaRPr>
          </a:p>
        </p:txBody>
      </p:sp>
      <p:sp>
        <p:nvSpPr>
          <p:cNvPr id="136" name="Shape 136"/>
          <p:cNvSpPr/>
          <p:nvPr/>
        </p:nvSpPr>
        <p:spPr>
          <a:xfrm>
            <a:off x="3352800" y="3907368"/>
            <a:ext cx="484188" cy="977900"/>
          </a:xfrm>
          <a:prstGeom prst="upArrow">
            <a:avLst>
              <a:gd name="adj1" fmla="val 50000"/>
              <a:gd name="adj2" fmla="val 50000"/>
            </a:avLst>
          </a:prstGeom>
          <a:solidFill>
            <a:schemeClr val="accent1"/>
          </a:solidFill>
          <a:ln w="25400" cap="flat" cmpd="sng">
            <a:solidFill>
              <a:srgbClr val="00946F"/>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Times New Roman"/>
              <a:ea typeface="Times New Roman"/>
              <a:cs typeface="Times New Roman"/>
              <a:sym typeface="Times New Roman"/>
            </a:endParaRPr>
          </a:p>
        </p:txBody>
      </p:sp>
      <p:sp>
        <p:nvSpPr>
          <p:cNvPr id="137" name="Shape 137"/>
          <p:cNvSpPr txBox="1"/>
          <p:nvPr/>
        </p:nvSpPr>
        <p:spPr>
          <a:xfrm>
            <a:off x="3124200" y="80308"/>
            <a:ext cx="6019800" cy="1569660"/>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r>
              <a:rPr lang="en-US" sz="2400" b="1" i="0" u="none" strike="noStrike" cap="none" dirty="0">
                <a:solidFill>
                  <a:schemeClr val="dk1"/>
                </a:solidFill>
                <a:latin typeface="Times New Roman"/>
                <a:ea typeface="Times New Roman"/>
                <a:cs typeface="Times New Roman"/>
                <a:sym typeface="Times New Roman"/>
              </a:rPr>
              <a:t>Draw your Commons. </a:t>
            </a:r>
            <a:r>
              <a:rPr lang="en-US" sz="2400" b="1" i="0" u="none" strike="noStrike" cap="none">
                <a:solidFill>
                  <a:schemeClr val="dk1"/>
                </a:solidFill>
                <a:latin typeface="Times New Roman"/>
                <a:ea typeface="Times New Roman"/>
                <a:cs typeface="Times New Roman"/>
                <a:sym typeface="Times New Roman"/>
              </a:rPr>
              <a:t>Fence off a </a:t>
            </a:r>
            <a:r>
              <a:rPr lang="en-US" sz="2400" b="1" smtClean="0">
                <a:solidFill>
                  <a:schemeClr val="dk1"/>
                </a:solidFill>
                <a:latin typeface="Times New Roman"/>
                <a:ea typeface="Times New Roman"/>
                <a:cs typeface="Times New Roman"/>
                <a:sym typeface="Times New Roman"/>
              </a:rPr>
              <a:t>3x3</a:t>
            </a:r>
            <a:r>
              <a:rPr lang="en-US" sz="2400" b="1" i="0" u="none" strike="noStrike" cap="none" smtClean="0">
                <a:solidFill>
                  <a:schemeClr val="dk1"/>
                </a:solidFill>
                <a:latin typeface="Times New Roman"/>
                <a:ea typeface="Times New Roman"/>
                <a:cs typeface="Times New Roman"/>
                <a:sym typeface="Times New Roman"/>
              </a:rPr>
              <a:t> </a:t>
            </a:r>
            <a:r>
              <a:rPr lang="en-US" sz="2400" b="1" i="0" u="none" strike="noStrike" cap="none">
                <a:solidFill>
                  <a:schemeClr val="dk1"/>
                </a:solidFill>
                <a:latin typeface="Times New Roman"/>
                <a:ea typeface="Times New Roman"/>
                <a:cs typeface="Times New Roman"/>
                <a:sym typeface="Times New Roman"/>
              </a:rPr>
              <a:t>inch square of land for community use in the middle of your town. </a:t>
            </a:r>
          </a:p>
          <a:p>
            <a:pPr marL="0" marR="0" lvl="0" indent="0" algn="l" rtl="0">
              <a:spcBef>
                <a:spcPts val="0"/>
              </a:spcBef>
              <a:spcAft>
                <a:spcPts val="0"/>
              </a:spcAft>
              <a:buNone/>
            </a:pPr>
            <a:r>
              <a:rPr lang="en-US" sz="2400" b="1" i="0" u="none" strike="noStrike" cap="none" dirty="0">
                <a:solidFill>
                  <a:schemeClr val="dk1"/>
                </a:solidFill>
                <a:latin typeface="Times New Roman"/>
                <a:ea typeface="Times New Roman"/>
                <a:cs typeface="Times New Roman"/>
                <a:sym typeface="Times New Roman"/>
              </a:rPr>
              <a:t>Add 5 more houses. Build 1 more nice house.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Shape 142"/>
          <p:cNvSpPr txBox="1">
            <a:spLocks noGrp="1"/>
          </p:cNvSpPr>
          <p:nvPr>
            <p:ph type="title" idx="4294967295"/>
          </p:nvPr>
        </p:nvSpPr>
        <p:spPr>
          <a:xfrm>
            <a:off x="4648200" y="381000"/>
            <a:ext cx="4267200" cy="1143000"/>
          </a:xfrm>
          <a:prstGeom prst="rect">
            <a:avLst/>
          </a:prstGeom>
          <a:solidFill>
            <a:schemeClr val="lt1">
              <a:alpha val="77647"/>
            </a:schemeClr>
          </a:solid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000" b="1" i="0" u="none" strike="noStrike" cap="none">
                <a:solidFill>
                  <a:schemeClr val="dk2"/>
                </a:solidFill>
                <a:latin typeface="Times New Roman"/>
                <a:ea typeface="Times New Roman"/>
                <a:cs typeface="Times New Roman"/>
                <a:sym typeface="Times New Roman"/>
              </a:rPr>
              <a:t>Round 4</a:t>
            </a:r>
          </a:p>
        </p:txBody>
      </p:sp>
      <p:sp>
        <p:nvSpPr>
          <p:cNvPr id="143" name="Shape 143"/>
          <p:cNvSpPr txBox="1"/>
          <p:nvPr/>
        </p:nvSpPr>
        <p:spPr>
          <a:xfrm>
            <a:off x="609600" y="152400"/>
            <a:ext cx="4953000" cy="2308225"/>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r>
              <a:rPr lang="en-US" sz="3600" b="1" i="0" u="none" strike="noStrike" cap="none">
                <a:solidFill>
                  <a:schemeClr val="dk1"/>
                </a:solidFill>
                <a:latin typeface="Times New Roman"/>
                <a:ea typeface="Times New Roman"/>
                <a:cs typeface="Times New Roman"/>
                <a:sym typeface="Times New Roman"/>
              </a:rPr>
              <a:t>Add one factory beside the river.  Label it 1773. Add 5 more regular houses.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685800" y="609600"/>
            <a:ext cx="3429000" cy="6096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rgbClr val="CC9900"/>
                </a:solidFill>
                <a:latin typeface="Times New Roman"/>
                <a:ea typeface="Times New Roman"/>
                <a:cs typeface="Times New Roman"/>
                <a:sym typeface="Times New Roman"/>
              </a:rPr>
              <a:t>Round 5</a:t>
            </a:r>
          </a:p>
        </p:txBody>
      </p:sp>
      <p:pic>
        <p:nvPicPr>
          <p:cNvPr id="149" name="Shape 149" descr="mujerhila2"/>
          <p:cNvPicPr preferRelativeResize="0"/>
          <p:nvPr/>
        </p:nvPicPr>
        <p:blipFill rotWithShape="1">
          <a:blip r:embed="rId3">
            <a:alphaModFix/>
          </a:blip>
          <a:srcRect/>
          <a:stretch/>
        </p:blipFill>
        <p:spPr>
          <a:xfrm>
            <a:off x="349405" y="1269303"/>
            <a:ext cx="3145837" cy="2308226"/>
          </a:xfrm>
          <a:prstGeom prst="rect">
            <a:avLst/>
          </a:prstGeom>
          <a:noFill/>
          <a:ln>
            <a:noFill/>
          </a:ln>
        </p:spPr>
      </p:pic>
      <p:pic>
        <p:nvPicPr>
          <p:cNvPr id="150" name="Shape 150" descr="candle"/>
          <p:cNvPicPr preferRelativeResize="0"/>
          <p:nvPr/>
        </p:nvPicPr>
        <p:blipFill rotWithShape="1">
          <a:blip r:embed="rId4">
            <a:alphaModFix/>
          </a:blip>
          <a:srcRect/>
          <a:stretch/>
        </p:blipFill>
        <p:spPr>
          <a:xfrm>
            <a:off x="4431493" y="1905000"/>
            <a:ext cx="4495800" cy="3046413"/>
          </a:xfrm>
          <a:prstGeom prst="rect">
            <a:avLst/>
          </a:prstGeom>
          <a:noFill/>
          <a:ln>
            <a:noFill/>
          </a:ln>
        </p:spPr>
      </p:pic>
      <p:sp>
        <p:nvSpPr>
          <p:cNvPr id="151" name="Shape 151"/>
          <p:cNvSpPr txBox="1"/>
          <p:nvPr/>
        </p:nvSpPr>
        <p:spPr>
          <a:xfrm>
            <a:off x="3649507" y="76200"/>
            <a:ext cx="5086350" cy="1938992"/>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Draw 15 regular houses (total of 40). Draw 1 church, 1 pub, and 1 store. Draw a road leading to the factory from the part of the village with the most houses.</a:t>
            </a:r>
          </a:p>
        </p:txBody>
      </p:sp>
      <p:pic>
        <p:nvPicPr>
          <p:cNvPr id="152" name="Shape 152" descr="spinningjenny"/>
          <p:cNvPicPr preferRelativeResize="0"/>
          <p:nvPr/>
        </p:nvPicPr>
        <p:blipFill rotWithShape="1">
          <a:blip r:embed="rId5">
            <a:alphaModFix/>
          </a:blip>
          <a:srcRect/>
          <a:stretch/>
        </p:blipFill>
        <p:spPr>
          <a:xfrm>
            <a:off x="20482" y="3635066"/>
            <a:ext cx="6172200" cy="30452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648200" y="279797"/>
            <a:ext cx="3810000" cy="6096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rgbClr val="CC9900"/>
                </a:solidFill>
                <a:latin typeface="Times New Roman"/>
                <a:ea typeface="Times New Roman"/>
                <a:cs typeface="Times New Roman"/>
                <a:sym typeface="Times New Roman"/>
              </a:rPr>
              <a:t>Round 6</a:t>
            </a:r>
          </a:p>
        </p:txBody>
      </p:sp>
      <p:pic>
        <p:nvPicPr>
          <p:cNvPr id="158" name="Shape 158" descr="capitalist"/>
          <p:cNvPicPr preferRelativeResize="0"/>
          <p:nvPr/>
        </p:nvPicPr>
        <p:blipFill rotWithShape="1">
          <a:blip r:embed="rId3">
            <a:alphaModFix/>
          </a:blip>
          <a:srcRect/>
          <a:stretch/>
        </p:blipFill>
        <p:spPr>
          <a:xfrm>
            <a:off x="228600" y="0"/>
            <a:ext cx="4310063" cy="5105400"/>
          </a:xfrm>
          <a:prstGeom prst="rect">
            <a:avLst/>
          </a:prstGeom>
          <a:noFill/>
          <a:ln>
            <a:noFill/>
          </a:ln>
        </p:spPr>
      </p:pic>
      <p:pic>
        <p:nvPicPr>
          <p:cNvPr id="159" name="Shape 159" descr="indust"/>
          <p:cNvPicPr preferRelativeResize="0"/>
          <p:nvPr/>
        </p:nvPicPr>
        <p:blipFill rotWithShape="1">
          <a:blip r:embed="rId4">
            <a:alphaModFix/>
          </a:blip>
          <a:srcRect/>
          <a:stretch/>
        </p:blipFill>
        <p:spPr>
          <a:xfrm>
            <a:off x="3200400" y="2648207"/>
            <a:ext cx="5257800" cy="4209793"/>
          </a:xfrm>
          <a:prstGeom prst="rect">
            <a:avLst/>
          </a:prstGeom>
          <a:noFill/>
          <a:ln>
            <a:noFill/>
          </a:ln>
        </p:spPr>
      </p:pic>
      <p:sp>
        <p:nvSpPr>
          <p:cNvPr id="160" name="Shape 160"/>
          <p:cNvSpPr txBox="1"/>
          <p:nvPr/>
        </p:nvSpPr>
        <p:spPr>
          <a:xfrm>
            <a:off x="4419600" y="1045165"/>
            <a:ext cx="4419600" cy="1938338"/>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Add 5 new factories along the river bank as they need water power. Add a circle for a water wheel to each factory. Add 5 new houses.</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891</Words>
  <Application>Microsoft Office PowerPoint</Application>
  <PresentationFormat>On-screen Show (4:3)</PresentationFormat>
  <Paragraphs>71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The Industrial Revolution Game</vt:lpstr>
      <vt:lpstr> Round 1 1700 </vt:lpstr>
      <vt:lpstr>Round 1 Part 2 1745 Oxford Canal</vt:lpstr>
      <vt:lpstr>Round 1 – Part 3</vt:lpstr>
      <vt:lpstr>Round 2 Population Explosion</vt:lpstr>
      <vt:lpstr>Round 3</vt:lpstr>
      <vt:lpstr>Round 4</vt:lpstr>
      <vt:lpstr>Round 5</vt:lpstr>
      <vt:lpstr>Round 6</vt:lpstr>
      <vt:lpstr>Round 7</vt:lpstr>
      <vt:lpstr>Round 8</vt:lpstr>
      <vt:lpstr>Round 9</vt:lpstr>
      <vt:lpstr>Round 10</vt:lpstr>
      <vt:lpstr>Round 11</vt:lpstr>
      <vt:lpstr>Round 12</vt:lpstr>
      <vt:lpstr>Round 13</vt:lpstr>
      <vt:lpstr>Round 14</vt:lpstr>
      <vt:lpstr>Round 15</vt:lpstr>
      <vt:lpstr>Round 16</vt:lpstr>
      <vt:lpstr>Round 17</vt:lpstr>
      <vt:lpstr>Round 18</vt:lpstr>
      <vt:lpstr>Round 18 % of Europe’s Railroads by Country</vt:lpstr>
      <vt:lpstr>Round 19</vt:lpstr>
      <vt:lpstr>PowerPoint Presentation</vt:lpstr>
      <vt:lpstr>Round 21</vt:lpstr>
      <vt:lpstr>Totals: 100 houses, 25 factories, 20 tenements, 10 wealthy homes, 10 pubs, 5 cemeteries, 5 stores, 4 schools, 3 hospitals, 2 railroads (N-S, E-W), 3 coal mines, 3 canals, 2 jails, 2 theaters, 1 city hall, 1 museum, and up to 5 bridges</vt:lpstr>
      <vt:lpstr>Exit Ticket: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Industrial Revolution Game</dc:title>
  <cp:lastModifiedBy>Caitlin</cp:lastModifiedBy>
  <cp:revision>1</cp:revision>
  <dcterms:modified xsi:type="dcterms:W3CDTF">2018-02-08T16:55:01Z</dcterms:modified>
</cp:coreProperties>
</file>